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344" r:id="rId4"/>
    <p:sldId id="346" r:id="rId5"/>
    <p:sldId id="259" r:id="rId6"/>
    <p:sldId id="347" r:id="rId7"/>
    <p:sldId id="260" r:id="rId8"/>
    <p:sldId id="350" r:id="rId9"/>
    <p:sldId id="348" r:id="rId10"/>
    <p:sldId id="358" r:id="rId11"/>
    <p:sldId id="261" r:id="rId12"/>
    <p:sldId id="355" r:id="rId13"/>
    <p:sldId id="383" r:id="rId14"/>
    <p:sldId id="375" r:id="rId15"/>
    <p:sldId id="373" r:id="rId16"/>
    <p:sldId id="376" r:id="rId17"/>
    <p:sldId id="377" r:id="rId18"/>
    <p:sldId id="378" r:id="rId19"/>
    <p:sldId id="360" r:id="rId20"/>
    <p:sldId id="359" r:id="rId21"/>
    <p:sldId id="264" r:id="rId22"/>
    <p:sldId id="357" r:id="rId23"/>
    <p:sldId id="361" r:id="rId24"/>
    <p:sldId id="371" r:id="rId25"/>
    <p:sldId id="362" r:id="rId26"/>
    <p:sldId id="370" r:id="rId27"/>
    <p:sldId id="363" r:id="rId28"/>
    <p:sldId id="368" r:id="rId29"/>
    <p:sldId id="364" r:id="rId30"/>
    <p:sldId id="365" r:id="rId31"/>
    <p:sldId id="372" r:id="rId32"/>
    <p:sldId id="366" r:id="rId33"/>
    <p:sldId id="367" r:id="rId34"/>
    <p:sldId id="369" r:id="rId35"/>
    <p:sldId id="379" r:id="rId36"/>
    <p:sldId id="380" r:id="rId37"/>
    <p:sldId id="381" r:id="rId38"/>
    <p:sldId id="382" r:id="rId39"/>
  </p:sldIdLst>
  <p:sldSz cx="18288000" cy="10287000"/>
  <p:notesSz cx="6858000" cy="9144000"/>
  <p:embeddedFontLst>
    <p:embeddedFont>
      <p:font typeface="Quicksand 1 Medium" panose="020B0604020202020204" charset="-94"/>
      <p:regular r:id="rId40"/>
    </p:embeddedFont>
    <p:embeddedFont>
      <p:font typeface="Montserrat" panose="020B0604020202020204" charset="-94"/>
      <p:regular r:id="rId41"/>
    </p:embeddedFont>
    <p:embeddedFont>
      <p:font typeface="Calibri" panose="020F0502020204030204" pitchFamily="34" charset="0"/>
      <p:regular r:id="rId42"/>
      <p:bold r:id="rId43"/>
      <p:italic r:id="rId44"/>
      <p:boldItalic r:id="rId45"/>
    </p:embeddedFont>
    <p:embeddedFont>
      <p:font typeface="Klein Heavy" panose="020B0604020202020204" charset="0"/>
      <p:regular r:id="rId46"/>
    </p:embeddedFont>
    <p:embeddedFont>
      <p:font typeface="Quicksand 2 Bold" panose="020B0604020202020204" charset="-94"/>
      <p:regular r:id="rId47"/>
    </p:embeddedFont>
    <p:embeddedFont>
      <p:font typeface="Klein" panose="020B0604020202020204" charset="0"/>
      <p:regular r:id="rId48"/>
    </p:embeddedFont>
    <p:embeddedFont>
      <p:font typeface="Open Sauce" panose="020B0604020202020204" charset="-94"/>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82" autoAdjust="0"/>
    <p:restoredTop sz="94622" autoAdjust="0"/>
  </p:normalViewPr>
  <p:slideViewPr>
    <p:cSldViewPr>
      <p:cViewPr varScale="1">
        <p:scale>
          <a:sx n="55" d="100"/>
          <a:sy n="55" d="100"/>
        </p:scale>
        <p:origin x="67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6.jp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05806" y="-207831"/>
            <a:ext cx="7062194" cy="10702662"/>
            <a:chOff x="0" y="0"/>
            <a:chExt cx="1860002" cy="2818808"/>
          </a:xfrm>
        </p:grpSpPr>
        <p:sp>
          <p:nvSpPr>
            <p:cNvPr id="3" name="Freeform 3"/>
            <p:cNvSpPr/>
            <p:nvPr/>
          </p:nvSpPr>
          <p:spPr>
            <a:xfrm>
              <a:off x="0" y="0"/>
              <a:ext cx="1860002" cy="2818808"/>
            </a:xfrm>
            <a:custGeom>
              <a:avLst/>
              <a:gdLst/>
              <a:ahLst/>
              <a:cxnLst/>
              <a:rect l="l" t="t" r="r" b="b"/>
              <a:pathLst>
                <a:path w="1860002" h="2818808">
                  <a:moveTo>
                    <a:pt x="0" y="0"/>
                  </a:moveTo>
                  <a:lnTo>
                    <a:pt x="1860002" y="0"/>
                  </a:lnTo>
                  <a:lnTo>
                    <a:pt x="1860002" y="2818808"/>
                  </a:lnTo>
                  <a:lnTo>
                    <a:pt x="0" y="2818808"/>
                  </a:lnTo>
                  <a:close/>
                </a:path>
              </a:pathLst>
            </a:custGeom>
            <a:solidFill>
              <a:srgbClr val="079FE1"/>
            </a:solidFill>
            <a:ln w="76200" cap="sq">
              <a:solidFill>
                <a:srgbClr val="000000"/>
              </a:solidFill>
              <a:prstDash val="solid"/>
              <a:miter/>
            </a:ln>
          </p:spPr>
          <p:txBody>
            <a:bodyPr/>
            <a:lstStyle/>
            <a:p>
              <a:endParaRPr lang="tr-TR" dirty="0"/>
            </a:p>
          </p:txBody>
        </p:sp>
        <p:sp>
          <p:nvSpPr>
            <p:cNvPr id="4" name="TextBox 4"/>
            <p:cNvSpPr txBox="1"/>
            <p:nvPr/>
          </p:nvSpPr>
          <p:spPr>
            <a:xfrm>
              <a:off x="0" y="-47625"/>
              <a:ext cx="1860002" cy="2866433"/>
            </a:xfrm>
            <a:prstGeom prst="rect">
              <a:avLst/>
            </a:prstGeom>
          </p:spPr>
          <p:txBody>
            <a:bodyPr lIns="50800" tIns="50800" rIns="50800" bIns="50800" rtlCol="0" anchor="ctr"/>
            <a:lstStyle/>
            <a:p>
              <a:pPr algn="ctr">
                <a:lnSpc>
                  <a:spcPts val="3353"/>
                </a:lnSpc>
              </a:pPr>
              <a:endParaRPr dirty="0"/>
            </a:p>
          </p:txBody>
        </p:sp>
      </p:grpSp>
      <p:grpSp>
        <p:nvGrpSpPr>
          <p:cNvPr id="5" name="Group 5"/>
          <p:cNvGrpSpPr>
            <a:grpSpLocks noChangeAspect="1"/>
          </p:cNvGrpSpPr>
          <p:nvPr/>
        </p:nvGrpSpPr>
        <p:grpSpPr>
          <a:xfrm>
            <a:off x="8730482" y="2468186"/>
            <a:ext cx="5350649" cy="535062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dirty="0"/>
            </a:p>
          </p:txBody>
        </p:sp>
      </p:grpSp>
      <p:grpSp>
        <p:nvGrpSpPr>
          <p:cNvPr id="7" name="Group 7"/>
          <p:cNvGrpSpPr/>
          <p:nvPr/>
        </p:nvGrpSpPr>
        <p:grpSpPr>
          <a:xfrm>
            <a:off x="1028700" y="1028700"/>
            <a:ext cx="4036491" cy="1098408"/>
            <a:chOff x="0" y="0"/>
            <a:chExt cx="5381988" cy="1464544"/>
          </a:xfrm>
        </p:grpSpPr>
        <p:sp>
          <p:nvSpPr>
            <p:cNvPr id="8" name="TextBox 8"/>
            <p:cNvSpPr txBox="1"/>
            <p:nvPr/>
          </p:nvSpPr>
          <p:spPr>
            <a:xfrm>
              <a:off x="0" y="0"/>
              <a:ext cx="5381988" cy="780612"/>
            </a:xfrm>
            <a:prstGeom prst="rect">
              <a:avLst/>
            </a:prstGeom>
          </p:spPr>
          <p:txBody>
            <a:bodyPr lIns="0" tIns="0" rIns="0" bIns="0" rtlCol="0" anchor="t">
              <a:spAutoFit/>
            </a:bodyPr>
            <a:lstStyle/>
            <a:p>
              <a:pPr algn="l">
                <a:lnSpc>
                  <a:spcPts val="4693"/>
                </a:lnSpc>
              </a:pPr>
              <a:r>
                <a:rPr lang="en-US" sz="3911" b="1" dirty="0">
                  <a:solidFill>
                    <a:srgbClr val="152425">
                      <a:alpha val="89804"/>
                    </a:srgbClr>
                  </a:solidFill>
                  <a:latin typeface="Klein Heavy"/>
                  <a:ea typeface="Klein Heavy"/>
                  <a:cs typeface="Klein Heavy"/>
                  <a:sym typeface="Klein Heavy"/>
                </a:rPr>
                <a:t>BATMAN</a:t>
              </a:r>
            </a:p>
          </p:txBody>
        </p:sp>
        <p:sp>
          <p:nvSpPr>
            <p:cNvPr id="9" name="TextBox 9"/>
            <p:cNvSpPr txBox="1"/>
            <p:nvPr/>
          </p:nvSpPr>
          <p:spPr>
            <a:xfrm>
              <a:off x="0" y="669740"/>
              <a:ext cx="5381988" cy="794805"/>
            </a:xfrm>
            <a:prstGeom prst="rect">
              <a:avLst/>
            </a:prstGeom>
          </p:spPr>
          <p:txBody>
            <a:bodyPr lIns="0" tIns="0" rIns="0" bIns="0" rtlCol="0" anchor="t">
              <a:spAutoFit/>
            </a:bodyPr>
            <a:lstStyle/>
            <a:p>
              <a:pPr algn="l">
                <a:lnSpc>
                  <a:spcPts val="4693"/>
                </a:lnSpc>
              </a:pPr>
              <a:r>
                <a:rPr lang="en-US" sz="3911" dirty="0">
                  <a:solidFill>
                    <a:srgbClr val="152425">
                      <a:alpha val="89804"/>
                    </a:srgbClr>
                  </a:solidFill>
                  <a:latin typeface="Klein"/>
                  <a:ea typeface="Klein"/>
                  <a:cs typeface="Klein"/>
                  <a:sym typeface="Klein"/>
                </a:rPr>
                <a:t>ÜNİVERSİTESİ</a:t>
              </a:r>
            </a:p>
          </p:txBody>
        </p:sp>
      </p:grpSp>
      <p:sp>
        <p:nvSpPr>
          <p:cNvPr id="10" name="TextBox 10"/>
          <p:cNvSpPr txBox="1"/>
          <p:nvPr/>
        </p:nvSpPr>
        <p:spPr>
          <a:xfrm>
            <a:off x="1028700" y="2043312"/>
            <a:ext cx="8240221" cy="372745"/>
          </a:xfrm>
          <a:prstGeom prst="rect">
            <a:avLst/>
          </a:prstGeom>
        </p:spPr>
        <p:txBody>
          <a:bodyPr lIns="0" tIns="0" rIns="0" bIns="0" rtlCol="0" anchor="t">
            <a:spAutoFit/>
          </a:bodyPr>
          <a:lstStyle/>
          <a:p>
            <a:pPr marL="0" lvl="0" indent="0" algn="l">
              <a:lnSpc>
                <a:spcPts val="3079"/>
              </a:lnSpc>
              <a:spcBef>
                <a:spcPct val="0"/>
              </a:spcBef>
            </a:pPr>
            <a:r>
              <a:rPr lang="en-US" sz="2199" spc="329" dirty="0">
                <a:solidFill>
                  <a:srgbClr val="152425"/>
                </a:solidFill>
                <a:latin typeface="Open Sauce"/>
                <a:ea typeface="Open Sauce"/>
                <a:cs typeface="Open Sauce"/>
                <a:sym typeface="Open Sauce"/>
              </a:rPr>
              <a:t>BİLGİYİ ENERJİYE DÖNÜŞTÜREN ÜNİVERSİTE</a:t>
            </a:r>
          </a:p>
        </p:txBody>
      </p:sp>
      <p:sp>
        <p:nvSpPr>
          <p:cNvPr id="11" name="TextBox 11"/>
          <p:cNvSpPr txBox="1"/>
          <p:nvPr/>
        </p:nvSpPr>
        <p:spPr>
          <a:xfrm>
            <a:off x="1028700" y="4313255"/>
            <a:ext cx="7701782" cy="2577629"/>
          </a:xfrm>
          <a:prstGeom prst="rect">
            <a:avLst/>
          </a:prstGeom>
        </p:spPr>
        <p:txBody>
          <a:bodyPr wrap="square" lIns="0" tIns="0" rIns="0" bIns="0" rtlCol="0" anchor="t">
            <a:spAutoFit/>
          </a:bodyPr>
          <a:lstStyle/>
          <a:p>
            <a:pPr algn="l">
              <a:lnSpc>
                <a:spcPts val="6730"/>
              </a:lnSpc>
            </a:pPr>
            <a:r>
              <a:rPr lang="tr-TR" sz="4985" dirty="0" smtClean="0">
                <a:solidFill>
                  <a:srgbClr val="152425">
                    <a:alpha val="89804"/>
                  </a:srgbClr>
                </a:solidFill>
                <a:latin typeface="Klein"/>
                <a:ea typeface="Klein"/>
                <a:cs typeface="Klein"/>
                <a:sym typeface="Klein"/>
              </a:rPr>
              <a:t>BATMAN </a:t>
            </a:r>
          </a:p>
          <a:p>
            <a:pPr algn="l">
              <a:lnSpc>
                <a:spcPts val="6730"/>
              </a:lnSpc>
            </a:pPr>
            <a:r>
              <a:rPr lang="tr-TR" sz="4985" dirty="0" smtClean="0">
                <a:solidFill>
                  <a:srgbClr val="152425">
                    <a:alpha val="89804"/>
                  </a:srgbClr>
                </a:solidFill>
                <a:latin typeface="Klein"/>
                <a:ea typeface="Klein"/>
                <a:cs typeface="Klein"/>
                <a:sym typeface="Klein"/>
              </a:rPr>
              <a:t>60+ TAZELENME ÜNİVERSİTESİ</a:t>
            </a:r>
            <a:endParaRPr lang="en-US" sz="4985" dirty="0">
              <a:solidFill>
                <a:srgbClr val="152425">
                  <a:alpha val="89804"/>
                </a:srgbClr>
              </a:solidFill>
              <a:latin typeface="Klein"/>
              <a:ea typeface="Klein"/>
              <a:cs typeface="Klein"/>
              <a:sym typeface="Klei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8" name="TextBox 8"/>
          <p:cNvSpPr txBox="1"/>
          <p:nvPr/>
        </p:nvSpPr>
        <p:spPr>
          <a:xfrm>
            <a:off x="1257299" y="1835979"/>
            <a:ext cx="15773400" cy="1053686"/>
          </a:xfrm>
          <a:prstGeom prst="rect">
            <a:avLst/>
          </a:prstGeom>
        </p:spPr>
        <p:txBody>
          <a:bodyPr wrap="square" lIns="0" tIns="0" rIns="0" bIns="0" rtlCol="0" anchor="t">
            <a:spAutoFit/>
          </a:bodyPr>
          <a:lstStyle/>
          <a:p>
            <a:pPr algn="ctr">
              <a:lnSpc>
                <a:spcPts val="4103"/>
              </a:lnSpc>
            </a:pPr>
            <a:r>
              <a:rPr lang="tr-TR" sz="4000" dirty="0"/>
              <a:t>2024-2025 </a:t>
            </a:r>
            <a:r>
              <a:rPr lang="tr-TR" sz="4000" dirty="0" smtClean="0"/>
              <a:t>AKADEMİK YILI</a:t>
            </a:r>
            <a:r>
              <a:rPr lang="tr-TR" sz="4000" dirty="0"/>
              <a:t/>
            </a:r>
            <a:br>
              <a:rPr lang="tr-TR" sz="4000" dirty="0"/>
            </a:br>
            <a:endParaRPr lang="en-US" sz="3799" b="1" spc="303" dirty="0">
              <a:solidFill>
                <a:srgbClr val="373434"/>
              </a:solidFill>
              <a:latin typeface="Montserrat"/>
              <a:ea typeface="Montserrat"/>
              <a:cs typeface="Montserrat"/>
              <a:sym typeface="Montserrat"/>
            </a:endParaRPr>
          </a:p>
        </p:txBody>
      </p:sp>
      <p:sp>
        <p:nvSpPr>
          <p:cNvPr id="12" name="İçerik Yer Tutucusu 11"/>
          <p:cNvSpPr>
            <a:spLocks noGrp="1"/>
          </p:cNvSpPr>
          <p:nvPr>
            <p:ph idx="1"/>
          </p:nvPr>
        </p:nvSpPr>
        <p:spPr>
          <a:xfrm>
            <a:off x="2590800" y="2889665"/>
            <a:ext cx="13258800" cy="4525963"/>
          </a:xfrm>
        </p:spPr>
        <p:txBody>
          <a:bodyPr/>
          <a:lstStyle/>
          <a:p>
            <a:pPr marL="0" indent="0">
              <a:buNone/>
            </a:pPr>
            <a:endParaRPr lang="tr-TR" dirty="0"/>
          </a:p>
          <a:p>
            <a:pPr marL="0" indent="0">
              <a:buNone/>
            </a:pPr>
            <a:endParaRPr lang="tr-TR" dirty="0" smtClean="0"/>
          </a:p>
          <a:p>
            <a:r>
              <a:rPr lang="tr-TR" dirty="0"/>
              <a:t>2024-2025 akademik </a:t>
            </a:r>
            <a:r>
              <a:rPr lang="tr-TR" dirty="0" smtClean="0"/>
              <a:t>yılında üniversitemize 60 yaş ve üzerinde, okuma-yazma bilen </a:t>
            </a:r>
            <a:r>
              <a:rPr lang="tr-TR" b="1" dirty="0"/>
              <a:t>25 öğrenci </a:t>
            </a:r>
            <a:r>
              <a:rPr lang="tr-TR" dirty="0"/>
              <a:t> (17 kadın + 8 </a:t>
            </a:r>
            <a:r>
              <a:rPr lang="tr-TR" dirty="0" smtClean="0"/>
              <a:t>erkek) </a:t>
            </a:r>
            <a:r>
              <a:rPr lang="tr-TR" dirty="0" smtClean="0"/>
              <a:t>kayıt yaptırmış; 2 öğrencimiz hastalık ve taşınma gibi sebeplerle kayıt silmek zorunda kalmıştır. </a:t>
            </a:r>
            <a:endParaRPr lang="tr-TR" dirty="0" smtClean="0"/>
          </a:p>
          <a:p>
            <a:r>
              <a:rPr lang="tr-TR" dirty="0" smtClean="0"/>
              <a:t>Öğrencilere SAĞLIK, SPOR, YABANCI DİL, SANAT, KÜLTÜR VE GEZİ alanlarında dersler </a:t>
            </a:r>
            <a:r>
              <a:rPr lang="tr-TR" dirty="0" smtClean="0"/>
              <a:t>verilmiştir.</a:t>
            </a:r>
            <a:endParaRPr lang="tr-TR" dirty="0"/>
          </a:p>
        </p:txBody>
      </p:sp>
    </p:spTree>
    <p:extLst>
      <p:ext uri="{BB962C8B-B14F-4D97-AF65-F5344CB8AC3E}">
        <p14:creationId xmlns:p14="http://schemas.microsoft.com/office/powerpoint/2010/main" val="1965703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9" name="Group 9"/>
          <p:cNvGrpSpPr>
            <a:grpSpLocks noChangeAspect="1"/>
          </p:cNvGrpSpPr>
          <p:nvPr/>
        </p:nvGrpSpPr>
        <p:grpSpPr>
          <a:xfrm>
            <a:off x="8268679" y="0"/>
            <a:ext cx="1750641" cy="175063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1" name="TextBox 11"/>
          <p:cNvSpPr txBox="1"/>
          <p:nvPr/>
        </p:nvSpPr>
        <p:spPr>
          <a:xfrm>
            <a:off x="1406236" y="2261901"/>
            <a:ext cx="7171660" cy="6093976"/>
          </a:xfrm>
          <a:prstGeom prst="rect">
            <a:avLst/>
          </a:prstGeom>
        </p:spPr>
        <p:txBody>
          <a:bodyPr wrap="square" lIns="0" tIns="0" rIns="0" bIns="0" rtlCol="0" anchor="t">
            <a:spAutoFit/>
          </a:bodyPr>
          <a:lstStyle/>
          <a:p>
            <a:pPr algn="just"/>
            <a:endParaRPr lang="tr-TR" sz="3600" dirty="0" smtClean="0"/>
          </a:p>
          <a:p>
            <a:pPr algn="just"/>
            <a:r>
              <a:rPr lang="tr-TR" sz="3600" dirty="0" smtClean="0"/>
              <a:t>12 haftalık Güz dönemi boyunca öğrencilere </a:t>
            </a:r>
            <a:r>
              <a:rPr lang="tr-TR" sz="3600" b="1" u="sng" dirty="0" smtClean="0"/>
              <a:t>9 </a:t>
            </a:r>
            <a:r>
              <a:rPr lang="tr-TR" sz="3600" b="1" u="sng" dirty="0"/>
              <a:t>farklı </a:t>
            </a:r>
            <a:r>
              <a:rPr lang="tr-TR" sz="3600" b="1" u="sng" dirty="0" smtClean="0"/>
              <a:t>ders </a:t>
            </a:r>
            <a:r>
              <a:rPr lang="tr-TR" sz="3600" dirty="0" smtClean="0"/>
              <a:t>verilmiştir. </a:t>
            </a:r>
          </a:p>
          <a:p>
            <a:pPr algn="just"/>
            <a:endParaRPr lang="tr-TR" sz="3600" dirty="0"/>
          </a:p>
          <a:p>
            <a:r>
              <a:rPr lang="tr-TR" sz="3600" dirty="0" smtClean="0"/>
              <a:t>Öğrenciler Pazartesi </a:t>
            </a:r>
            <a:r>
              <a:rPr lang="tr-TR" sz="3600" dirty="0"/>
              <a:t>ve Salı </a:t>
            </a:r>
            <a:r>
              <a:rPr lang="tr-TR" sz="3600" dirty="0" smtClean="0"/>
              <a:t>günleri olmak üzere </a:t>
            </a:r>
            <a:r>
              <a:rPr lang="tr-TR" sz="3600" b="1" u="sng" dirty="0" smtClean="0"/>
              <a:t>günde 3 haftada 6 saat</a:t>
            </a:r>
            <a:r>
              <a:rPr lang="tr-TR" sz="3600" dirty="0" smtClean="0"/>
              <a:t>, 13:00 - 16:00 saatleri arasında Merkez Kampüste </a:t>
            </a:r>
            <a:r>
              <a:rPr lang="tr-TR" sz="3600" dirty="0"/>
              <a:t>eğitim görmüştür. </a:t>
            </a:r>
            <a:endParaRPr lang="tr-TR" sz="3600" dirty="0" smtClean="0"/>
          </a:p>
          <a:p>
            <a:pPr algn="just"/>
            <a:endParaRPr lang="tr-TR" sz="3600" dirty="0" smtClean="0"/>
          </a:p>
          <a:p>
            <a:pPr algn="just"/>
            <a:r>
              <a:rPr lang="tr-TR" sz="3600" dirty="0" smtClean="0"/>
              <a:t>Bazı dersler </a:t>
            </a:r>
            <a:r>
              <a:rPr lang="tr-TR" sz="3600" dirty="0"/>
              <a:t>2 haftada bir yapılmış olup, </a:t>
            </a:r>
            <a:r>
              <a:rPr lang="tr-TR" sz="3600" dirty="0" smtClean="0"/>
              <a:t>bazıları ise her </a:t>
            </a:r>
            <a:r>
              <a:rPr lang="tr-TR" sz="3600" dirty="0"/>
              <a:t>hafta yapılmıştır. </a:t>
            </a:r>
          </a:p>
        </p:txBody>
      </p:sp>
      <p:sp>
        <p:nvSpPr>
          <p:cNvPr id="12" name="TextBox 12"/>
          <p:cNvSpPr txBox="1"/>
          <p:nvPr/>
        </p:nvSpPr>
        <p:spPr>
          <a:xfrm>
            <a:off x="618598" y="1539967"/>
            <a:ext cx="7924662" cy="421334"/>
          </a:xfrm>
          <a:prstGeom prst="rect">
            <a:avLst/>
          </a:prstGeom>
        </p:spPr>
        <p:txBody>
          <a:bodyPr lIns="0" tIns="0" rIns="0" bIns="0" rtlCol="0" anchor="t">
            <a:spAutoFit/>
          </a:bodyPr>
          <a:lstStyle/>
          <a:p>
            <a:pPr algn="ctr">
              <a:lnSpc>
                <a:spcPts val="2974"/>
              </a:lnSpc>
            </a:pPr>
            <a:r>
              <a:rPr lang="tr-TR" sz="4000" b="1" dirty="0"/>
              <a:t>2024-2025 GÜZ DÖNEMİ</a:t>
            </a:r>
            <a:endParaRPr lang="en-US" sz="4000" b="1" dirty="0">
              <a:solidFill>
                <a:srgbClr val="373434"/>
              </a:solidFill>
              <a:latin typeface="Quicksand 2 Bold"/>
              <a:ea typeface="Quicksand 2 Bold"/>
              <a:cs typeface="Quicksand 2 Bold"/>
              <a:sym typeface="Quicksand 2 Bold"/>
            </a:endParaRPr>
          </a:p>
        </p:txBody>
      </p:sp>
      <p:graphicFrame>
        <p:nvGraphicFramePr>
          <p:cNvPr id="14" name="İçerik Yer Tutucusu 3"/>
          <p:cNvGraphicFramePr>
            <a:graphicFrameLocks/>
          </p:cNvGraphicFramePr>
          <p:nvPr>
            <p:extLst>
              <p:ext uri="{D42A27DB-BD31-4B8C-83A1-F6EECF244321}">
                <p14:modId xmlns:p14="http://schemas.microsoft.com/office/powerpoint/2010/main" val="2356291094"/>
              </p:ext>
            </p:extLst>
          </p:nvPr>
        </p:nvGraphicFramePr>
        <p:xfrm>
          <a:off x="8763000" y="1638301"/>
          <a:ext cx="8915399" cy="7696200"/>
        </p:xfrm>
        <a:graphic>
          <a:graphicData uri="http://schemas.openxmlformats.org/drawingml/2006/table">
            <a:tbl>
              <a:tblPr firstRow="1" firstCol="1" bandRow="1">
                <a:tableStyleId>{5C22544A-7EE6-4342-B048-85BDC9FD1C3A}</a:tableStyleId>
              </a:tblPr>
              <a:tblGrid>
                <a:gridCol w="1515446">
                  <a:extLst>
                    <a:ext uri="{9D8B030D-6E8A-4147-A177-3AD203B41FA5}">
                      <a16:colId xmlns:a16="http://schemas.microsoft.com/office/drawing/2014/main" val="2430437870"/>
                    </a:ext>
                  </a:extLst>
                </a:gridCol>
                <a:gridCol w="1469697">
                  <a:extLst>
                    <a:ext uri="{9D8B030D-6E8A-4147-A177-3AD203B41FA5}">
                      <a16:colId xmlns:a16="http://schemas.microsoft.com/office/drawing/2014/main" val="3237263492"/>
                    </a:ext>
                  </a:extLst>
                </a:gridCol>
                <a:gridCol w="1658413">
                  <a:extLst>
                    <a:ext uri="{9D8B030D-6E8A-4147-A177-3AD203B41FA5}">
                      <a16:colId xmlns:a16="http://schemas.microsoft.com/office/drawing/2014/main" val="525807099"/>
                    </a:ext>
                  </a:extLst>
                </a:gridCol>
                <a:gridCol w="526117">
                  <a:extLst>
                    <a:ext uri="{9D8B030D-6E8A-4147-A177-3AD203B41FA5}">
                      <a16:colId xmlns:a16="http://schemas.microsoft.com/office/drawing/2014/main" val="659673971"/>
                    </a:ext>
                  </a:extLst>
                </a:gridCol>
                <a:gridCol w="905457">
                  <a:extLst>
                    <a:ext uri="{9D8B030D-6E8A-4147-A177-3AD203B41FA5}">
                      <a16:colId xmlns:a16="http://schemas.microsoft.com/office/drawing/2014/main" val="3932323200"/>
                    </a:ext>
                  </a:extLst>
                </a:gridCol>
                <a:gridCol w="1216168">
                  <a:extLst>
                    <a:ext uri="{9D8B030D-6E8A-4147-A177-3AD203B41FA5}">
                      <a16:colId xmlns:a16="http://schemas.microsoft.com/office/drawing/2014/main" val="1200787404"/>
                    </a:ext>
                  </a:extLst>
                </a:gridCol>
                <a:gridCol w="1624101">
                  <a:extLst>
                    <a:ext uri="{9D8B030D-6E8A-4147-A177-3AD203B41FA5}">
                      <a16:colId xmlns:a16="http://schemas.microsoft.com/office/drawing/2014/main" val="1732082460"/>
                    </a:ext>
                  </a:extLst>
                </a:gridCol>
              </a:tblGrid>
              <a:tr h="1068107">
                <a:tc>
                  <a:txBody>
                    <a:bodyPr/>
                    <a:lstStyle/>
                    <a:p>
                      <a:pPr algn="just">
                        <a:lnSpc>
                          <a:spcPct val="106000"/>
                        </a:lnSpc>
                        <a:spcAft>
                          <a:spcPts val="0"/>
                        </a:spcAft>
                      </a:pPr>
                      <a:r>
                        <a:rPr lang="tr-TR" sz="1800" dirty="0">
                          <a:effectLst/>
                        </a:rPr>
                        <a:t>PAZARTESİ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pPr>
                      <a:r>
                        <a:rPr lang="tr-TR" sz="1800">
                          <a:effectLst/>
                        </a:rPr>
                        <a:t>Dersin Adı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pPr>
                      <a:r>
                        <a:rPr lang="tr-TR" sz="1800">
                          <a:effectLst/>
                        </a:rPr>
                        <a:t>Öğretim Elemanı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algn="just">
                        <a:lnSpc>
                          <a:spcPct val="106000"/>
                        </a:lnSpc>
                        <a:spcAft>
                          <a:spcPts val="0"/>
                        </a:spcAft>
                      </a:pPr>
                      <a:r>
                        <a:rPr lang="tr-TR" sz="18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pPr>
                      <a:r>
                        <a:rPr lang="tr-TR" sz="1800">
                          <a:effectLst/>
                        </a:rPr>
                        <a:t>SALI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pPr>
                      <a:r>
                        <a:rPr lang="tr-TR" sz="1800">
                          <a:effectLst/>
                        </a:rPr>
                        <a:t>Dersin Adı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pPr>
                      <a:r>
                        <a:rPr lang="tr-TR" sz="1800">
                          <a:effectLst/>
                        </a:rPr>
                        <a:t>Öğretim Elemanı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4652170"/>
                  </a:ext>
                </a:extLst>
              </a:tr>
              <a:tr h="2092299">
                <a:tc>
                  <a:txBody>
                    <a:bodyPr/>
                    <a:lstStyle/>
                    <a:p>
                      <a:pPr algn="ctr">
                        <a:lnSpc>
                          <a:spcPct val="106000"/>
                        </a:lnSpc>
                        <a:spcAft>
                          <a:spcPts val="0"/>
                        </a:spcAft>
                      </a:pPr>
                      <a:r>
                        <a:rPr lang="tr-TR" sz="1800" dirty="0">
                          <a:effectLst/>
                        </a:rPr>
                        <a:t> </a:t>
                      </a:r>
                    </a:p>
                    <a:p>
                      <a:pPr algn="ctr">
                        <a:lnSpc>
                          <a:spcPct val="106000"/>
                        </a:lnSpc>
                        <a:spcAft>
                          <a:spcPts val="0"/>
                        </a:spcAft>
                      </a:pPr>
                      <a:r>
                        <a:rPr lang="tr-TR" sz="1800" dirty="0" smtClean="0">
                          <a:effectLst/>
                        </a:rPr>
                        <a:t>13:00-</a:t>
                      </a:r>
                      <a:endParaRPr lang="tr-TR" sz="1800" dirty="0">
                        <a:effectLst/>
                      </a:endParaRPr>
                    </a:p>
                    <a:p>
                      <a:pPr algn="ctr">
                        <a:lnSpc>
                          <a:spcPct val="106000"/>
                        </a:lnSpc>
                        <a:spcAft>
                          <a:spcPts val="0"/>
                        </a:spcAft>
                      </a:pPr>
                      <a:r>
                        <a:rPr lang="tr-TR" sz="1800" dirty="0" smtClean="0">
                          <a:effectLst/>
                        </a:rPr>
                        <a:t>13:50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tr-TR" sz="1800" dirty="0">
                          <a:effectLst/>
                        </a:rPr>
                        <a:t>İlk Yardım </a:t>
                      </a:r>
                      <a:r>
                        <a:rPr lang="tr-TR" sz="1800" dirty="0" smtClean="0">
                          <a:effectLst/>
                        </a:rPr>
                        <a:t>Bilgisi </a:t>
                      </a:r>
                    </a:p>
                    <a:p>
                      <a:pPr algn="ctr">
                        <a:lnSpc>
                          <a:spcPct val="106000"/>
                        </a:lnSpc>
                        <a:spcAft>
                          <a:spcPts val="0"/>
                        </a:spcAft>
                      </a:pPr>
                      <a:r>
                        <a:rPr lang="tr-TR" sz="1800" dirty="0" smtClean="0">
                          <a:effectLst/>
                        </a:rPr>
                        <a:t>/</a:t>
                      </a: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Tur ve Seyahat Planlama</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tr-TR" sz="1800" dirty="0">
                          <a:effectLst/>
                        </a:rPr>
                        <a:t>Dr. </a:t>
                      </a:r>
                      <a:r>
                        <a:rPr lang="tr-TR" sz="1800" dirty="0" err="1">
                          <a:effectLst/>
                        </a:rPr>
                        <a:t>Öğr</a:t>
                      </a:r>
                      <a:r>
                        <a:rPr lang="tr-TR" sz="1800" dirty="0">
                          <a:effectLst/>
                        </a:rPr>
                        <a:t>. Üyesi Bilal </a:t>
                      </a:r>
                      <a:r>
                        <a:rPr lang="tr-TR" sz="1800" dirty="0" smtClean="0">
                          <a:effectLst/>
                        </a:rPr>
                        <a:t>Turan</a:t>
                      </a: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Doç. Dr. Reşat Arıca</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tr-TR"/>
                    </a:p>
                  </a:txBody>
                  <a:tcPr/>
                </a:tc>
                <a:tc>
                  <a:txBody>
                    <a:bodyPr/>
                    <a:lstStyle/>
                    <a:p>
                      <a:pPr algn="just">
                        <a:lnSpc>
                          <a:spcPct val="106000"/>
                        </a:lnSpc>
                        <a:spcAft>
                          <a:spcPts val="0"/>
                        </a:spcAft>
                      </a:pPr>
                      <a:r>
                        <a:rPr lang="tr-TR" sz="1800" dirty="0">
                          <a:effectLst/>
                        </a:rPr>
                        <a:t> </a:t>
                      </a:r>
                    </a:p>
                    <a:p>
                      <a:pPr algn="just">
                        <a:lnSpc>
                          <a:spcPct val="106000"/>
                        </a:lnSpc>
                        <a:spcAft>
                          <a:spcPts val="0"/>
                        </a:spcAft>
                      </a:pPr>
                      <a:endParaRPr lang="tr-TR" sz="1800" dirty="0" smtClean="0">
                        <a:effectLst/>
                      </a:endParaRPr>
                    </a:p>
                    <a:p>
                      <a:pPr algn="just">
                        <a:lnSpc>
                          <a:spcPct val="106000"/>
                        </a:lnSpc>
                        <a:spcAft>
                          <a:spcPts val="0"/>
                        </a:spcAft>
                      </a:pPr>
                      <a:r>
                        <a:rPr lang="tr-TR" sz="1800" dirty="0" smtClean="0">
                          <a:effectLst/>
                        </a:rPr>
                        <a:t>13:00-13:50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endParaRPr lang="tr-TR" sz="1800" dirty="0" smtClean="0">
                        <a:effectLst/>
                      </a:endParaRPr>
                    </a:p>
                    <a:p>
                      <a:pPr algn="ctr">
                        <a:lnSpc>
                          <a:spcPct val="106000"/>
                        </a:lnSpc>
                        <a:spcAft>
                          <a:spcPts val="0"/>
                        </a:spcAft>
                      </a:pPr>
                      <a:endParaRPr lang="tr-TR" sz="1800" dirty="0" smtClean="0">
                        <a:effectLst/>
                      </a:endParaRPr>
                    </a:p>
                    <a:p>
                      <a:pPr algn="ctr">
                        <a:lnSpc>
                          <a:spcPct val="106000"/>
                        </a:lnSpc>
                        <a:spcAft>
                          <a:spcPts val="0"/>
                        </a:spcAft>
                      </a:pPr>
                      <a:r>
                        <a:rPr lang="tr-TR" sz="1800" dirty="0" smtClean="0">
                          <a:effectLst/>
                        </a:rPr>
                        <a:t>Ağız </a:t>
                      </a:r>
                      <a:r>
                        <a:rPr lang="tr-TR" sz="1800" dirty="0">
                          <a:effectLst/>
                        </a:rPr>
                        <a:t>ve Diş Sağlığı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endParaRPr lang="tr-TR" sz="1800" dirty="0" smtClean="0">
                        <a:effectLst/>
                      </a:endParaRPr>
                    </a:p>
                    <a:p>
                      <a:pPr algn="ctr">
                        <a:lnSpc>
                          <a:spcPct val="106000"/>
                        </a:lnSpc>
                        <a:spcAft>
                          <a:spcPts val="0"/>
                        </a:spcAft>
                      </a:pPr>
                      <a:endParaRPr lang="tr-TR" sz="1800" dirty="0" smtClean="0">
                        <a:effectLst/>
                      </a:endParaRPr>
                    </a:p>
                    <a:p>
                      <a:pPr algn="ctr">
                        <a:lnSpc>
                          <a:spcPct val="106000"/>
                        </a:lnSpc>
                        <a:spcAft>
                          <a:spcPts val="0"/>
                        </a:spcAft>
                      </a:pPr>
                      <a:r>
                        <a:rPr lang="tr-TR" sz="1800" dirty="0" smtClean="0">
                          <a:effectLst/>
                        </a:rPr>
                        <a:t>Doç</a:t>
                      </a:r>
                      <a:r>
                        <a:rPr lang="tr-TR" sz="1800" dirty="0">
                          <a:effectLst/>
                        </a:rPr>
                        <a:t>. Dr. Veysel </a:t>
                      </a:r>
                      <a:r>
                        <a:rPr lang="tr-TR" sz="1800" dirty="0" err="1">
                          <a:effectLst/>
                        </a:rPr>
                        <a:t>Eratilla</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2397861"/>
                  </a:ext>
                </a:extLst>
              </a:tr>
              <a:tr h="2092299">
                <a:tc>
                  <a:txBody>
                    <a:bodyPr/>
                    <a:lstStyle/>
                    <a:p>
                      <a:pPr algn="ctr">
                        <a:lnSpc>
                          <a:spcPct val="106000"/>
                        </a:lnSpc>
                        <a:spcAft>
                          <a:spcPts val="0"/>
                        </a:spcAft>
                      </a:pPr>
                      <a:r>
                        <a:rPr lang="tr-TR" sz="1800" dirty="0">
                          <a:effectLst/>
                        </a:rPr>
                        <a:t> </a:t>
                      </a:r>
                    </a:p>
                    <a:p>
                      <a:pPr algn="ctr">
                        <a:lnSpc>
                          <a:spcPct val="106000"/>
                        </a:lnSpc>
                        <a:spcAft>
                          <a:spcPts val="0"/>
                        </a:spcAft>
                      </a:pPr>
                      <a:r>
                        <a:rPr lang="tr-TR" sz="1800" dirty="0" smtClean="0">
                          <a:effectLst/>
                        </a:rPr>
                        <a:t>14:00-</a:t>
                      </a:r>
                      <a:endParaRPr lang="tr-TR" sz="1800" dirty="0">
                        <a:effectLst/>
                      </a:endParaRPr>
                    </a:p>
                    <a:p>
                      <a:pPr algn="ctr">
                        <a:lnSpc>
                          <a:spcPct val="106000"/>
                        </a:lnSpc>
                        <a:spcAft>
                          <a:spcPts val="0"/>
                        </a:spcAft>
                      </a:pPr>
                      <a:r>
                        <a:rPr lang="tr-TR" sz="1800" dirty="0" smtClean="0">
                          <a:effectLst/>
                        </a:rPr>
                        <a:t>14:50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endParaRPr lang="tr-TR" sz="1800" dirty="0" smtClean="0">
                        <a:effectLst/>
                      </a:endParaRPr>
                    </a:p>
                    <a:p>
                      <a:pPr algn="ctr">
                        <a:lnSpc>
                          <a:spcPct val="106000"/>
                        </a:lnSpc>
                        <a:spcAft>
                          <a:spcPts val="0"/>
                        </a:spcAft>
                      </a:pPr>
                      <a:r>
                        <a:rPr lang="tr-TR" sz="1800" dirty="0" smtClean="0">
                          <a:effectLst/>
                        </a:rPr>
                        <a:t>Sağlıklı Beslenme</a:t>
                      </a: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Bilinçli İlaç Kullanımı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tr-TR" sz="1800" dirty="0">
                          <a:effectLst/>
                        </a:rPr>
                        <a:t>Dr. </a:t>
                      </a:r>
                      <a:r>
                        <a:rPr lang="tr-TR" sz="1800" dirty="0" err="1">
                          <a:effectLst/>
                        </a:rPr>
                        <a:t>Öğr</a:t>
                      </a:r>
                      <a:r>
                        <a:rPr lang="tr-TR" sz="1800" dirty="0">
                          <a:effectLst/>
                        </a:rPr>
                        <a:t>. Üyesi Selma </a:t>
                      </a:r>
                      <a:r>
                        <a:rPr lang="tr-TR" sz="1800" dirty="0" smtClean="0">
                          <a:effectLst/>
                        </a:rPr>
                        <a:t>Ekinci</a:t>
                      </a: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Prof. Dr. Abdulkadir Levent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tr-TR"/>
                    </a:p>
                  </a:txBody>
                  <a:tcPr/>
                </a:tc>
                <a:tc>
                  <a:txBody>
                    <a:bodyPr/>
                    <a:lstStyle/>
                    <a:p>
                      <a:pPr algn="just">
                        <a:lnSpc>
                          <a:spcPct val="106000"/>
                        </a:lnSpc>
                        <a:spcAft>
                          <a:spcPts val="0"/>
                        </a:spcAft>
                      </a:pPr>
                      <a:r>
                        <a:rPr lang="tr-TR" sz="1800" dirty="0">
                          <a:effectLst/>
                        </a:rPr>
                        <a:t> </a:t>
                      </a:r>
                    </a:p>
                    <a:p>
                      <a:pPr algn="just">
                        <a:lnSpc>
                          <a:spcPct val="106000"/>
                        </a:lnSpc>
                        <a:spcAft>
                          <a:spcPts val="0"/>
                        </a:spcAft>
                      </a:pPr>
                      <a:endParaRPr lang="tr-TR" sz="1800" dirty="0" smtClean="0">
                        <a:effectLst/>
                      </a:endParaRPr>
                    </a:p>
                    <a:p>
                      <a:pPr algn="just">
                        <a:lnSpc>
                          <a:spcPct val="106000"/>
                        </a:lnSpc>
                        <a:spcAft>
                          <a:spcPts val="0"/>
                        </a:spcAft>
                      </a:pPr>
                      <a:r>
                        <a:rPr lang="tr-TR" sz="1800" dirty="0" smtClean="0">
                          <a:effectLst/>
                        </a:rPr>
                        <a:t>14:00-14:50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endParaRPr lang="tr-TR" sz="1800" dirty="0" smtClean="0">
                        <a:effectLst/>
                      </a:endParaRPr>
                    </a:p>
                    <a:p>
                      <a:pPr algn="ctr">
                        <a:lnSpc>
                          <a:spcPct val="106000"/>
                        </a:lnSpc>
                        <a:spcAft>
                          <a:spcPts val="0"/>
                        </a:spcAft>
                      </a:pPr>
                      <a:endParaRPr lang="tr-TR" sz="1800" dirty="0" smtClean="0">
                        <a:effectLst/>
                      </a:endParaRPr>
                    </a:p>
                    <a:p>
                      <a:pPr algn="ctr">
                        <a:lnSpc>
                          <a:spcPct val="106000"/>
                        </a:lnSpc>
                        <a:spcAft>
                          <a:spcPts val="0"/>
                        </a:spcAft>
                      </a:pPr>
                      <a:r>
                        <a:rPr lang="tr-TR" sz="1800" dirty="0" smtClean="0">
                          <a:effectLst/>
                        </a:rPr>
                        <a:t>Örgü </a:t>
                      </a:r>
                      <a:r>
                        <a:rPr lang="tr-TR" sz="1800" dirty="0">
                          <a:effectLst/>
                        </a:rPr>
                        <a:t>Teknikleri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endParaRPr lang="tr-TR" sz="1800" dirty="0" smtClean="0">
                        <a:effectLst/>
                      </a:endParaRPr>
                    </a:p>
                    <a:p>
                      <a:pPr algn="ctr">
                        <a:lnSpc>
                          <a:spcPct val="106000"/>
                        </a:lnSpc>
                        <a:spcAft>
                          <a:spcPts val="0"/>
                        </a:spcAft>
                      </a:pPr>
                      <a:endParaRPr lang="tr-TR" sz="1800" dirty="0" smtClean="0">
                        <a:effectLst/>
                      </a:endParaRPr>
                    </a:p>
                    <a:p>
                      <a:pPr algn="ctr">
                        <a:lnSpc>
                          <a:spcPct val="106000"/>
                        </a:lnSpc>
                        <a:spcAft>
                          <a:spcPts val="0"/>
                        </a:spcAft>
                      </a:pPr>
                      <a:r>
                        <a:rPr lang="tr-TR" sz="1800" dirty="0" err="1" smtClean="0">
                          <a:effectLst/>
                        </a:rPr>
                        <a:t>Öğr</a:t>
                      </a:r>
                      <a:r>
                        <a:rPr lang="tr-TR" sz="1800" dirty="0">
                          <a:effectLst/>
                        </a:rPr>
                        <a:t>. Gör. Dilek </a:t>
                      </a:r>
                      <a:r>
                        <a:rPr lang="tr-TR" sz="1800" dirty="0" err="1">
                          <a:effectLst/>
                        </a:rPr>
                        <a:t>Sağkan</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0795502"/>
                  </a:ext>
                </a:extLst>
              </a:tr>
              <a:tr h="2443495">
                <a:tc>
                  <a:txBody>
                    <a:bodyPr/>
                    <a:lstStyle/>
                    <a:p>
                      <a:pPr algn="ctr">
                        <a:lnSpc>
                          <a:spcPct val="106000"/>
                        </a:lnSpc>
                        <a:spcAft>
                          <a:spcPts val="0"/>
                        </a:spcAft>
                      </a:pPr>
                      <a:r>
                        <a:rPr lang="tr-TR" sz="1800" dirty="0">
                          <a:effectLst/>
                        </a:rPr>
                        <a:t> </a:t>
                      </a:r>
                    </a:p>
                    <a:p>
                      <a:pPr algn="ctr">
                        <a:lnSpc>
                          <a:spcPct val="106000"/>
                        </a:lnSpc>
                        <a:spcAft>
                          <a:spcPts val="0"/>
                        </a:spcAft>
                      </a:pPr>
                      <a:r>
                        <a:rPr lang="tr-TR" sz="1800" dirty="0" smtClean="0">
                          <a:effectLst/>
                        </a:rPr>
                        <a:t>15:00-</a:t>
                      </a:r>
                      <a:endParaRPr lang="tr-TR" sz="1800" dirty="0">
                        <a:effectLst/>
                      </a:endParaRPr>
                    </a:p>
                    <a:p>
                      <a:pPr algn="ctr">
                        <a:lnSpc>
                          <a:spcPct val="106000"/>
                        </a:lnSpc>
                        <a:spcAft>
                          <a:spcPts val="0"/>
                        </a:spcAft>
                      </a:pPr>
                      <a:r>
                        <a:rPr lang="tr-TR" sz="1800" dirty="0" smtClean="0">
                          <a:effectLst/>
                        </a:rPr>
                        <a:t>15:50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endParaRPr lang="tr-TR" sz="1800" dirty="0" smtClean="0">
                        <a:effectLst/>
                      </a:endParaRPr>
                    </a:p>
                    <a:p>
                      <a:pPr algn="ctr">
                        <a:lnSpc>
                          <a:spcPct val="106000"/>
                        </a:lnSpc>
                        <a:spcAft>
                          <a:spcPts val="0"/>
                        </a:spcAft>
                      </a:pPr>
                      <a:r>
                        <a:rPr lang="tr-TR" sz="1800" dirty="0" smtClean="0">
                          <a:effectLst/>
                        </a:rPr>
                        <a:t>Yaşlılık Psikolojisi</a:t>
                      </a:r>
                    </a:p>
                    <a:p>
                      <a:pPr algn="ctr">
                        <a:lnSpc>
                          <a:spcPct val="106000"/>
                        </a:lnSpc>
                        <a:spcAft>
                          <a:spcPts val="0"/>
                        </a:spcAft>
                      </a:pPr>
                      <a:r>
                        <a:rPr lang="tr-TR" sz="1800" dirty="0" smtClean="0">
                          <a:effectLst/>
                        </a:rPr>
                        <a:t>/</a:t>
                      </a:r>
                    </a:p>
                    <a:p>
                      <a:pPr algn="ctr">
                        <a:lnSpc>
                          <a:spcPct val="106000"/>
                        </a:lnSpc>
                        <a:spcAft>
                          <a:spcPts val="0"/>
                        </a:spcAft>
                      </a:pPr>
                      <a:r>
                        <a:rPr lang="tr-TR" sz="1800" dirty="0" smtClean="0">
                          <a:effectLst/>
                        </a:rPr>
                        <a:t>İlk Yardım Bilgisi</a:t>
                      </a:r>
                      <a:endParaRPr lang="tr-TR" sz="1800" dirty="0">
                        <a:effectLst/>
                      </a:endParaRPr>
                    </a:p>
                    <a:p>
                      <a:pPr algn="ctr">
                        <a:lnSpc>
                          <a:spcPct val="106000"/>
                        </a:lnSpc>
                        <a:spcAft>
                          <a:spcPts val="0"/>
                        </a:spcAft>
                      </a:pPr>
                      <a:r>
                        <a:rPr lang="tr-TR" sz="1800" dirty="0">
                          <a:effectLst/>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tr-TR" sz="1800" dirty="0">
                          <a:effectLst/>
                        </a:rPr>
                        <a:t>Dr. </a:t>
                      </a:r>
                      <a:r>
                        <a:rPr lang="tr-TR" sz="1800" dirty="0" err="1">
                          <a:effectLst/>
                        </a:rPr>
                        <a:t>Öğr</a:t>
                      </a:r>
                      <a:r>
                        <a:rPr lang="tr-TR" sz="1800" dirty="0">
                          <a:effectLst/>
                        </a:rPr>
                        <a:t>. Üyesi Abdullah </a:t>
                      </a:r>
                      <a:r>
                        <a:rPr lang="tr-TR" sz="1800" dirty="0" err="1" smtClean="0">
                          <a:effectLst/>
                        </a:rPr>
                        <a:t>Manap</a:t>
                      </a:r>
                      <a:endParaRPr lang="tr-TR" sz="1800" dirty="0" smtClean="0">
                        <a:effectLst/>
                      </a:endParaRP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algn="ctr">
                        <a:lnSpc>
                          <a:spcPct val="106000"/>
                        </a:lnSpc>
                        <a:spcAft>
                          <a:spcPts val="0"/>
                        </a:spcAft>
                      </a:pP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Dr. </a:t>
                      </a:r>
                      <a:r>
                        <a:rPr lang="tr-TR" sz="1800" dirty="0" err="1" smtClean="0">
                          <a:effectLst/>
                          <a:latin typeface="Calibri" panose="020F0502020204030204" pitchFamily="34" charset="0"/>
                          <a:ea typeface="Calibri" panose="020F0502020204030204" pitchFamily="34" charset="0"/>
                          <a:cs typeface="Times New Roman" panose="02020603050405020304" pitchFamily="18" charset="0"/>
                        </a:rPr>
                        <a:t>Öğr</a:t>
                      </a:r>
                      <a:r>
                        <a:rPr lang="tr-TR" sz="1800" dirty="0" smtClean="0">
                          <a:effectLst/>
                          <a:latin typeface="Calibri" panose="020F0502020204030204" pitchFamily="34" charset="0"/>
                          <a:ea typeface="Calibri" panose="020F0502020204030204" pitchFamily="34" charset="0"/>
                          <a:cs typeface="Times New Roman" panose="02020603050405020304" pitchFamily="18" charset="0"/>
                        </a:rPr>
                        <a:t>. Üyesi Abdullah </a:t>
                      </a:r>
                      <a:r>
                        <a:rPr lang="tr-TR" sz="1800" dirty="0" err="1" smtClean="0">
                          <a:effectLst/>
                          <a:latin typeface="Calibri" panose="020F0502020204030204" pitchFamily="34" charset="0"/>
                          <a:ea typeface="Calibri" panose="020F0502020204030204" pitchFamily="34" charset="0"/>
                          <a:cs typeface="Times New Roman" panose="02020603050405020304" pitchFamily="18" charset="0"/>
                        </a:rPr>
                        <a:t>Manap</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tr-TR"/>
                    </a:p>
                  </a:txBody>
                  <a:tcPr/>
                </a:tc>
                <a:tc>
                  <a:txBody>
                    <a:bodyPr/>
                    <a:lstStyle/>
                    <a:p>
                      <a:pPr algn="just">
                        <a:lnSpc>
                          <a:spcPct val="106000"/>
                        </a:lnSpc>
                        <a:spcAft>
                          <a:spcPts val="0"/>
                        </a:spcAft>
                      </a:pPr>
                      <a:r>
                        <a:rPr lang="tr-TR" sz="1800" dirty="0">
                          <a:effectLst/>
                        </a:rPr>
                        <a:t> </a:t>
                      </a:r>
                    </a:p>
                    <a:p>
                      <a:pPr algn="just">
                        <a:lnSpc>
                          <a:spcPct val="106000"/>
                        </a:lnSpc>
                        <a:spcAft>
                          <a:spcPts val="0"/>
                        </a:spcAft>
                      </a:pPr>
                      <a:endParaRPr lang="tr-TR" sz="1800" dirty="0" smtClean="0">
                        <a:effectLst/>
                      </a:endParaRPr>
                    </a:p>
                    <a:p>
                      <a:pPr algn="just">
                        <a:lnSpc>
                          <a:spcPct val="106000"/>
                        </a:lnSpc>
                        <a:spcAft>
                          <a:spcPts val="0"/>
                        </a:spcAft>
                      </a:pPr>
                      <a:r>
                        <a:rPr lang="tr-TR" sz="1800" dirty="0" smtClean="0">
                          <a:effectLst/>
                        </a:rPr>
                        <a:t>15:00-15:50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tr-TR" sz="1800" dirty="0">
                          <a:effectLst/>
                        </a:rPr>
                        <a:t> </a:t>
                      </a:r>
                    </a:p>
                    <a:p>
                      <a:pPr algn="ctr">
                        <a:lnSpc>
                          <a:spcPct val="106000"/>
                        </a:lnSpc>
                        <a:spcAft>
                          <a:spcPts val="0"/>
                        </a:spcAft>
                      </a:pPr>
                      <a:endParaRPr lang="tr-TR" sz="1800" dirty="0" smtClean="0">
                        <a:effectLst/>
                      </a:endParaRPr>
                    </a:p>
                    <a:p>
                      <a:pPr algn="ctr">
                        <a:lnSpc>
                          <a:spcPct val="106000"/>
                        </a:lnSpc>
                        <a:spcAft>
                          <a:spcPts val="0"/>
                        </a:spcAft>
                      </a:pPr>
                      <a:r>
                        <a:rPr lang="tr-TR" sz="1800" dirty="0" err="1" smtClean="0">
                          <a:effectLst/>
                        </a:rPr>
                        <a:t>Bocce</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endParaRPr lang="tr-TR" sz="1800" dirty="0" smtClean="0">
                        <a:effectLst/>
                      </a:endParaRPr>
                    </a:p>
                    <a:p>
                      <a:pPr algn="ctr">
                        <a:lnSpc>
                          <a:spcPct val="106000"/>
                        </a:lnSpc>
                        <a:spcAft>
                          <a:spcPts val="0"/>
                        </a:spcAft>
                      </a:pPr>
                      <a:r>
                        <a:rPr lang="tr-TR" sz="1800" dirty="0" smtClean="0">
                          <a:effectLst/>
                        </a:rPr>
                        <a:t>Dr. </a:t>
                      </a:r>
                      <a:r>
                        <a:rPr lang="tr-TR" sz="1800" dirty="0" err="1" smtClean="0">
                          <a:effectLst/>
                        </a:rPr>
                        <a:t>Öğr</a:t>
                      </a:r>
                      <a:r>
                        <a:rPr lang="tr-TR" sz="1800" dirty="0" smtClean="0">
                          <a:effectLst/>
                        </a:rPr>
                        <a:t>. Üyesi </a:t>
                      </a:r>
                      <a:r>
                        <a:rPr lang="tr-TR" sz="1800" dirty="0">
                          <a:effectLst/>
                        </a:rPr>
                        <a:t>Oğuzhan Demirhan</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8799224"/>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9" name="Group 9"/>
          <p:cNvGrpSpPr>
            <a:grpSpLocks noChangeAspect="1"/>
          </p:cNvGrpSpPr>
          <p:nvPr/>
        </p:nvGrpSpPr>
        <p:grpSpPr>
          <a:xfrm>
            <a:off x="8268679" y="0"/>
            <a:ext cx="1750641" cy="175063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1" name="TextBox 11"/>
          <p:cNvSpPr txBox="1"/>
          <p:nvPr/>
        </p:nvSpPr>
        <p:spPr>
          <a:xfrm>
            <a:off x="990600" y="2857500"/>
            <a:ext cx="7171660" cy="6709529"/>
          </a:xfrm>
          <a:prstGeom prst="rect">
            <a:avLst/>
          </a:prstGeom>
        </p:spPr>
        <p:txBody>
          <a:bodyPr wrap="square" lIns="0" tIns="0" rIns="0" bIns="0" rtlCol="0" anchor="t">
            <a:spAutoFit/>
          </a:bodyPr>
          <a:lstStyle/>
          <a:p>
            <a:pPr algn="just"/>
            <a:r>
              <a:rPr lang="tr-TR" sz="2800" dirty="0" smtClean="0"/>
              <a:t>12 haftalık Bahar döneminde, ilk kez bu yaş grubu için hazırlanmış bir İngilizce öğretim programının pilot uygulaması üniversitemiz kampüsünde gerçekleştirilmiştir. Öğrencilerimize bu dönem haftalık 4 saat olarak verilen İngilizce dersinin yanında 4 farklı </a:t>
            </a:r>
            <a:r>
              <a:rPr lang="tr-TR" sz="2800" dirty="0"/>
              <a:t>ders </a:t>
            </a:r>
            <a:r>
              <a:rPr lang="tr-TR" sz="2800" dirty="0" smtClean="0"/>
              <a:t>verilmiştir.</a:t>
            </a:r>
          </a:p>
          <a:p>
            <a:pPr algn="just"/>
            <a:endParaRPr lang="tr-TR" sz="2800" dirty="0"/>
          </a:p>
          <a:p>
            <a:pPr algn="just"/>
            <a:r>
              <a:rPr lang="tr-TR" sz="2800" dirty="0" smtClean="0"/>
              <a:t>Öğrenciler Pazartesi </a:t>
            </a:r>
            <a:r>
              <a:rPr lang="tr-TR" sz="2800" dirty="0"/>
              <a:t>ve </a:t>
            </a:r>
            <a:r>
              <a:rPr lang="tr-TR" sz="2800" dirty="0" smtClean="0"/>
              <a:t>Perşembe günleri, </a:t>
            </a:r>
            <a:r>
              <a:rPr lang="tr-TR" sz="2800" b="1" dirty="0" smtClean="0"/>
              <a:t>haftada 7 saat,</a:t>
            </a:r>
            <a:r>
              <a:rPr lang="tr-TR" sz="2800" dirty="0" smtClean="0"/>
              <a:t> 13:00 - 17:00 saatleri arasında Merkez Kampüste </a:t>
            </a:r>
            <a:r>
              <a:rPr lang="tr-TR" sz="2800" dirty="0"/>
              <a:t>eğitim görmüştür. </a:t>
            </a:r>
            <a:endParaRPr lang="tr-TR" sz="2800" dirty="0" smtClean="0"/>
          </a:p>
          <a:p>
            <a:pPr algn="just"/>
            <a:endParaRPr lang="tr-TR" sz="2800" dirty="0" smtClean="0"/>
          </a:p>
          <a:p>
            <a:pPr algn="just"/>
            <a:r>
              <a:rPr lang="tr-TR" sz="2800" dirty="0" smtClean="0"/>
              <a:t>Bazı dersler </a:t>
            </a:r>
            <a:r>
              <a:rPr lang="tr-TR" sz="2800" dirty="0"/>
              <a:t>2 haftada bir yapılmış olup, </a:t>
            </a:r>
            <a:r>
              <a:rPr lang="tr-TR" sz="2800" dirty="0" smtClean="0"/>
              <a:t>bazıları ise her </a:t>
            </a:r>
            <a:r>
              <a:rPr lang="tr-TR" sz="2800" dirty="0"/>
              <a:t>hafta yapılmıştır. </a:t>
            </a:r>
            <a:endParaRPr lang="tr-TR" sz="2800" dirty="0" smtClean="0"/>
          </a:p>
          <a:p>
            <a:pPr algn="just"/>
            <a:endParaRPr lang="tr-TR" sz="3600" dirty="0" smtClean="0"/>
          </a:p>
          <a:p>
            <a:pPr algn="just"/>
            <a:endParaRPr lang="tr-TR" sz="3600" dirty="0" smtClean="0"/>
          </a:p>
        </p:txBody>
      </p:sp>
      <p:sp>
        <p:nvSpPr>
          <p:cNvPr id="12" name="TextBox 12"/>
          <p:cNvSpPr txBox="1"/>
          <p:nvPr/>
        </p:nvSpPr>
        <p:spPr>
          <a:xfrm>
            <a:off x="788360" y="2224503"/>
            <a:ext cx="7924662" cy="384721"/>
          </a:xfrm>
          <a:prstGeom prst="rect">
            <a:avLst/>
          </a:prstGeom>
        </p:spPr>
        <p:txBody>
          <a:bodyPr lIns="0" tIns="0" rIns="0" bIns="0" rtlCol="0" anchor="t">
            <a:spAutoFit/>
          </a:bodyPr>
          <a:lstStyle/>
          <a:p>
            <a:pPr algn="ctr">
              <a:lnSpc>
                <a:spcPts val="2974"/>
              </a:lnSpc>
            </a:pPr>
            <a:r>
              <a:rPr lang="tr-TR" sz="4000" b="1" dirty="0"/>
              <a:t>2024-2025 </a:t>
            </a:r>
            <a:r>
              <a:rPr lang="tr-TR" sz="4000" b="1" dirty="0" smtClean="0"/>
              <a:t>BAHAR </a:t>
            </a:r>
            <a:r>
              <a:rPr lang="tr-TR" sz="4000" b="1" dirty="0"/>
              <a:t>DÖNEMİ</a:t>
            </a:r>
            <a:endParaRPr lang="en-US" sz="4000" b="1" dirty="0">
              <a:solidFill>
                <a:srgbClr val="373434"/>
              </a:solidFill>
              <a:latin typeface="Quicksand 2 Bold"/>
              <a:ea typeface="Quicksand 2 Bold"/>
              <a:cs typeface="Quicksand 2 Bold"/>
              <a:sym typeface="Quicksand 2 Bold"/>
            </a:endParaRPr>
          </a:p>
        </p:txBody>
      </p:sp>
      <p:graphicFrame>
        <p:nvGraphicFramePr>
          <p:cNvPr id="13" name="İçerik Yer Tutucusu 3"/>
          <p:cNvGraphicFramePr>
            <a:graphicFrameLocks/>
          </p:cNvGraphicFramePr>
          <p:nvPr>
            <p:extLst>
              <p:ext uri="{D42A27DB-BD31-4B8C-83A1-F6EECF244321}">
                <p14:modId xmlns:p14="http://schemas.microsoft.com/office/powerpoint/2010/main" val="3864278941"/>
              </p:ext>
            </p:extLst>
          </p:nvPr>
        </p:nvGraphicFramePr>
        <p:xfrm>
          <a:off x="9448801" y="1660644"/>
          <a:ext cx="8610599" cy="8258091"/>
        </p:xfrm>
        <a:graphic>
          <a:graphicData uri="http://schemas.openxmlformats.org/drawingml/2006/table">
            <a:tbl>
              <a:tblPr firstRow="1" firstCol="1" bandRow="1">
                <a:tableStyleId>{5C22544A-7EE6-4342-B048-85BDC9FD1C3A}</a:tableStyleId>
              </a:tblPr>
              <a:tblGrid>
                <a:gridCol w="1299210">
                  <a:extLst>
                    <a:ext uri="{9D8B030D-6E8A-4147-A177-3AD203B41FA5}">
                      <a16:colId xmlns:a16="http://schemas.microsoft.com/office/drawing/2014/main" val="2872345462"/>
                    </a:ext>
                  </a:extLst>
                </a:gridCol>
                <a:gridCol w="1424137">
                  <a:extLst>
                    <a:ext uri="{9D8B030D-6E8A-4147-A177-3AD203B41FA5}">
                      <a16:colId xmlns:a16="http://schemas.microsoft.com/office/drawing/2014/main" val="2622009747"/>
                    </a:ext>
                  </a:extLst>
                </a:gridCol>
                <a:gridCol w="1526572">
                  <a:extLst>
                    <a:ext uri="{9D8B030D-6E8A-4147-A177-3AD203B41FA5}">
                      <a16:colId xmlns:a16="http://schemas.microsoft.com/office/drawing/2014/main" val="1581737573"/>
                    </a:ext>
                  </a:extLst>
                </a:gridCol>
                <a:gridCol w="362279">
                  <a:extLst>
                    <a:ext uri="{9D8B030D-6E8A-4147-A177-3AD203B41FA5}">
                      <a16:colId xmlns:a16="http://schemas.microsoft.com/office/drawing/2014/main" val="2555925106"/>
                    </a:ext>
                  </a:extLst>
                </a:gridCol>
                <a:gridCol w="1391521">
                  <a:extLst>
                    <a:ext uri="{9D8B030D-6E8A-4147-A177-3AD203B41FA5}">
                      <a16:colId xmlns:a16="http://schemas.microsoft.com/office/drawing/2014/main" val="3405861707"/>
                    </a:ext>
                  </a:extLst>
                </a:gridCol>
                <a:gridCol w="1390953">
                  <a:extLst>
                    <a:ext uri="{9D8B030D-6E8A-4147-A177-3AD203B41FA5}">
                      <a16:colId xmlns:a16="http://schemas.microsoft.com/office/drawing/2014/main" val="2071022868"/>
                    </a:ext>
                  </a:extLst>
                </a:gridCol>
                <a:gridCol w="1215927">
                  <a:extLst>
                    <a:ext uri="{9D8B030D-6E8A-4147-A177-3AD203B41FA5}">
                      <a16:colId xmlns:a16="http://schemas.microsoft.com/office/drawing/2014/main" val="4200180122"/>
                    </a:ext>
                  </a:extLst>
                </a:gridCol>
              </a:tblGrid>
              <a:tr h="718444">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highlight>
                            <a:srgbClr val="FFFF00"/>
                          </a:highlight>
                        </a:rPr>
                        <a:t>PAZARTESİ</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r>
                        <a:rPr lang="tr-TR" sz="2000" dirty="0" smtClean="0">
                          <a:solidFill>
                            <a:schemeClr val="tx1"/>
                          </a:solidFill>
                          <a:effectLst/>
                        </a:rPr>
                        <a:t>Ders/Derslik</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Öğretim Elemanı</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rowSpan="7">
                  <a:txBody>
                    <a:bodyPr/>
                    <a:lstStyle/>
                    <a:p>
                      <a:pPr algn="ctr">
                        <a:lnSpc>
                          <a:spcPct val="107000"/>
                        </a:lnSpc>
                        <a:spcAft>
                          <a:spcPts val="0"/>
                        </a:spcAft>
                      </a:pPr>
                      <a:r>
                        <a:rPr lang="tr-TR" sz="1600" dirty="0">
                          <a:solidFill>
                            <a:schemeClr val="tx1"/>
                          </a:solidFill>
                          <a:effectLst/>
                        </a:rPr>
                        <a:t> </a:t>
                      </a:r>
                    </a:p>
                    <a:p>
                      <a:pPr algn="ctr">
                        <a:lnSpc>
                          <a:spcPct val="107000"/>
                        </a:lnSpc>
                        <a:spcAft>
                          <a:spcPts val="0"/>
                        </a:spcAft>
                      </a:pPr>
                      <a:r>
                        <a:rPr lang="tr-TR" sz="1600" dirty="0">
                          <a:solidFill>
                            <a:schemeClr val="tx1"/>
                          </a:solidFill>
                          <a:effectLst/>
                        </a:rPr>
                        <a:t> </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highlight>
                            <a:srgbClr val="FFFF00"/>
                          </a:highlight>
                        </a:rPr>
                        <a:t>PERŞEMBE</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r>
                        <a:rPr lang="tr-TR" sz="2000" dirty="0" smtClean="0">
                          <a:solidFill>
                            <a:schemeClr val="tx1"/>
                          </a:solidFill>
                          <a:effectLst/>
                        </a:rPr>
                        <a:t>Ders/Derslik</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Öğretim Elemanı</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extLst>
                  <a:ext uri="{0D108BD9-81ED-4DB2-BD59-A6C34878D82A}">
                    <a16:rowId xmlns:a16="http://schemas.microsoft.com/office/drawing/2014/main" val="1857535875"/>
                  </a:ext>
                </a:extLst>
              </a:tr>
              <a:tr h="1839581">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13:00-</a:t>
                      </a:r>
                    </a:p>
                    <a:p>
                      <a:pPr algn="ctr">
                        <a:lnSpc>
                          <a:spcPct val="107000"/>
                        </a:lnSpc>
                        <a:spcAft>
                          <a:spcPts val="0"/>
                        </a:spcAft>
                      </a:pPr>
                      <a:r>
                        <a:rPr lang="tr-TR" sz="2000" dirty="0">
                          <a:solidFill>
                            <a:schemeClr val="tx1"/>
                          </a:solidFill>
                          <a:effectLst/>
                        </a:rPr>
                        <a:t>13:50</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smtClean="0">
                          <a:solidFill>
                            <a:schemeClr val="tx1"/>
                          </a:solidFill>
                          <a:effectLst/>
                        </a:rPr>
                        <a:t>İngilizce </a:t>
                      </a:r>
                      <a:r>
                        <a:rPr lang="tr-TR" sz="2000" dirty="0">
                          <a:solidFill>
                            <a:schemeClr val="tx1"/>
                          </a:solidFill>
                          <a:effectLst/>
                        </a:rPr>
                        <a:t>1</a:t>
                      </a:r>
                    </a:p>
                    <a:p>
                      <a:pPr algn="ctr">
                        <a:lnSpc>
                          <a:spcPct val="107000"/>
                        </a:lnSpc>
                        <a:spcAft>
                          <a:spcPts val="0"/>
                        </a:spcAft>
                      </a:pP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err="1" smtClean="0">
                          <a:solidFill>
                            <a:schemeClr val="tx1"/>
                          </a:solidFill>
                          <a:effectLst/>
                        </a:rPr>
                        <a:t>Öğr</a:t>
                      </a:r>
                      <a:r>
                        <a:rPr lang="tr-TR" sz="2000" dirty="0">
                          <a:solidFill>
                            <a:schemeClr val="tx1"/>
                          </a:solidFill>
                          <a:effectLst/>
                        </a:rPr>
                        <a:t>. Gör. Ebru NOYAN</a:t>
                      </a:r>
                    </a:p>
                    <a:p>
                      <a:pPr algn="ctr">
                        <a:lnSpc>
                          <a:spcPct val="107000"/>
                        </a:lnSpc>
                        <a:spcAft>
                          <a:spcPts val="0"/>
                        </a:spcAft>
                      </a:pP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vMerge="1">
                  <a:txBody>
                    <a:bodyPr/>
                    <a:lstStyle/>
                    <a:p>
                      <a:endParaRPr lang="tr-TR"/>
                    </a:p>
                  </a:txBody>
                  <a:tcPr/>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smtClean="0">
                          <a:solidFill>
                            <a:schemeClr val="tx1"/>
                          </a:solidFill>
                          <a:effectLst/>
                        </a:rPr>
                        <a:t>13:00-</a:t>
                      </a:r>
                      <a:endParaRPr lang="tr-TR" sz="2000" dirty="0">
                        <a:solidFill>
                          <a:schemeClr val="tx1"/>
                        </a:solidFill>
                        <a:effectLst/>
                      </a:endParaRPr>
                    </a:p>
                    <a:p>
                      <a:pPr algn="ctr">
                        <a:lnSpc>
                          <a:spcPct val="107000"/>
                        </a:lnSpc>
                        <a:spcAft>
                          <a:spcPts val="0"/>
                        </a:spcAft>
                      </a:pPr>
                      <a:r>
                        <a:rPr lang="tr-TR" sz="2000" dirty="0">
                          <a:solidFill>
                            <a:schemeClr val="tx1"/>
                          </a:solidFill>
                          <a:effectLst/>
                        </a:rPr>
                        <a:t>13:50</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smtClean="0">
                          <a:solidFill>
                            <a:schemeClr val="tx1"/>
                          </a:solidFill>
                          <a:effectLst/>
                        </a:rPr>
                        <a:t>Kadın </a:t>
                      </a:r>
                      <a:r>
                        <a:rPr lang="tr-TR" sz="2000" dirty="0">
                          <a:solidFill>
                            <a:schemeClr val="tx1"/>
                          </a:solidFill>
                          <a:effectLst/>
                        </a:rPr>
                        <a:t>ve Erkek Üreme Sağlığı</a:t>
                      </a:r>
                    </a:p>
                    <a:p>
                      <a:pPr algn="ctr">
                        <a:lnSpc>
                          <a:spcPct val="107000"/>
                        </a:lnSpc>
                        <a:spcAft>
                          <a:spcPts val="0"/>
                        </a:spcAft>
                      </a:pP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Dr. </a:t>
                      </a:r>
                      <a:r>
                        <a:rPr lang="tr-TR" sz="2000" dirty="0" err="1">
                          <a:solidFill>
                            <a:schemeClr val="tx1"/>
                          </a:solidFill>
                          <a:effectLst/>
                        </a:rPr>
                        <a:t>Öğr</a:t>
                      </a:r>
                      <a:r>
                        <a:rPr lang="tr-TR" sz="2000" dirty="0">
                          <a:solidFill>
                            <a:schemeClr val="tx1"/>
                          </a:solidFill>
                          <a:effectLst/>
                        </a:rPr>
                        <a:t>. Üyesi Şahide AKBULUT</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extLst>
                  <a:ext uri="{0D108BD9-81ED-4DB2-BD59-A6C34878D82A}">
                    <a16:rowId xmlns:a16="http://schemas.microsoft.com/office/drawing/2014/main" val="862447204"/>
                  </a:ext>
                </a:extLst>
              </a:tr>
              <a:tr h="1530699">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14:00-</a:t>
                      </a:r>
                    </a:p>
                    <a:p>
                      <a:pPr algn="ctr">
                        <a:lnSpc>
                          <a:spcPct val="107000"/>
                        </a:lnSpc>
                        <a:spcAft>
                          <a:spcPts val="0"/>
                        </a:spcAft>
                      </a:pPr>
                      <a:r>
                        <a:rPr lang="tr-TR" sz="2000" dirty="0">
                          <a:solidFill>
                            <a:schemeClr val="tx1"/>
                          </a:solidFill>
                          <a:effectLst/>
                        </a:rPr>
                        <a:t>14:50</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smtClean="0">
                          <a:solidFill>
                            <a:schemeClr val="tx1"/>
                          </a:solidFill>
                          <a:effectLst/>
                        </a:rPr>
                        <a:t>İngilizce </a:t>
                      </a:r>
                      <a:r>
                        <a:rPr lang="tr-TR" sz="2000" dirty="0">
                          <a:solidFill>
                            <a:schemeClr val="tx1"/>
                          </a:solidFill>
                          <a:effectLst/>
                        </a:rPr>
                        <a:t>1</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err="1" smtClean="0">
                          <a:solidFill>
                            <a:schemeClr val="tx1"/>
                          </a:solidFill>
                          <a:effectLst/>
                        </a:rPr>
                        <a:t>Öğr</a:t>
                      </a:r>
                      <a:r>
                        <a:rPr lang="tr-TR" sz="2000" dirty="0">
                          <a:solidFill>
                            <a:schemeClr val="tx1"/>
                          </a:solidFill>
                          <a:effectLst/>
                        </a:rPr>
                        <a:t>. Gör. Ebru </a:t>
                      </a:r>
                      <a:r>
                        <a:rPr lang="tr-TR" sz="2000" dirty="0" smtClean="0">
                          <a:solidFill>
                            <a:schemeClr val="tx1"/>
                          </a:solidFill>
                          <a:effectLst/>
                        </a:rPr>
                        <a:t>NOYAN</a:t>
                      </a:r>
                    </a:p>
                    <a:p>
                      <a:pPr algn="ctr">
                        <a:lnSpc>
                          <a:spcPct val="107000"/>
                        </a:lnSpc>
                        <a:spcAft>
                          <a:spcPts val="0"/>
                        </a:spcAft>
                      </a:pPr>
                      <a:r>
                        <a:rPr lang="tr-TR" sz="2000" dirty="0" smtClean="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vMerge="1">
                  <a:txBody>
                    <a:bodyPr/>
                    <a:lstStyle/>
                    <a:p>
                      <a:endParaRPr lang="tr-TR"/>
                    </a:p>
                  </a:txBody>
                  <a:tcPr/>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smtClean="0">
                          <a:solidFill>
                            <a:schemeClr val="tx1"/>
                          </a:solidFill>
                          <a:effectLst/>
                        </a:rPr>
                        <a:t>14:00-</a:t>
                      </a:r>
                      <a:endParaRPr lang="tr-TR" sz="2000" dirty="0">
                        <a:solidFill>
                          <a:schemeClr val="tx1"/>
                        </a:solidFill>
                        <a:effectLst/>
                      </a:endParaRPr>
                    </a:p>
                    <a:p>
                      <a:pPr algn="ctr">
                        <a:lnSpc>
                          <a:spcPct val="107000"/>
                        </a:lnSpc>
                        <a:spcAft>
                          <a:spcPts val="0"/>
                        </a:spcAft>
                      </a:pPr>
                      <a:r>
                        <a:rPr lang="tr-TR" sz="2000" dirty="0">
                          <a:solidFill>
                            <a:schemeClr val="tx1"/>
                          </a:solidFill>
                          <a:effectLst/>
                        </a:rPr>
                        <a:t>14:50</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endParaRPr lang="tr-TR" sz="2000" dirty="0" smtClean="0">
                        <a:solidFill>
                          <a:schemeClr val="tx1"/>
                        </a:solidFill>
                        <a:effectLst/>
                      </a:endParaRPr>
                    </a:p>
                    <a:p>
                      <a:pPr algn="ctr">
                        <a:lnSpc>
                          <a:spcPct val="107000"/>
                        </a:lnSpc>
                        <a:spcAft>
                          <a:spcPts val="0"/>
                        </a:spcAft>
                      </a:pPr>
                      <a:r>
                        <a:rPr lang="tr-TR" sz="2000" dirty="0" smtClean="0">
                          <a:solidFill>
                            <a:schemeClr val="tx1"/>
                          </a:solidFill>
                          <a:effectLst/>
                        </a:rPr>
                        <a:t>İngilizce </a:t>
                      </a:r>
                      <a:r>
                        <a:rPr lang="tr-TR" sz="2000" dirty="0">
                          <a:solidFill>
                            <a:schemeClr val="tx1"/>
                          </a:solidFill>
                          <a:effectLst/>
                        </a:rPr>
                        <a:t>1</a:t>
                      </a:r>
                    </a:p>
                    <a:p>
                      <a:pPr algn="ctr">
                        <a:lnSpc>
                          <a:spcPct val="107000"/>
                        </a:lnSpc>
                        <a:spcAft>
                          <a:spcPts val="0"/>
                        </a:spcAft>
                      </a:pPr>
                      <a:r>
                        <a:rPr lang="tr-TR" sz="2000" dirty="0">
                          <a:solidFill>
                            <a:schemeClr val="tx1"/>
                          </a:solidFill>
                          <a:effectLst/>
                        </a:rPr>
                        <a:t> </a:t>
                      </a:r>
                    </a:p>
                  </a:txBody>
                  <a:tcPr marL="42008" marR="42008" marT="0" marB="0"/>
                </a:tc>
                <a:tc>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err="1" smtClean="0">
                          <a:solidFill>
                            <a:schemeClr val="tx1"/>
                          </a:solidFill>
                          <a:effectLst/>
                        </a:rPr>
                        <a:t>Öğr</a:t>
                      </a:r>
                      <a:r>
                        <a:rPr lang="tr-TR" sz="2000" dirty="0">
                          <a:solidFill>
                            <a:schemeClr val="tx1"/>
                          </a:solidFill>
                          <a:effectLst/>
                        </a:rPr>
                        <a:t>. Gör. Ebru NOYAN</a:t>
                      </a:r>
                    </a:p>
                    <a:p>
                      <a:pPr algn="ctr">
                        <a:lnSpc>
                          <a:spcPct val="107000"/>
                        </a:lnSpc>
                        <a:spcAft>
                          <a:spcPts val="0"/>
                        </a:spcAft>
                      </a:pP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extLst>
                  <a:ext uri="{0D108BD9-81ED-4DB2-BD59-A6C34878D82A}">
                    <a16:rowId xmlns:a16="http://schemas.microsoft.com/office/drawing/2014/main" val="2495405400"/>
                  </a:ext>
                </a:extLst>
              </a:tr>
              <a:tr h="156037">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smtClean="0">
                          <a:solidFill>
                            <a:schemeClr val="tx1"/>
                          </a:solidFill>
                          <a:effectLst/>
                        </a:rPr>
                        <a:t>15:00-</a:t>
                      </a:r>
                      <a:endParaRPr lang="tr-TR" sz="2000" dirty="0">
                        <a:solidFill>
                          <a:schemeClr val="tx1"/>
                        </a:solidFill>
                        <a:effectLst/>
                      </a:endParaRPr>
                    </a:p>
                    <a:p>
                      <a:pPr algn="ctr">
                        <a:lnSpc>
                          <a:spcPct val="107000"/>
                        </a:lnSpc>
                        <a:spcAft>
                          <a:spcPts val="0"/>
                        </a:spcAft>
                      </a:pPr>
                      <a:r>
                        <a:rPr lang="tr-TR" sz="2000" dirty="0">
                          <a:solidFill>
                            <a:schemeClr val="tx1"/>
                          </a:solidFill>
                          <a:effectLst/>
                        </a:rPr>
                        <a:t>15:50</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İngilizce 1</a:t>
                      </a:r>
                    </a:p>
                    <a:p>
                      <a:pPr algn="ctr">
                        <a:lnSpc>
                          <a:spcPct val="107000"/>
                        </a:lnSpc>
                        <a:spcAft>
                          <a:spcPts val="0"/>
                        </a:spcAft>
                      </a:pPr>
                      <a:r>
                        <a:rPr lang="tr-TR" sz="2000" dirty="0">
                          <a:solidFill>
                            <a:schemeClr val="tx1"/>
                          </a:solidFill>
                          <a:effectLst/>
                        </a:rPr>
                        <a:t> </a:t>
                      </a:r>
                    </a:p>
                  </a:txBody>
                  <a:tcPr marL="42008" marR="42008" marT="0" marB="0"/>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err="1">
                          <a:solidFill>
                            <a:schemeClr val="tx1"/>
                          </a:solidFill>
                          <a:effectLst/>
                        </a:rPr>
                        <a:t>Öğr</a:t>
                      </a:r>
                      <a:r>
                        <a:rPr lang="tr-TR" sz="2000" dirty="0">
                          <a:solidFill>
                            <a:schemeClr val="tx1"/>
                          </a:solidFill>
                          <a:effectLst/>
                        </a:rPr>
                        <a:t>. Gör. Ebru </a:t>
                      </a:r>
                      <a:r>
                        <a:rPr lang="tr-TR" sz="2000" dirty="0" smtClean="0">
                          <a:solidFill>
                            <a:schemeClr val="tx1"/>
                          </a:solidFill>
                          <a:effectLst/>
                        </a:rPr>
                        <a:t>NOYAN</a:t>
                      </a: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extLst>
                  <a:ext uri="{0D108BD9-81ED-4DB2-BD59-A6C34878D82A}">
                    <a16:rowId xmlns:a16="http://schemas.microsoft.com/office/drawing/2014/main" val="912117480"/>
                  </a:ext>
                </a:extLst>
              </a:tr>
              <a:tr h="1374662">
                <a:tc rowSpan="2">
                  <a:txBody>
                    <a:bodyPr/>
                    <a:lstStyle/>
                    <a:p>
                      <a:pPr algn="ctr">
                        <a:lnSpc>
                          <a:spcPct val="107000"/>
                        </a:lnSpc>
                        <a:spcAft>
                          <a:spcPts val="0"/>
                        </a:spcAft>
                      </a:pPr>
                      <a:r>
                        <a:rPr lang="tr-TR" sz="2000">
                          <a:solidFill>
                            <a:schemeClr val="tx1"/>
                          </a:solidFill>
                          <a:effectLst/>
                        </a:rPr>
                        <a:t> </a:t>
                      </a:r>
                    </a:p>
                    <a:p>
                      <a:pPr algn="ctr">
                        <a:lnSpc>
                          <a:spcPct val="107000"/>
                        </a:lnSpc>
                        <a:spcAft>
                          <a:spcPts val="0"/>
                        </a:spcAft>
                      </a:pPr>
                      <a:r>
                        <a:rPr lang="tr-TR" sz="2000">
                          <a:solidFill>
                            <a:schemeClr val="tx1"/>
                          </a:solidFill>
                          <a:effectLst/>
                        </a:rPr>
                        <a:t> </a:t>
                      </a:r>
                    </a:p>
                    <a:p>
                      <a:pPr algn="ctr">
                        <a:lnSpc>
                          <a:spcPct val="107000"/>
                        </a:lnSpc>
                        <a:spcAft>
                          <a:spcPts val="0"/>
                        </a:spcAft>
                      </a:pPr>
                      <a:r>
                        <a:rPr lang="tr-TR" sz="2000">
                          <a:solidFill>
                            <a:schemeClr val="tx1"/>
                          </a:solidFill>
                          <a:effectLst/>
                        </a:rPr>
                        <a:t> </a:t>
                      </a:r>
                    </a:p>
                    <a:p>
                      <a:pPr algn="ctr">
                        <a:lnSpc>
                          <a:spcPct val="107000"/>
                        </a:lnSpc>
                        <a:spcAft>
                          <a:spcPts val="0"/>
                        </a:spcAft>
                      </a:pPr>
                      <a:r>
                        <a:rPr lang="tr-TR" sz="2000">
                          <a:solidFill>
                            <a:schemeClr val="tx1"/>
                          </a:solidFill>
                          <a:effectLst/>
                        </a:rPr>
                        <a:t>15:00-</a:t>
                      </a:r>
                    </a:p>
                    <a:p>
                      <a:pPr algn="ctr">
                        <a:lnSpc>
                          <a:spcPct val="107000"/>
                        </a:lnSpc>
                        <a:spcAft>
                          <a:spcPts val="0"/>
                        </a:spcAft>
                      </a:pPr>
                      <a:r>
                        <a:rPr lang="tr-TR" sz="2000">
                          <a:solidFill>
                            <a:schemeClr val="tx1"/>
                          </a:solidFill>
                          <a:effectLst/>
                        </a:rPr>
                        <a:t>15:50</a:t>
                      </a:r>
                      <a:endParaRPr lang="tr-TR"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Anatomi</a:t>
                      </a:r>
                    </a:p>
                    <a:p>
                      <a:pPr algn="ctr">
                        <a:lnSpc>
                          <a:spcPct val="107000"/>
                        </a:lnSpc>
                        <a:spcAft>
                          <a:spcPts val="0"/>
                        </a:spcAft>
                      </a:pPr>
                      <a:r>
                        <a:rPr lang="tr-TR" sz="2000" dirty="0">
                          <a:solidFill>
                            <a:schemeClr val="tx1"/>
                          </a:solidFill>
                          <a:effectLst/>
                        </a:rPr>
                        <a:t>/</a:t>
                      </a:r>
                    </a:p>
                    <a:p>
                      <a:pPr algn="ctr">
                        <a:lnSpc>
                          <a:spcPct val="107000"/>
                        </a:lnSpc>
                        <a:spcAft>
                          <a:spcPts val="0"/>
                        </a:spcAft>
                      </a:pPr>
                      <a:r>
                        <a:rPr lang="tr-TR" sz="2000" dirty="0">
                          <a:solidFill>
                            <a:schemeClr val="tx1"/>
                          </a:solidFill>
                          <a:effectLst/>
                        </a:rPr>
                        <a:t>Etkili İletişim ve Güzel Konuşma</a:t>
                      </a:r>
                    </a:p>
                    <a:p>
                      <a:pPr algn="ctr">
                        <a:lnSpc>
                          <a:spcPct val="107000"/>
                        </a:lnSpc>
                        <a:spcAft>
                          <a:spcPts val="0"/>
                        </a:spcAft>
                      </a:pP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smtClean="0">
                          <a:solidFill>
                            <a:schemeClr val="tx1"/>
                          </a:solidFill>
                          <a:effectLst/>
                        </a:rPr>
                        <a:t>Dr</a:t>
                      </a:r>
                      <a:r>
                        <a:rPr lang="tr-TR" sz="2000" dirty="0">
                          <a:solidFill>
                            <a:schemeClr val="tx1"/>
                          </a:solidFill>
                          <a:effectLst/>
                        </a:rPr>
                        <a:t>. </a:t>
                      </a:r>
                      <a:r>
                        <a:rPr lang="tr-TR" sz="2000" dirty="0" err="1">
                          <a:solidFill>
                            <a:schemeClr val="tx1"/>
                          </a:solidFill>
                          <a:effectLst/>
                        </a:rPr>
                        <a:t>Öğr</a:t>
                      </a:r>
                      <a:r>
                        <a:rPr lang="tr-TR" sz="2000" dirty="0">
                          <a:solidFill>
                            <a:schemeClr val="tx1"/>
                          </a:solidFill>
                          <a:effectLst/>
                        </a:rPr>
                        <a:t>. Üyesi Bilal TURAN</a:t>
                      </a:r>
                    </a:p>
                    <a:p>
                      <a:pPr algn="ctr">
                        <a:lnSpc>
                          <a:spcPct val="107000"/>
                        </a:lnSpc>
                        <a:spcAft>
                          <a:spcPts val="0"/>
                        </a:spcAft>
                      </a:pPr>
                      <a:r>
                        <a:rPr lang="tr-TR" sz="2000" dirty="0">
                          <a:solidFill>
                            <a:schemeClr val="tx1"/>
                          </a:solidFill>
                          <a:effectLst/>
                        </a:rPr>
                        <a:t>/</a:t>
                      </a:r>
                    </a:p>
                    <a:p>
                      <a:pPr algn="ctr">
                        <a:lnSpc>
                          <a:spcPct val="107000"/>
                        </a:lnSpc>
                        <a:spcAft>
                          <a:spcPts val="0"/>
                        </a:spcAft>
                      </a:pPr>
                      <a:r>
                        <a:rPr lang="tr-TR" sz="2000" dirty="0" err="1">
                          <a:solidFill>
                            <a:schemeClr val="tx1"/>
                          </a:solidFill>
                          <a:effectLst/>
                        </a:rPr>
                        <a:t>Öğr</a:t>
                      </a:r>
                      <a:r>
                        <a:rPr lang="tr-TR" sz="2000" dirty="0">
                          <a:solidFill>
                            <a:schemeClr val="tx1"/>
                          </a:solidFill>
                          <a:effectLst/>
                        </a:rPr>
                        <a:t>. Gör. </a:t>
                      </a:r>
                      <a:r>
                        <a:rPr lang="tr-TR" sz="2000" dirty="0" smtClean="0">
                          <a:solidFill>
                            <a:schemeClr val="tx1"/>
                          </a:solidFill>
                          <a:effectLst/>
                        </a:rPr>
                        <a:t>Dr. Remziye </a:t>
                      </a:r>
                      <a:r>
                        <a:rPr lang="tr-TR" sz="2000" dirty="0">
                          <a:solidFill>
                            <a:schemeClr val="tx1"/>
                          </a:solidFill>
                          <a:effectLst/>
                        </a:rPr>
                        <a:t>ERDEM</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vMerge="1">
                  <a:txBody>
                    <a:bodyPr/>
                    <a:lstStyle/>
                    <a:p>
                      <a:endParaRPr lang="tr-TR"/>
                    </a:p>
                  </a:txBody>
                  <a:tcPr/>
                </a:tc>
                <a:tc vMerge="1">
                  <a:txBody>
                    <a:bodyPr/>
                    <a:lstStyle/>
                    <a:p>
                      <a:pPr algn="ctr">
                        <a:lnSpc>
                          <a:spcPct val="107000"/>
                        </a:lnSpc>
                        <a:spcAft>
                          <a:spcPts val="0"/>
                        </a:spcAft>
                      </a:pP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vMerge="1">
                  <a:txBody>
                    <a:bodyPr/>
                    <a:lstStyle/>
                    <a:p>
                      <a:pPr algn="ctr">
                        <a:lnSpc>
                          <a:spcPct val="107000"/>
                        </a:lnSpc>
                        <a:spcAft>
                          <a:spcPts val="0"/>
                        </a:spcAft>
                      </a:pPr>
                      <a:endParaRPr lang="tr-TR" sz="2000" dirty="0">
                        <a:solidFill>
                          <a:schemeClr val="tx1"/>
                        </a:solidFill>
                        <a:effectLst/>
                      </a:endParaRPr>
                    </a:p>
                  </a:txBody>
                  <a:tcPr marL="42008" marR="42008" marT="0" marB="0"/>
                </a:tc>
                <a:tc vMerge="1">
                  <a:txBody>
                    <a:bodyPr/>
                    <a:lstStyle/>
                    <a:p>
                      <a:pPr algn="ctr">
                        <a:lnSpc>
                          <a:spcPct val="107000"/>
                        </a:lnSpc>
                        <a:spcAft>
                          <a:spcPts val="0"/>
                        </a:spcAft>
                      </a:pP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extLst>
                  <a:ext uri="{0D108BD9-81ED-4DB2-BD59-A6C34878D82A}">
                    <a16:rowId xmlns:a16="http://schemas.microsoft.com/office/drawing/2014/main" val="3980124102"/>
                  </a:ext>
                </a:extLst>
              </a:tr>
              <a:tr h="773801">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a:solidFill>
                            <a:schemeClr val="tx1"/>
                          </a:solidFill>
                          <a:effectLst/>
                        </a:rPr>
                        <a:t> </a:t>
                      </a:r>
                      <a:r>
                        <a:rPr lang="tr-TR" sz="2000" dirty="0" smtClean="0">
                          <a:solidFill>
                            <a:schemeClr val="tx1"/>
                          </a:solidFill>
                          <a:effectLst/>
                        </a:rPr>
                        <a:t>16:00-</a:t>
                      </a:r>
                      <a:endParaRPr lang="tr-TR" sz="2000" dirty="0">
                        <a:solidFill>
                          <a:schemeClr val="tx1"/>
                        </a:solidFill>
                        <a:effectLst/>
                      </a:endParaRPr>
                    </a:p>
                    <a:p>
                      <a:pPr algn="ctr">
                        <a:lnSpc>
                          <a:spcPct val="107000"/>
                        </a:lnSpc>
                        <a:spcAft>
                          <a:spcPts val="0"/>
                        </a:spcAft>
                      </a:pPr>
                      <a:r>
                        <a:rPr lang="tr-TR" sz="2000" dirty="0">
                          <a:solidFill>
                            <a:schemeClr val="tx1"/>
                          </a:solidFill>
                          <a:effectLst/>
                        </a:rPr>
                        <a:t>16:50</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err="1" smtClean="0">
                          <a:solidFill>
                            <a:schemeClr val="tx1"/>
                          </a:solidFill>
                          <a:effectLst/>
                        </a:rPr>
                        <a:t>Pilates</a:t>
                      </a:r>
                      <a:endParaRPr lang="tr-TR" sz="2000" dirty="0" smtClean="0">
                        <a:solidFill>
                          <a:schemeClr val="tx1"/>
                        </a:solidFill>
                        <a:effectLst/>
                      </a:endParaRPr>
                    </a:p>
                    <a:p>
                      <a:pPr algn="ctr">
                        <a:lnSpc>
                          <a:spcPct val="107000"/>
                        </a:lnSpc>
                        <a:spcAft>
                          <a:spcPts val="0"/>
                        </a:spcAft>
                      </a:pPr>
                      <a:r>
                        <a:rPr lang="tr-TR" sz="2000" dirty="0" smtClean="0">
                          <a:solidFill>
                            <a:schemeClr val="tx1"/>
                          </a:solidFill>
                          <a:effectLst/>
                        </a:rPr>
                        <a:t> /</a:t>
                      </a:r>
                    </a:p>
                    <a:p>
                      <a:pPr algn="ctr">
                        <a:lnSpc>
                          <a:spcPct val="107000"/>
                        </a:lnSpc>
                        <a:spcAft>
                          <a:spcPts val="0"/>
                        </a:spcAft>
                      </a:pPr>
                      <a:r>
                        <a:rPr lang="tr-TR" sz="2000" dirty="0" smtClean="0">
                          <a:solidFill>
                            <a:schemeClr val="tx1"/>
                          </a:solidFill>
                          <a:effectLst/>
                        </a:rPr>
                        <a:t> Aerobik</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rowSpan="2">
                  <a:txBody>
                    <a:bodyPr/>
                    <a:lstStyle/>
                    <a:p>
                      <a:pPr algn="ctr">
                        <a:lnSpc>
                          <a:spcPct val="107000"/>
                        </a:lnSpc>
                        <a:spcAft>
                          <a:spcPts val="0"/>
                        </a:spcAft>
                      </a:pPr>
                      <a:r>
                        <a:rPr lang="tr-TR" sz="2000" dirty="0">
                          <a:solidFill>
                            <a:schemeClr val="tx1"/>
                          </a:solidFill>
                          <a:effectLst/>
                        </a:rPr>
                        <a:t> </a:t>
                      </a:r>
                    </a:p>
                    <a:p>
                      <a:pPr algn="ctr">
                        <a:lnSpc>
                          <a:spcPct val="107000"/>
                        </a:lnSpc>
                        <a:spcAft>
                          <a:spcPts val="0"/>
                        </a:spcAft>
                      </a:pPr>
                      <a:r>
                        <a:rPr lang="tr-TR" sz="2000" dirty="0" err="1" smtClean="0">
                          <a:solidFill>
                            <a:schemeClr val="tx1"/>
                          </a:solidFill>
                          <a:effectLst/>
                        </a:rPr>
                        <a:t>Öğr</a:t>
                      </a:r>
                      <a:r>
                        <a:rPr lang="tr-TR" sz="2000" dirty="0">
                          <a:solidFill>
                            <a:schemeClr val="tx1"/>
                          </a:solidFill>
                          <a:effectLst/>
                        </a:rPr>
                        <a:t>. Gör. </a:t>
                      </a:r>
                      <a:r>
                        <a:rPr lang="tr-TR" sz="2000" dirty="0" smtClean="0">
                          <a:solidFill>
                            <a:schemeClr val="tx1"/>
                          </a:solidFill>
                          <a:effectLst/>
                        </a:rPr>
                        <a:t>Dr. Burcu</a:t>
                      </a:r>
                      <a:r>
                        <a:rPr lang="tr-TR" sz="2000" baseline="0" dirty="0" smtClean="0">
                          <a:solidFill>
                            <a:schemeClr val="tx1"/>
                          </a:solidFill>
                          <a:effectLst/>
                        </a:rPr>
                        <a:t> </a:t>
                      </a:r>
                      <a:r>
                        <a:rPr lang="tr-TR" sz="2000" dirty="0" smtClean="0">
                          <a:solidFill>
                            <a:schemeClr val="tx1"/>
                          </a:solidFill>
                          <a:effectLst/>
                        </a:rPr>
                        <a:t>YENTÜRK</a:t>
                      </a: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extLst>
                  <a:ext uri="{0D108BD9-81ED-4DB2-BD59-A6C34878D82A}">
                    <a16:rowId xmlns:a16="http://schemas.microsoft.com/office/drawing/2014/main" val="3163500763"/>
                  </a:ext>
                </a:extLst>
              </a:tr>
              <a:tr h="1513162">
                <a:tc>
                  <a:txBody>
                    <a:bodyPr/>
                    <a:lstStyle/>
                    <a:p>
                      <a:pPr algn="ctr">
                        <a:lnSpc>
                          <a:spcPct val="107000"/>
                        </a:lnSpc>
                        <a:spcAft>
                          <a:spcPts val="0"/>
                        </a:spcAft>
                      </a:pPr>
                      <a:r>
                        <a:rPr lang="tr-TR" sz="2000">
                          <a:solidFill>
                            <a:schemeClr val="tx1"/>
                          </a:solidFill>
                          <a:effectLst/>
                        </a:rPr>
                        <a:t> </a:t>
                      </a:r>
                    </a:p>
                    <a:p>
                      <a:pPr algn="ctr">
                        <a:lnSpc>
                          <a:spcPct val="107000"/>
                        </a:lnSpc>
                        <a:spcAft>
                          <a:spcPts val="0"/>
                        </a:spcAft>
                      </a:pPr>
                      <a:r>
                        <a:rPr lang="tr-TR" sz="2000">
                          <a:solidFill>
                            <a:schemeClr val="tx1"/>
                          </a:solidFill>
                          <a:effectLst/>
                        </a:rPr>
                        <a:t> </a:t>
                      </a:r>
                      <a:endParaRPr lang="tr-TR"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tr-TR" sz="2000" dirty="0">
                          <a:solidFill>
                            <a:schemeClr val="tx1"/>
                          </a:solidFill>
                          <a:effectLst/>
                        </a:rPr>
                        <a:t> </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vMerge="1">
                  <a:txBody>
                    <a:bodyPr/>
                    <a:lstStyle/>
                    <a:p>
                      <a:endParaRPr lang="tr-TR"/>
                    </a:p>
                  </a:txBody>
                  <a:tcPr/>
                </a:tc>
                <a:tc vMerge="1">
                  <a:txBody>
                    <a:bodyPr/>
                    <a:lstStyle/>
                    <a:p>
                      <a:pPr algn="ctr">
                        <a:lnSpc>
                          <a:spcPct val="107000"/>
                        </a:lnSpc>
                        <a:spcAft>
                          <a:spcPts val="0"/>
                        </a:spcAft>
                      </a:pP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vMerge="1">
                  <a:txBody>
                    <a:bodyPr/>
                    <a:lstStyle/>
                    <a:p>
                      <a:pPr algn="ctr">
                        <a:lnSpc>
                          <a:spcPct val="107000"/>
                        </a:lnSpc>
                        <a:spcAft>
                          <a:spcPts val="0"/>
                        </a:spcAft>
                      </a:pP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vMerge="1">
                  <a:txBody>
                    <a:bodyPr/>
                    <a:lstStyle/>
                    <a:p>
                      <a:pPr algn="ctr">
                        <a:lnSpc>
                          <a:spcPct val="107000"/>
                        </a:lnSpc>
                        <a:spcAft>
                          <a:spcPts val="0"/>
                        </a:spcAft>
                      </a:pP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extLst>
                  <a:ext uri="{0D108BD9-81ED-4DB2-BD59-A6C34878D82A}">
                    <a16:rowId xmlns:a16="http://schemas.microsoft.com/office/drawing/2014/main" val="2062717482"/>
                  </a:ext>
                </a:extLst>
              </a:tr>
            </a:tbl>
          </a:graphicData>
        </a:graphic>
      </p:graphicFrame>
    </p:spTree>
    <p:extLst>
      <p:ext uri="{BB962C8B-B14F-4D97-AF65-F5344CB8AC3E}">
        <p14:creationId xmlns:p14="http://schemas.microsoft.com/office/powerpoint/2010/main" val="2338442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8" name="TextBox 8"/>
          <p:cNvSpPr txBox="1"/>
          <p:nvPr/>
        </p:nvSpPr>
        <p:spPr>
          <a:xfrm>
            <a:off x="1257299" y="1835979"/>
            <a:ext cx="15773400" cy="1053686"/>
          </a:xfrm>
          <a:prstGeom prst="rect">
            <a:avLst/>
          </a:prstGeom>
        </p:spPr>
        <p:txBody>
          <a:bodyPr wrap="square" lIns="0" tIns="0" rIns="0" bIns="0" rtlCol="0" anchor="t">
            <a:spAutoFit/>
          </a:bodyPr>
          <a:lstStyle/>
          <a:p>
            <a:pPr algn="ctr">
              <a:lnSpc>
                <a:spcPts val="4103"/>
              </a:lnSpc>
            </a:pPr>
            <a:r>
              <a:rPr lang="tr-TR" sz="4000" dirty="0" smtClean="0"/>
              <a:t>2025-2026 </a:t>
            </a:r>
            <a:r>
              <a:rPr lang="tr-TR" sz="4000" dirty="0"/>
              <a:t>YILI</a:t>
            </a:r>
            <a:br>
              <a:rPr lang="tr-TR" sz="4000" dirty="0"/>
            </a:br>
            <a:r>
              <a:rPr lang="tr-TR" sz="4000" dirty="0"/>
              <a:t>AKADEMİK TAKVİM</a:t>
            </a:r>
            <a:endParaRPr lang="en-US" sz="3799" b="1" spc="303" dirty="0">
              <a:solidFill>
                <a:srgbClr val="373434"/>
              </a:solidFill>
              <a:latin typeface="Montserrat"/>
              <a:ea typeface="Montserrat"/>
              <a:cs typeface="Montserrat"/>
              <a:sym typeface="Montserrat"/>
            </a:endParaRPr>
          </a:p>
        </p:txBody>
      </p:sp>
      <p:sp>
        <p:nvSpPr>
          <p:cNvPr id="15" name="Unvan 14"/>
          <p:cNvSpPr>
            <a:spLocks noGrp="1"/>
          </p:cNvSpPr>
          <p:nvPr>
            <p:ph type="title"/>
          </p:nvPr>
        </p:nvSpPr>
        <p:spPr/>
        <p:txBody>
          <a:bodyPr/>
          <a:lstStyle/>
          <a:p>
            <a:endParaRPr lang="tr-TR"/>
          </a:p>
        </p:txBody>
      </p:sp>
      <p:sp>
        <p:nvSpPr>
          <p:cNvPr id="12" name="İçerik Yer Tutucusu 11"/>
          <p:cNvSpPr>
            <a:spLocks noGrp="1"/>
          </p:cNvSpPr>
          <p:nvPr>
            <p:ph sz="half" idx="1"/>
          </p:nvPr>
        </p:nvSpPr>
        <p:spPr/>
        <p:txBody>
          <a:bodyPr/>
          <a:lstStyle/>
          <a:p>
            <a:pPr marL="0" indent="0">
              <a:buNone/>
            </a:pPr>
            <a:endParaRPr lang="tr-TR" dirty="0"/>
          </a:p>
          <a:p>
            <a:pPr marL="0" indent="0">
              <a:buNone/>
            </a:pPr>
            <a:endParaRPr lang="tr-TR" dirty="0" smtClean="0"/>
          </a:p>
          <a:p>
            <a:pPr marL="0" indent="0">
              <a:buNone/>
            </a:pPr>
            <a:endParaRPr lang="tr-TR" dirty="0"/>
          </a:p>
        </p:txBody>
      </p:sp>
      <p:graphicFrame>
        <p:nvGraphicFramePr>
          <p:cNvPr id="7" name="Tablo 6"/>
          <p:cNvGraphicFramePr>
            <a:graphicFrameLocks noGrp="1"/>
          </p:cNvGraphicFramePr>
          <p:nvPr>
            <p:extLst>
              <p:ext uri="{D42A27DB-BD31-4B8C-83A1-F6EECF244321}">
                <p14:modId xmlns:p14="http://schemas.microsoft.com/office/powerpoint/2010/main" val="2279135257"/>
              </p:ext>
            </p:extLst>
          </p:nvPr>
        </p:nvGraphicFramePr>
        <p:xfrm>
          <a:off x="4267200" y="3467100"/>
          <a:ext cx="9448800" cy="4571998"/>
        </p:xfrm>
        <a:graphic>
          <a:graphicData uri="http://schemas.openxmlformats.org/drawingml/2006/table">
            <a:tbl>
              <a:tblPr firstRow="1" firstCol="1" bandRow="1">
                <a:tableStyleId>{5C22544A-7EE6-4342-B048-85BDC9FD1C3A}</a:tableStyleId>
              </a:tblPr>
              <a:tblGrid>
                <a:gridCol w="3541996">
                  <a:extLst>
                    <a:ext uri="{9D8B030D-6E8A-4147-A177-3AD203B41FA5}">
                      <a16:colId xmlns:a16="http://schemas.microsoft.com/office/drawing/2014/main" val="10128942"/>
                    </a:ext>
                  </a:extLst>
                </a:gridCol>
                <a:gridCol w="5906804">
                  <a:extLst>
                    <a:ext uri="{9D8B030D-6E8A-4147-A177-3AD203B41FA5}">
                      <a16:colId xmlns:a16="http://schemas.microsoft.com/office/drawing/2014/main" val="2915084472"/>
                    </a:ext>
                  </a:extLst>
                </a:gridCol>
              </a:tblGrid>
              <a:tr h="714545">
                <a:tc gridSpan="2">
                  <a:txBody>
                    <a:bodyPr/>
                    <a:lstStyle/>
                    <a:p>
                      <a:pPr algn="ctr">
                        <a:lnSpc>
                          <a:spcPct val="107000"/>
                        </a:lnSpc>
                        <a:spcAft>
                          <a:spcPts val="0"/>
                        </a:spcAft>
                      </a:pPr>
                      <a:r>
                        <a:rPr lang="tr-TR" sz="2000">
                          <a:effectLst/>
                        </a:rPr>
                        <a:t> </a:t>
                      </a:r>
                      <a:endParaRPr lang="tr-TR" sz="1800">
                        <a:effectLst/>
                      </a:endParaRPr>
                    </a:p>
                    <a:p>
                      <a:pPr algn="ctr">
                        <a:lnSpc>
                          <a:spcPct val="107000"/>
                        </a:lnSpc>
                        <a:spcAft>
                          <a:spcPts val="0"/>
                        </a:spcAft>
                      </a:pPr>
                      <a:r>
                        <a:rPr lang="tr-TR" sz="2000">
                          <a:effectLst/>
                        </a:rPr>
                        <a:t>GÜZ DÖNEMİ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extLst>
                  <a:ext uri="{0D108BD9-81ED-4DB2-BD59-A6C34878D82A}">
                    <a16:rowId xmlns:a16="http://schemas.microsoft.com/office/drawing/2014/main" val="4106208445"/>
                  </a:ext>
                </a:extLst>
              </a:tr>
              <a:tr h="349212">
                <a:tc>
                  <a:txBody>
                    <a:bodyPr/>
                    <a:lstStyle/>
                    <a:p>
                      <a:pPr>
                        <a:lnSpc>
                          <a:spcPct val="107000"/>
                        </a:lnSpc>
                        <a:spcAft>
                          <a:spcPts val="0"/>
                        </a:spcAft>
                      </a:pPr>
                      <a:r>
                        <a:rPr lang="tr-TR" sz="2000">
                          <a:effectLst/>
                        </a:rPr>
                        <a:t>Başvuru ve Kayıt Haftası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a:effectLst/>
                        </a:rPr>
                        <a:t>8-12 Eylül 2025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0050542"/>
                  </a:ext>
                </a:extLst>
              </a:tr>
              <a:tr h="349212">
                <a:tc>
                  <a:txBody>
                    <a:bodyPr/>
                    <a:lstStyle/>
                    <a:p>
                      <a:pPr>
                        <a:lnSpc>
                          <a:spcPct val="107000"/>
                        </a:lnSpc>
                        <a:spcAft>
                          <a:spcPts val="0"/>
                        </a:spcAft>
                      </a:pPr>
                      <a:r>
                        <a:rPr lang="tr-TR" sz="2000">
                          <a:effectLst/>
                        </a:rPr>
                        <a:t>Oryantasyon Haftası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a:effectLst/>
                        </a:rPr>
                        <a:t>15-19 Eylül 2025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5606413"/>
                  </a:ext>
                </a:extLst>
              </a:tr>
              <a:tr h="349212">
                <a:tc>
                  <a:txBody>
                    <a:bodyPr/>
                    <a:lstStyle/>
                    <a:p>
                      <a:pPr>
                        <a:lnSpc>
                          <a:spcPct val="107000"/>
                        </a:lnSpc>
                        <a:spcAft>
                          <a:spcPts val="0"/>
                        </a:spcAft>
                      </a:pPr>
                      <a:r>
                        <a:rPr lang="tr-TR" sz="2000">
                          <a:effectLst/>
                        </a:rPr>
                        <a:t>Derslerin Başlama Tarihi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a:effectLst/>
                        </a:rPr>
                        <a:t>22 Eylül 2025 Pazartesi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7354640"/>
                  </a:ext>
                </a:extLst>
              </a:tr>
              <a:tr h="349212">
                <a:tc>
                  <a:txBody>
                    <a:bodyPr/>
                    <a:lstStyle/>
                    <a:p>
                      <a:pPr>
                        <a:lnSpc>
                          <a:spcPct val="107000"/>
                        </a:lnSpc>
                        <a:spcAft>
                          <a:spcPts val="0"/>
                        </a:spcAft>
                      </a:pPr>
                      <a:r>
                        <a:rPr lang="tr-TR" sz="2000">
                          <a:effectLst/>
                        </a:rPr>
                        <a:t>Dönem Ara Tatili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a:effectLst/>
                        </a:rPr>
                        <a:t>3-14 Kasım 2025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3914152"/>
                  </a:ext>
                </a:extLst>
              </a:tr>
              <a:tr h="349212">
                <a:tc>
                  <a:txBody>
                    <a:bodyPr/>
                    <a:lstStyle/>
                    <a:p>
                      <a:pPr>
                        <a:lnSpc>
                          <a:spcPct val="107000"/>
                        </a:lnSpc>
                        <a:spcAft>
                          <a:spcPts val="0"/>
                        </a:spcAft>
                      </a:pPr>
                      <a:r>
                        <a:rPr lang="tr-TR" sz="2000">
                          <a:effectLst/>
                        </a:rPr>
                        <a:t>Derslerin Bitiş Tarihi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a:effectLst/>
                        </a:rPr>
                        <a:t>26 Aralık 2025 Cuma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8710156"/>
                  </a:ext>
                </a:extLst>
              </a:tr>
              <a:tr h="714545">
                <a:tc gridSpan="2">
                  <a:txBody>
                    <a:bodyPr/>
                    <a:lstStyle/>
                    <a:p>
                      <a:pPr algn="ctr">
                        <a:lnSpc>
                          <a:spcPct val="107000"/>
                        </a:lnSpc>
                        <a:spcAft>
                          <a:spcPts val="0"/>
                        </a:spcAft>
                      </a:pPr>
                      <a:r>
                        <a:rPr lang="tr-TR" sz="2000" dirty="0">
                          <a:effectLst/>
                        </a:rPr>
                        <a:t> </a:t>
                      </a:r>
                      <a:endParaRPr lang="tr-TR" sz="1800" dirty="0">
                        <a:effectLst/>
                      </a:endParaRPr>
                    </a:p>
                    <a:p>
                      <a:pPr algn="ctr">
                        <a:lnSpc>
                          <a:spcPct val="107000"/>
                        </a:lnSpc>
                        <a:spcAft>
                          <a:spcPts val="0"/>
                        </a:spcAft>
                      </a:pPr>
                      <a:r>
                        <a:rPr lang="tr-TR" sz="2000" dirty="0">
                          <a:effectLst/>
                        </a:rPr>
                        <a:t>BAHAR DÖNEMİ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extLst>
                  <a:ext uri="{0D108BD9-81ED-4DB2-BD59-A6C34878D82A}">
                    <a16:rowId xmlns:a16="http://schemas.microsoft.com/office/drawing/2014/main" val="1340499171"/>
                  </a:ext>
                </a:extLst>
              </a:tr>
              <a:tr h="349212">
                <a:tc>
                  <a:txBody>
                    <a:bodyPr/>
                    <a:lstStyle/>
                    <a:p>
                      <a:pPr>
                        <a:lnSpc>
                          <a:spcPct val="107000"/>
                        </a:lnSpc>
                        <a:spcAft>
                          <a:spcPts val="0"/>
                        </a:spcAft>
                      </a:pPr>
                      <a:r>
                        <a:rPr lang="tr-TR" sz="2000">
                          <a:effectLst/>
                        </a:rPr>
                        <a:t>Kayıt Yenileme Haftası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a:effectLst/>
                        </a:rPr>
                        <a:t>2-6 Şubat 2026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3401516"/>
                  </a:ext>
                </a:extLst>
              </a:tr>
              <a:tr h="349212">
                <a:tc>
                  <a:txBody>
                    <a:bodyPr/>
                    <a:lstStyle/>
                    <a:p>
                      <a:pPr>
                        <a:lnSpc>
                          <a:spcPct val="107000"/>
                        </a:lnSpc>
                        <a:spcAft>
                          <a:spcPts val="0"/>
                        </a:spcAft>
                      </a:pPr>
                      <a:r>
                        <a:rPr lang="tr-TR" sz="2000">
                          <a:effectLst/>
                        </a:rPr>
                        <a:t>Derslerin Başlama Tarihi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a:effectLst/>
                        </a:rPr>
                        <a:t>9 Şubat 2026 Pazartesi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3698787"/>
                  </a:ext>
                </a:extLst>
              </a:tr>
              <a:tr h="349212">
                <a:tc>
                  <a:txBody>
                    <a:bodyPr/>
                    <a:lstStyle/>
                    <a:p>
                      <a:pPr>
                        <a:lnSpc>
                          <a:spcPct val="107000"/>
                        </a:lnSpc>
                        <a:spcAft>
                          <a:spcPts val="0"/>
                        </a:spcAft>
                      </a:pPr>
                      <a:r>
                        <a:rPr lang="tr-TR" sz="2000">
                          <a:effectLst/>
                        </a:rPr>
                        <a:t>Dönem Ara Tatili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a:effectLst/>
                        </a:rPr>
                        <a:t>23 Mart-3 Nisan 2026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3290834"/>
                  </a:ext>
                </a:extLst>
              </a:tr>
              <a:tr h="349212">
                <a:tc>
                  <a:txBody>
                    <a:bodyPr/>
                    <a:lstStyle/>
                    <a:p>
                      <a:pPr>
                        <a:lnSpc>
                          <a:spcPct val="107000"/>
                        </a:lnSpc>
                        <a:spcAft>
                          <a:spcPts val="0"/>
                        </a:spcAft>
                      </a:pPr>
                      <a:r>
                        <a:rPr lang="tr-TR" sz="2000">
                          <a:effectLst/>
                        </a:rPr>
                        <a:t>Derslerin Bitiş Tarihi</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000" dirty="0">
                          <a:effectLst/>
                        </a:rPr>
                        <a:t>15 Mayıs 2026 Cuma</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5206355"/>
                  </a:ext>
                </a:extLst>
              </a:tr>
            </a:tbl>
          </a:graphicData>
        </a:graphic>
      </p:graphicFrame>
    </p:spTree>
    <p:extLst>
      <p:ext uri="{BB962C8B-B14F-4D97-AF65-F5344CB8AC3E}">
        <p14:creationId xmlns:p14="http://schemas.microsoft.com/office/powerpoint/2010/main" val="926980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8" name="TextBox 8"/>
          <p:cNvSpPr txBox="1"/>
          <p:nvPr/>
        </p:nvSpPr>
        <p:spPr>
          <a:xfrm>
            <a:off x="1257299" y="1835979"/>
            <a:ext cx="15773400" cy="1053686"/>
          </a:xfrm>
          <a:prstGeom prst="rect">
            <a:avLst/>
          </a:prstGeom>
        </p:spPr>
        <p:txBody>
          <a:bodyPr wrap="square" lIns="0" tIns="0" rIns="0" bIns="0" rtlCol="0" anchor="t">
            <a:spAutoFit/>
          </a:bodyPr>
          <a:lstStyle/>
          <a:p>
            <a:pPr algn="ctr">
              <a:lnSpc>
                <a:spcPts val="4103"/>
              </a:lnSpc>
            </a:pPr>
            <a:r>
              <a:rPr lang="tr-TR" sz="4000" dirty="0" smtClean="0"/>
              <a:t>2025-2026 </a:t>
            </a:r>
            <a:r>
              <a:rPr lang="tr-TR" sz="4000" dirty="0" smtClean="0"/>
              <a:t>AKADEMİK YILI</a:t>
            </a:r>
            <a:r>
              <a:rPr lang="tr-TR" sz="4000" dirty="0"/>
              <a:t/>
            </a:r>
            <a:br>
              <a:rPr lang="tr-TR" sz="4000" dirty="0"/>
            </a:br>
            <a:endParaRPr lang="en-US" sz="3799" b="1" spc="303" dirty="0">
              <a:solidFill>
                <a:srgbClr val="373434"/>
              </a:solidFill>
              <a:latin typeface="Montserrat"/>
              <a:ea typeface="Montserrat"/>
              <a:cs typeface="Montserrat"/>
              <a:sym typeface="Montserrat"/>
            </a:endParaRPr>
          </a:p>
        </p:txBody>
      </p:sp>
      <p:sp>
        <p:nvSpPr>
          <p:cNvPr id="12" name="İçerik Yer Tutucusu 11"/>
          <p:cNvSpPr>
            <a:spLocks noGrp="1"/>
          </p:cNvSpPr>
          <p:nvPr>
            <p:ph idx="1"/>
          </p:nvPr>
        </p:nvSpPr>
        <p:spPr>
          <a:xfrm>
            <a:off x="2590800" y="2889665"/>
            <a:ext cx="13258800" cy="4525963"/>
          </a:xfrm>
        </p:spPr>
        <p:txBody>
          <a:bodyPr>
            <a:normAutofit/>
          </a:bodyPr>
          <a:lstStyle/>
          <a:p>
            <a:pPr marL="0" indent="0">
              <a:buNone/>
            </a:pPr>
            <a:endParaRPr lang="tr-TR" dirty="0"/>
          </a:p>
          <a:p>
            <a:pPr marL="0" indent="0">
              <a:buNone/>
            </a:pPr>
            <a:endParaRPr lang="tr-TR" dirty="0" smtClean="0"/>
          </a:p>
          <a:p>
            <a:r>
              <a:rPr lang="tr-TR" dirty="0" smtClean="0"/>
              <a:t>2025-2026 </a:t>
            </a:r>
            <a:r>
              <a:rPr lang="tr-TR" dirty="0"/>
              <a:t>akademik </a:t>
            </a:r>
            <a:r>
              <a:rPr lang="tr-TR" dirty="0" smtClean="0"/>
              <a:t>yılında üniversitemize 60 yaş ve üzerinde, okuma-yazma bilen </a:t>
            </a:r>
            <a:r>
              <a:rPr lang="tr-TR" b="1" dirty="0"/>
              <a:t>1</a:t>
            </a:r>
            <a:r>
              <a:rPr lang="tr-TR" b="1" dirty="0" smtClean="0"/>
              <a:t>5 öğrenci </a:t>
            </a:r>
            <a:r>
              <a:rPr lang="tr-TR" dirty="0"/>
              <a:t>(7 kadın + 8 erkek) </a:t>
            </a:r>
            <a:r>
              <a:rPr lang="tr-TR" dirty="0" smtClean="0"/>
              <a:t>daha</a:t>
            </a:r>
            <a:r>
              <a:rPr lang="tr-TR" b="1" dirty="0" smtClean="0"/>
              <a:t> </a:t>
            </a:r>
            <a:r>
              <a:rPr lang="tr-TR" dirty="0"/>
              <a:t>kayıt </a:t>
            </a:r>
            <a:r>
              <a:rPr lang="tr-TR" dirty="0" smtClean="0"/>
              <a:t>yaptırmıştır.</a:t>
            </a:r>
          </a:p>
          <a:p>
            <a:endParaRPr lang="tr-TR" dirty="0" smtClean="0"/>
          </a:p>
          <a:p>
            <a:r>
              <a:rPr lang="tr-TR" dirty="0" smtClean="0"/>
              <a:t>Hali hazırda </a:t>
            </a:r>
            <a:r>
              <a:rPr lang="tr-TR" dirty="0" smtClean="0"/>
              <a:t>15 kişi 1. </a:t>
            </a:r>
            <a:r>
              <a:rPr lang="tr-TR" dirty="0" smtClean="0"/>
              <a:t>sınıf, 23 kişi </a:t>
            </a:r>
            <a:r>
              <a:rPr lang="tr-TR" dirty="0" smtClean="0"/>
              <a:t>2. sınıf olacak şekilde toplamda 38 öğrencimiz bulunmaktadır. </a:t>
            </a:r>
            <a:endParaRPr lang="tr-TR" dirty="0" smtClean="0"/>
          </a:p>
          <a:p>
            <a:pPr marL="0" indent="0">
              <a:buNone/>
            </a:pPr>
            <a:endParaRPr lang="tr-TR" dirty="0" smtClean="0"/>
          </a:p>
          <a:p>
            <a:pPr marL="0" indent="0">
              <a:buNone/>
            </a:pPr>
            <a:endParaRPr lang="tr-TR" dirty="0"/>
          </a:p>
        </p:txBody>
      </p:sp>
    </p:spTree>
    <p:extLst>
      <p:ext uri="{BB962C8B-B14F-4D97-AF65-F5344CB8AC3E}">
        <p14:creationId xmlns:p14="http://schemas.microsoft.com/office/powerpoint/2010/main" val="502072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9" name="Group 9"/>
          <p:cNvGrpSpPr>
            <a:grpSpLocks noChangeAspect="1"/>
          </p:cNvGrpSpPr>
          <p:nvPr/>
        </p:nvGrpSpPr>
        <p:grpSpPr>
          <a:xfrm>
            <a:off x="8268679" y="0"/>
            <a:ext cx="1750641" cy="175063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1" name="TextBox 11"/>
          <p:cNvSpPr txBox="1"/>
          <p:nvPr/>
        </p:nvSpPr>
        <p:spPr>
          <a:xfrm>
            <a:off x="1524000" y="3009900"/>
            <a:ext cx="7171660" cy="6093976"/>
          </a:xfrm>
          <a:prstGeom prst="rect">
            <a:avLst/>
          </a:prstGeom>
        </p:spPr>
        <p:txBody>
          <a:bodyPr wrap="square" lIns="0" tIns="0" rIns="0" bIns="0" rtlCol="0" anchor="t">
            <a:spAutoFit/>
          </a:bodyPr>
          <a:lstStyle/>
          <a:p>
            <a:pPr algn="just"/>
            <a:r>
              <a:rPr lang="tr-TR" sz="3600" dirty="0" smtClean="0"/>
              <a:t>12 </a:t>
            </a:r>
            <a:r>
              <a:rPr lang="tr-TR" sz="3600" dirty="0" smtClean="0"/>
              <a:t>haftalık Güz dönemi </a:t>
            </a:r>
            <a:r>
              <a:rPr lang="tr-TR" sz="3600" dirty="0" smtClean="0"/>
              <a:t>boyunca 1. sınıf öğrencilerimize </a:t>
            </a:r>
            <a:r>
              <a:rPr lang="tr-TR" sz="3600" b="1" u="sng" dirty="0"/>
              <a:t>8</a:t>
            </a:r>
            <a:r>
              <a:rPr lang="tr-TR" sz="3600" b="1" u="sng" dirty="0" smtClean="0"/>
              <a:t> </a:t>
            </a:r>
            <a:r>
              <a:rPr lang="tr-TR" sz="3600" b="1" u="sng" dirty="0"/>
              <a:t>farklı </a:t>
            </a:r>
            <a:r>
              <a:rPr lang="tr-TR" sz="3600" b="1" u="sng" dirty="0" smtClean="0"/>
              <a:t>ders </a:t>
            </a:r>
            <a:r>
              <a:rPr lang="tr-TR" sz="3600" dirty="0" smtClean="0"/>
              <a:t>verilmiştir. </a:t>
            </a:r>
          </a:p>
          <a:p>
            <a:pPr algn="just"/>
            <a:endParaRPr lang="tr-TR" sz="3600" dirty="0"/>
          </a:p>
          <a:p>
            <a:r>
              <a:rPr lang="tr-TR" sz="3600" dirty="0" smtClean="0"/>
              <a:t>Öğrenciler Pazartesi </a:t>
            </a:r>
            <a:r>
              <a:rPr lang="tr-TR" sz="3600" dirty="0"/>
              <a:t>ve Salı </a:t>
            </a:r>
            <a:r>
              <a:rPr lang="tr-TR" sz="3600" dirty="0" smtClean="0"/>
              <a:t>günleri olmak üzere </a:t>
            </a:r>
            <a:r>
              <a:rPr lang="tr-TR" sz="3600" b="1" u="sng" dirty="0" smtClean="0"/>
              <a:t>günde 3 haftada 6 saat</a:t>
            </a:r>
            <a:r>
              <a:rPr lang="tr-TR" sz="3600" dirty="0" smtClean="0"/>
              <a:t>, 13:00 - 16:00 saatleri arasında Merkez Kampüste </a:t>
            </a:r>
            <a:r>
              <a:rPr lang="tr-TR" sz="3600" dirty="0"/>
              <a:t>eğitim görmüştür. </a:t>
            </a:r>
            <a:endParaRPr lang="tr-TR" sz="3600" dirty="0" smtClean="0"/>
          </a:p>
          <a:p>
            <a:pPr algn="just"/>
            <a:endParaRPr lang="tr-TR" sz="3600" dirty="0" smtClean="0"/>
          </a:p>
          <a:p>
            <a:pPr algn="just"/>
            <a:r>
              <a:rPr lang="tr-TR" sz="3600" dirty="0" smtClean="0"/>
              <a:t>Bazı dersler </a:t>
            </a:r>
            <a:r>
              <a:rPr lang="tr-TR" sz="3600" dirty="0"/>
              <a:t>2 haftada bir yapılmış olup, </a:t>
            </a:r>
            <a:r>
              <a:rPr lang="tr-TR" sz="3600" dirty="0" smtClean="0"/>
              <a:t>bazıları ise her </a:t>
            </a:r>
            <a:r>
              <a:rPr lang="tr-TR" sz="3600" dirty="0"/>
              <a:t>hafta yapılmıştır. </a:t>
            </a:r>
          </a:p>
        </p:txBody>
      </p:sp>
      <p:sp>
        <p:nvSpPr>
          <p:cNvPr id="12" name="TextBox 12"/>
          <p:cNvSpPr txBox="1"/>
          <p:nvPr/>
        </p:nvSpPr>
        <p:spPr>
          <a:xfrm>
            <a:off x="618598" y="1539967"/>
            <a:ext cx="7924662" cy="384721"/>
          </a:xfrm>
          <a:prstGeom prst="rect">
            <a:avLst/>
          </a:prstGeom>
        </p:spPr>
        <p:txBody>
          <a:bodyPr lIns="0" tIns="0" rIns="0" bIns="0" rtlCol="0" anchor="t">
            <a:spAutoFit/>
          </a:bodyPr>
          <a:lstStyle/>
          <a:p>
            <a:pPr algn="ctr">
              <a:lnSpc>
                <a:spcPts val="2974"/>
              </a:lnSpc>
            </a:pPr>
            <a:r>
              <a:rPr lang="tr-TR" sz="4000" b="1" dirty="0" smtClean="0"/>
              <a:t>2025-2026 </a:t>
            </a:r>
            <a:r>
              <a:rPr lang="tr-TR" sz="4000" b="1" dirty="0"/>
              <a:t>GÜZ </a:t>
            </a:r>
            <a:r>
              <a:rPr lang="tr-TR" sz="4000" b="1" dirty="0" smtClean="0"/>
              <a:t>DÖNEMİ</a:t>
            </a:r>
            <a:endParaRPr lang="en-US" sz="4000" b="1" dirty="0">
              <a:solidFill>
                <a:srgbClr val="373434"/>
              </a:solidFill>
              <a:latin typeface="Quicksand 2 Bold"/>
              <a:ea typeface="Quicksand 2 Bold"/>
              <a:cs typeface="Quicksand 2 Bold"/>
              <a:sym typeface="Quicksand 2 Bold"/>
            </a:endParaRPr>
          </a:p>
        </p:txBody>
      </p:sp>
      <p:graphicFrame>
        <p:nvGraphicFramePr>
          <p:cNvPr id="5" name="Tablo 4"/>
          <p:cNvGraphicFramePr>
            <a:graphicFrameLocks noGrp="1"/>
          </p:cNvGraphicFramePr>
          <p:nvPr>
            <p:extLst>
              <p:ext uri="{D42A27DB-BD31-4B8C-83A1-F6EECF244321}">
                <p14:modId xmlns:p14="http://schemas.microsoft.com/office/powerpoint/2010/main" val="1866845569"/>
              </p:ext>
            </p:extLst>
          </p:nvPr>
        </p:nvGraphicFramePr>
        <p:xfrm>
          <a:off x="10439400" y="2120438"/>
          <a:ext cx="6629400" cy="2935605"/>
        </p:xfrm>
        <a:graphic>
          <a:graphicData uri="http://schemas.openxmlformats.org/drawingml/2006/table">
            <a:tbl>
              <a:tblPr firstRow="1" firstCol="1" bandRow="1">
                <a:tableStyleId>{5C22544A-7EE6-4342-B048-85BDC9FD1C3A}</a:tableStyleId>
              </a:tblPr>
              <a:tblGrid>
                <a:gridCol w="1593280">
                  <a:extLst>
                    <a:ext uri="{9D8B030D-6E8A-4147-A177-3AD203B41FA5}">
                      <a16:colId xmlns:a16="http://schemas.microsoft.com/office/drawing/2014/main" val="2635837790"/>
                    </a:ext>
                  </a:extLst>
                </a:gridCol>
                <a:gridCol w="2399426">
                  <a:extLst>
                    <a:ext uri="{9D8B030D-6E8A-4147-A177-3AD203B41FA5}">
                      <a16:colId xmlns:a16="http://schemas.microsoft.com/office/drawing/2014/main" val="2843318481"/>
                    </a:ext>
                  </a:extLst>
                </a:gridCol>
                <a:gridCol w="2636694">
                  <a:extLst>
                    <a:ext uri="{9D8B030D-6E8A-4147-A177-3AD203B41FA5}">
                      <a16:colId xmlns:a16="http://schemas.microsoft.com/office/drawing/2014/main" val="2355971293"/>
                    </a:ext>
                  </a:extLst>
                </a:gridCol>
              </a:tblGrid>
              <a:tr h="219710">
                <a:tc>
                  <a:txBody>
                    <a:bodyPr/>
                    <a:lstStyle/>
                    <a:p>
                      <a:pPr algn="ctr">
                        <a:lnSpc>
                          <a:spcPct val="107000"/>
                        </a:lnSpc>
                        <a:spcAft>
                          <a:spcPts val="0"/>
                        </a:spcAft>
                      </a:pPr>
                      <a:r>
                        <a:rPr lang="tr-TR" sz="1100">
                          <a:effectLst/>
                        </a:rPr>
                        <a:t> </a:t>
                      </a:r>
                    </a:p>
                    <a:p>
                      <a:pPr algn="ctr">
                        <a:lnSpc>
                          <a:spcPct val="107000"/>
                        </a:lnSpc>
                        <a:spcAft>
                          <a:spcPts val="0"/>
                        </a:spcAft>
                      </a:pPr>
                      <a:r>
                        <a:rPr lang="tr-TR" sz="1200">
                          <a:effectLst/>
                        </a:rPr>
                        <a:t>PAZARTESİ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DERS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ÖĞRETİM ELEMANI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9018228"/>
                  </a:ext>
                </a:extLst>
              </a:tr>
              <a:tr h="238760">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13:00- 13:50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Yaşlılık Psikolojisi</a:t>
                      </a:r>
                      <a:endParaRPr lang="tr-TR" sz="1100">
                        <a:effectLst/>
                      </a:endParaRPr>
                    </a:p>
                    <a:p>
                      <a:pPr algn="ctr">
                        <a:lnSpc>
                          <a:spcPct val="107000"/>
                        </a:lnSpc>
                        <a:spcAft>
                          <a:spcPts val="0"/>
                        </a:spcAft>
                      </a:pPr>
                      <a:r>
                        <a:rPr lang="tr-TR" sz="1200">
                          <a:effectLst/>
                        </a:rPr>
                        <a:t>/</a:t>
                      </a:r>
                      <a:endParaRPr lang="tr-TR" sz="1100">
                        <a:effectLst/>
                      </a:endParaRPr>
                    </a:p>
                    <a:p>
                      <a:pPr algn="ctr">
                        <a:lnSpc>
                          <a:spcPct val="107000"/>
                        </a:lnSpc>
                        <a:spcAft>
                          <a:spcPts val="0"/>
                        </a:spcAft>
                      </a:pPr>
                      <a:r>
                        <a:rPr lang="tr-TR" sz="1200">
                          <a:effectLst/>
                        </a:rPr>
                        <a:t>Kadın ve Erkek Üreme Sağlığı</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Dr. Öğr. Üyesi Abdullah Manap</a:t>
                      </a:r>
                      <a:endParaRPr lang="tr-TR" sz="1100">
                        <a:effectLst/>
                      </a:endParaRPr>
                    </a:p>
                    <a:p>
                      <a:pPr algn="ctr">
                        <a:lnSpc>
                          <a:spcPct val="107000"/>
                        </a:lnSpc>
                        <a:spcAft>
                          <a:spcPts val="0"/>
                        </a:spcAft>
                      </a:pPr>
                      <a:r>
                        <a:rPr lang="tr-TR" sz="1200">
                          <a:effectLst/>
                        </a:rPr>
                        <a:t>/</a:t>
                      </a:r>
                      <a:endParaRPr lang="tr-TR" sz="1100">
                        <a:effectLst/>
                      </a:endParaRPr>
                    </a:p>
                    <a:p>
                      <a:pPr algn="ctr">
                        <a:lnSpc>
                          <a:spcPct val="107000"/>
                        </a:lnSpc>
                        <a:spcAft>
                          <a:spcPts val="0"/>
                        </a:spcAft>
                      </a:pPr>
                      <a:r>
                        <a:rPr lang="tr-TR" sz="1200">
                          <a:effectLst/>
                        </a:rPr>
                        <a:t>Dr. Öğr. Üyesi Şahide Akbulut</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1985807"/>
                  </a:ext>
                </a:extLst>
              </a:tr>
              <a:tr h="341630">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14:00- 14:50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Sağlıklı Beslenme</a:t>
                      </a:r>
                      <a:endParaRPr lang="tr-TR" sz="1100">
                        <a:effectLst/>
                      </a:endParaRPr>
                    </a:p>
                    <a:p>
                      <a:pPr algn="ctr">
                        <a:lnSpc>
                          <a:spcPct val="107000"/>
                        </a:lnSpc>
                        <a:spcAft>
                          <a:spcPts val="0"/>
                        </a:spcAft>
                      </a:pPr>
                      <a:r>
                        <a:rPr lang="tr-TR" sz="1200">
                          <a:effectLst/>
                        </a:rPr>
                        <a:t>/</a:t>
                      </a:r>
                      <a:endParaRPr lang="tr-TR" sz="1100">
                        <a:effectLst/>
                      </a:endParaRPr>
                    </a:p>
                    <a:p>
                      <a:pPr algn="ctr">
                        <a:lnSpc>
                          <a:spcPct val="107000"/>
                        </a:lnSpc>
                        <a:spcAft>
                          <a:spcPts val="0"/>
                        </a:spcAft>
                      </a:pPr>
                      <a:r>
                        <a:rPr lang="tr-TR" sz="1200">
                          <a:effectLst/>
                        </a:rPr>
                        <a:t>Tur ve Seyahat Planlama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dirty="0">
                          <a:effectLst/>
                        </a:rPr>
                        <a:t> </a:t>
                      </a:r>
                      <a:endParaRPr lang="tr-TR" sz="1100" dirty="0">
                        <a:effectLst/>
                      </a:endParaRPr>
                    </a:p>
                    <a:p>
                      <a:pPr algn="ctr">
                        <a:lnSpc>
                          <a:spcPct val="107000"/>
                        </a:lnSpc>
                        <a:spcAft>
                          <a:spcPts val="0"/>
                        </a:spcAft>
                      </a:pPr>
                      <a:r>
                        <a:rPr lang="tr-TR" sz="1200" dirty="0">
                          <a:effectLst/>
                        </a:rPr>
                        <a:t>Dr. </a:t>
                      </a:r>
                      <a:r>
                        <a:rPr lang="tr-TR" sz="1200" dirty="0" err="1">
                          <a:effectLst/>
                        </a:rPr>
                        <a:t>Öğr</a:t>
                      </a:r>
                      <a:r>
                        <a:rPr lang="tr-TR" sz="1200" dirty="0">
                          <a:effectLst/>
                        </a:rPr>
                        <a:t>. Üyesi Selma Ekinci</a:t>
                      </a:r>
                      <a:endParaRPr lang="tr-TR" sz="1100" dirty="0">
                        <a:effectLst/>
                      </a:endParaRPr>
                    </a:p>
                    <a:p>
                      <a:pPr algn="ctr">
                        <a:lnSpc>
                          <a:spcPct val="107000"/>
                        </a:lnSpc>
                        <a:spcAft>
                          <a:spcPts val="0"/>
                        </a:spcAft>
                      </a:pPr>
                      <a:r>
                        <a:rPr lang="tr-TR" sz="1200" dirty="0">
                          <a:effectLst/>
                        </a:rPr>
                        <a:t>/</a:t>
                      </a:r>
                      <a:endParaRPr lang="tr-TR" sz="1100" dirty="0">
                        <a:effectLst/>
                      </a:endParaRPr>
                    </a:p>
                    <a:p>
                      <a:pPr algn="ctr">
                        <a:lnSpc>
                          <a:spcPct val="107000"/>
                        </a:lnSpc>
                        <a:spcAft>
                          <a:spcPts val="0"/>
                        </a:spcAft>
                      </a:pPr>
                      <a:r>
                        <a:rPr lang="tr-TR" sz="1200" dirty="0">
                          <a:effectLst/>
                        </a:rPr>
                        <a:t>Doç. Dr. Reşat Arıca</a:t>
                      </a:r>
                      <a:endParaRPr lang="tr-TR" sz="1100" dirty="0">
                        <a:effectLst/>
                      </a:endParaRPr>
                    </a:p>
                    <a:p>
                      <a:pPr algn="ct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8908506"/>
                  </a:ext>
                </a:extLst>
              </a:tr>
              <a:tr h="240030">
                <a:tc>
                  <a:txBody>
                    <a:bodyPr/>
                    <a:lstStyle/>
                    <a:p>
                      <a:pPr algn="ctr">
                        <a:lnSpc>
                          <a:spcPct val="107000"/>
                        </a:lnSpc>
                        <a:spcAft>
                          <a:spcPts val="0"/>
                        </a:spcAft>
                      </a:pPr>
                      <a:r>
                        <a:rPr lang="tr-TR" sz="1200" dirty="0">
                          <a:effectLst/>
                        </a:rPr>
                        <a:t> </a:t>
                      </a:r>
                      <a:endParaRPr lang="tr-TR" sz="1100" dirty="0">
                        <a:effectLst/>
                      </a:endParaRPr>
                    </a:p>
                    <a:p>
                      <a:pPr algn="ctr">
                        <a:lnSpc>
                          <a:spcPct val="107000"/>
                        </a:lnSpc>
                        <a:spcAft>
                          <a:spcPts val="0"/>
                        </a:spcAft>
                      </a:pPr>
                      <a:r>
                        <a:rPr lang="tr-TR" sz="1200" dirty="0">
                          <a:effectLst/>
                        </a:rPr>
                        <a:t>15:00- 15:50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Bocce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dirty="0">
                          <a:effectLst/>
                        </a:rPr>
                        <a:t> </a:t>
                      </a:r>
                      <a:endParaRPr lang="tr-TR" sz="1100" dirty="0">
                        <a:effectLst/>
                      </a:endParaRPr>
                    </a:p>
                    <a:p>
                      <a:pPr algn="ctr">
                        <a:lnSpc>
                          <a:spcPct val="107000"/>
                        </a:lnSpc>
                        <a:spcAft>
                          <a:spcPts val="0"/>
                        </a:spcAft>
                      </a:pPr>
                      <a:r>
                        <a:rPr lang="tr-TR" sz="1200" dirty="0">
                          <a:effectLst/>
                        </a:rPr>
                        <a:t>Dr. </a:t>
                      </a:r>
                      <a:r>
                        <a:rPr lang="tr-TR" sz="1200" dirty="0" err="1">
                          <a:effectLst/>
                        </a:rPr>
                        <a:t>Öğr</a:t>
                      </a:r>
                      <a:r>
                        <a:rPr lang="tr-TR" sz="1200" dirty="0">
                          <a:effectLst/>
                        </a:rPr>
                        <a:t>. Üyesi Oğuzhan Demirhan</a:t>
                      </a:r>
                      <a:endParaRPr lang="tr-TR" sz="1100" dirty="0">
                        <a:effectLst/>
                      </a:endParaRPr>
                    </a:p>
                    <a:p>
                      <a:pPr algn="ct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8954876"/>
                  </a:ext>
                </a:extLst>
              </a:tr>
            </a:tbl>
          </a:graphicData>
        </a:graphic>
      </p:graphicFrame>
      <p:sp>
        <p:nvSpPr>
          <p:cNvPr id="13" name="TextBox 12"/>
          <p:cNvSpPr txBox="1"/>
          <p:nvPr/>
        </p:nvSpPr>
        <p:spPr>
          <a:xfrm>
            <a:off x="750216" y="2151285"/>
            <a:ext cx="7924662" cy="421334"/>
          </a:xfrm>
          <a:prstGeom prst="rect">
            <a:avLst/>
          </a:prstGeom>
        </p:spPr>
        <p:txBody>
          <a:bodyPr lIns="0" tIns="0" rIns="0" bIns="0" rtlCol="0" anchor="t">
            <a:spAutoFit/>
          </a:bodyPr>
          <a:lstStyle/>
          <a:p>
            <a:pPr algn="ctr">
              <a:lnSpc>
                <a:spcPts val="2974"/>
              </a:lnSpc>
            </a:pPr>
            <a:r>
              <a:rPr lang="tr-TR" sz="4000" b="1" dirty="0" smtClean="0"/>
              <a:t>1. SINIF DERS PROGRAMI</a:t>
            </a:r>
            <a:endParaRPr lang="en-US" sz="4000" b="1" dirty="0">
              <a:solidFill>
                <a:srgbClr val="373434"/>
              </a:solidFill>
              <a:latin typeface="Quicksand 2 Bold"/>
              <a:ea typeface="Quicksand 2 Bold"/>
              <a:cs typeface="Quicksand 2 Bold"/>
              <a:sym typeface="Quicksand 2 Bold"/>
            </a:endParaRPr>
          </a:p>
        </p:txBody>
      </p:sp>
      <p:graphicFrame>
        <p:nvGraphicFramePr>
          <p:cNvPr id="6" name="Tablo 5"/>
          <p:cNvGraphicFramePr>
            <a:graphicFrameLocks noGrp="1"/>
          </p:cNvGraphicFramePr>
          <p:nvPr>
            <p:extLst>
              <p:ext uri="{D42A27DB-BD31-4B8C-83A1-F6EECF244321}">
                <p14:modId xmlns:p14="http://schemas.microsoft.com/office/powerpoint/2010/main" val="2104411601"/>
              </p:ext>
            </p:extLst>
          </p:nvPr>
        </p:nvGraphicFramePr>
        <p:xfrm>
          <a:off x="10439400" y="5600700"/>
          <a:ext cx="6629400" cy="2743201"/>
        </p:xfrm>
        <a:graphic>
          <a:graphicData uri="http://schemas.openxmlformats.org/drawingml/2006/table">
            <a:tbl>
              <a:tblPr firstRow="1" firstCol="1" bandRow="1">
                <a:tableStyleId>{5C22544A-7EE6-4342-B048-85BDC9FD1C3A}</a:tableStyleId>
              </a:tblPr>
              <a:tblGrid>
                <a:gridCol w="1594076">
                  <a:extLst>
                    <a:ext uri="{9D8B030D-6E8A-4147-A177-3AD203B41FA5}">
                      <a16:colId xmlns:a16="http://schemas.microsoft.com/office/drawing/2014/main" val="1854598230"/>
                    </a:ext>
                  </a:extLst>
                </a:gridCol>
                <a:gridCol w="2465925">
                  <a:extLst>
                    <a:ext uri="{9D8B030D-6E8A-4147-A177-3AD203B41FA5}">
                      <a16:colId xmlns:a16="http://schemas.microsoft.com/office/drawing/2014/main" val="1325606869"/>
                    </a:ext>
                  </a:extLst>
                </a:gridCol>
                <a:gridCol w="2569399">
                  <a:extLst>
                    <a:ext uri="{9D8B030D-6E8A-4147-A177-3AD203B41FA5}">
                      <a16:colId xmlns:a16="http://schemas.microsoft.com/office/drawing/2014/main" val="3942386343"/>
                    </a:ext>
                  </a:extLst>
                </a:gridCol>
              </a:tblGrid>
              <a:tr h="447379">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SALI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DERS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ÖĞRETİM ELEMANI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3735067"/>
                  </a:ext>
                </a:extLst>
              </a:tr>
              <a:tr h="676115">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13:00-13:50</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İngilizce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 Gör. Ebru Noyan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4855976"/>
                  </a:ext>
                </a:extLst>
              </a:tr>
              <a:tr h="486120">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14:00-14:50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İngilizce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 Gör. Ebru Noyan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4842200"/>
                  </a:ext>
                </a:extLst>
              </a:tr>
              <a:tr h="1133587">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15:00-15:50</a:t>
                      </a:r>
                      <a:endParaRPr lang="tr-TR" sz="1100">
                        <a:effectLst/>
                      </a:endParaRPr>
                    </a:p>
                    <a:p>
                      <a:pPr algn="ctr">
                        <a:lnSpc>
                          <a:spcPct val="107000"/>
                        </a:lnSpc>
                        <a:spcAft>
                          <a:spcPts val="0"/>
                        </a:spcAft>
                      </a:pPr>
                      <a:r>
                        <a:rPr lang="tr-TR" sz="1200">
                          <a:effectLst/>
                        </a:rPr>
                        <a:t>/</a:t>
                      </a:r>
                      <a:endParaRPr lang="tr-TR" sz="1100">
                        <a:effectLst/>
                      </a:endParaRPr>
                    </a:p>
                    <a:p>
                      <a:pPr algn="ctr">
                        <a:lnSpc>
                          <a:spcPct val="107000"/>
                        </a:lnSpc>
                        <a:spcAft>
                          <a:spcPts val="0"/>
                        </a:spcAft>
                      </a:pPr>
                      <a:r>
                        <a:rPr lang="tr-TR" sz="1200">
                          <a:effectLst/>
                        </a:rPr>
                        <a:t>15:30-16:30</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Anatomi </a:t>
                      </a:r>
                      <a:endParaRPr lang="tr-TR" sz="1100">
                        <a:effectLst/>
                      </a:endParaRPr>
                    </a:p>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Enerji Verimliliği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dirty="0">
                          <a:effectLst/>
                        </a:rPr>
                        <a:t> </a:t>
                      </a:r>
                      <a:endParaRPr lang="tr-TR" sz="1100" dirty="0">
                        <a:effectLst/>
                      </a:endParaRPr>
                    </a:p>
                    <a:p>
                      <a:pPr algn="ctr">
                        <a:lnSpc>
                          <a:spcPct val="107000"/>
                        </a:lnSpc>
                        <a:spcAft>
                          <a:spcPts val="0"/>
                        </a:spcAft>
                      </a:pPr>
                      <a:r>
                        <a:rPr lang="tr-TR" sz="1200" dirty="0">
                          <a:effectLst/>
                        </a:rPr>
                        <a:t>Dr. </a:t>
                      </a:r>
                      <a:r>
                        <a:rPr lang="tr-TR" sz="1200" dirty="0" err="1">
                          <a:effectLst/>
                        </a:rPr>
                        <a:t>Öğr</a:t>
                      </a:r>
                      <a:r>
                        <a:rPr lang="tr-TR" sz="1200" dirty="0">
                          <a:effectLst/>
                        </a:rPr>
                        <a:t>. Üyesi Bilal Turan</a:t>
                      </a:r>
                      <a:endParaRPr lang="tr-TR" sz="1100" dirty="0">
                        <a:effectLst/>
                      </a:endParaRPr>
                    </a:p>
                    <a:p>
                      <a:pPr algn="ctr">
                        <a:lnSpc>
                          <a:spcPct val="107000"/>
                        </a:lnSpc>
                        <a:spcAft>
                          <a:spcPts val="0"/>
                        </a:spcAft>
                      </a:pPr>
                      <a:r>
                        <a:rPr lang="tr-TR" sz="1200" dirty="0">
                          <a:effectLst/>
                        </a:rPr>
                        <a:t> / </a:t>
                      </a:r>
                      <a:endParaRPr lang="tr-TR" sz="1100" dirty="0">
                        <a:effectLst/>
                      </a:endParaRPr>
                    </a:p>
                    <a:p>
                      <a:pPr algn="ctr">
                        <a:lnSpc>
                          <a:spcPct val="107000"/>
                        </a:lnSpc>
                        <a:spcAft>
                          <a:spcPts val="0"/>
                        </a:spcAft>
                      </a:pPr>
                      <a:r>
                        <a:rPr lang="tr-TR" sz="1200" dirty="0">
                          <a:effectLst/>
                        </a:rPr>
                        <a:t>Doç. Dr. Mehmet </a:t>
                      </a:r>
                      <a:r>
                        <a:rPr lang="tr-TR" sz="1200" dirty="0" err="1">
                          <a:effectLst/>
                        </a:rPr>
                        <a:t>Rıda</a:t>
                      </a:r>
                      <a:r>
                        <a:rPr lang="tr-TR" sz="1200" dirty="0">
                          <a:effectLst/>
                        </a:rPr>
                        <a:t> Tür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4820802"/>
                  </a:ext>
                </a:extLst>
              </a:tr>
            </a:tbl>
          </a:graphicData>
        </a:graphic>
      </p:graphicFrame>
    </p:spTree>
    <p:extLst>
      <p:ext uri="{BB962C8B-B14F-4D97-AF65-F5344CB8AC3E}">
        <p14:creationId xmlns:p14="http://schemas.microsoft.com/office/powerpoint/2010/main" val="2324403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9" name="Group 9"/>
          <p:cNvGrpSpPr>
            <a:grpSpLocks noChangeAspect="1"/>
          </p:cNvGrpSpPr>
          <p:nvPr/>
        </p:nvGrpSpPr>
        <p:grpSpPr>
          <a:xfrm>
            <a:off x="8268679" y="0"/>
            <a:ext cx="1750641" cy="175063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1" name="TextBox 11"/>
          <p:cNvSpPr txBox="1"/>
          <p:nvPr/>
        </p:nvSpPr>
        <p:spPr>
          <a:xfrm>
            <a:off x="1524000" y="3009900"/>
            <a:ext cx="7171660" cy="6093976"/>
          </a:xfrm>
          <a:prstGeom prst="rect">
            <a:avLst/>
          </a:prstGeom>
        </p:spPr>
        <p:txBody>
          <a:bodyPr wrap="square" lIns="0" tIns="0" rIns="0" bIns="0" rtlCol="0" anchor="t">
            <a:spAutoFit/>
          </a:bodyPr>
          <a:lstStyle/>
          <a:p>
            <a:pPr algn="just"/>
            <a:r>
              <a:rPr lang="tr-TR" sz="3600" dirty="0" smtClean="0"/>
              <a:t>12 </a:t>
            </a:r>
            <a:r>
              <a:rPr lang="tr-TR" sz="3600" dirty="0" smtClean="0"/>
              <a:t>haftalık Güz dönemi </a:t>
            </a:r>
            <a:r>
              <a:rPr lang="tr-TR" sz="3600" dirty="0" smtClean="0"/>
              <a:t>boyunca 2. sınıf öğrencilerimize </a:t>
            </a:r>
            <a:r>
              <a:rPr lang="tr-TR" sz="3600" b="1" u="sng" dirty="0" smtClean="0"/>
              <a:t>6</a:t>
            </a:r>
            <a:r>
              <a:rPr lang="tr-TR" sz="3600" b="1" u="sng" dirty="0" smtClean="0"/>
              <a:t> </a:t>
            </a:r>
            <a:r>
              <a:rPr lang="tr-TR" sz="3600" b="1" u="sng" dirty="0"/>
              <a:t>farklı </a:t>
            </a:r>
            <a:r>
              <a:rPr lang="tr-TR" sz="3600" b="1" u="sng" dirty="0" smtClean="0"/>
              <a:t>ders </a:t>
            </a:r>
            <a:r>
              <a:rPr lang="tr-TR" sz="3600" dirty="0" smtClean="0"/>
              <a:t>verilmiştir. </a:t>
            </a:r>
          </a:p>
          <a:p>
            <a:pPr algn="just"/>
            <a:endParaRPr lang="tr-TR" sz="3600" dirty="0"/>
          </a:p>
          <a:p>
            <a:r>
              <a:rPr lang="tr-TR" sz="3600" dirty="0" smtClean="0"/>
              <a:t>Öğrenciler </a:t>
            </a:r>
            <a:r>
              <a:rPr lang="tr-TR" sz="3600" dirty="0" smtClean="0"/>
              <a:t>Perşembe </a:t>
            </a:r>
            <a:r>
              <a:rPr lang="tr-TR" sz="3600" dirty="0"/>
              <a:t>ve </a:t>
            </a:r>
            <a:r>
              <a:rPr lang="tr-TR" sz="3600" dirty="0" smtClean="0"/>
              <a:t>Cuma </a:t>
            </a:r>
            <a:r>
              <a:rPr lang="tr-TR" sz="3600" dirty="0" smtClean="0"/>
              <a:t>günleri </a:t>
            </a:r>
            <a:r>
              <a:rPr lang="tr-TR" sz="3600" dirty="0" smtClean="0"/>
              <a:t>olmak üzere </a:t>
            </a:r>
            <a:r>
              <a:rPr lang="tr-TR" sz="3600" b="1" u="sng" dirty="0" smtClean="0"/>
              <a:t>günde 3 haftada 6 saat</a:t>
            </a:r>
            <a:r>
              <a:rPr lang="tr-TR" sz="3600" dirty="0" smtClean="0"/>
              <a:t>, 13:00 - 16:00 saatleri arasında Merkez Kampüste </a:t>
            </a:r>
            <a:r>
              <a:rPr lang="tr-TR" sz="3600" dirty="0"/>
              <a:t>eğitim görmüştür. </a:t>
            </a:r>
            <a:endParaRPr lang="tr-TR" sz="3600" dirty="0" smtClean="0"/>
          </a:p>
          <a:p>
            <a:pPr algn="just"/>
            <a:endParaRPr lang="tr-TR" sz="3600" dirty="0" smtClean="0"/>
          </a:p>
          <a:p>
            <a:pPr algn="just"/>
            <a:r>
              <a:rPr lang="tr-TR" sz="3600" dirty="0" smtClean="0"/>
              <a:t>Bazı dersler </a:t>
            </a:r>
            <a:r>
              <a:rPr lang="tr-TR" sz="3600" dirty="0"/>
              <a:t>2 haftada bir yapılmış olup, </a:t>
            </a:r>
            <a:r>
              <a:rPr lang="tr-TR" sz="3600" dirty="0" smtClean="0"/>
              <a:t>bazıları ise her </a:t>
            </a:r>
            <a:r>
              <a:rPr lang="tr-TR" sz="3600" dirty="0"/>
              <a:t>hafta yapılmıştır. </a:t>
            </a:r>
          </a:p>
        </p:txBody>
      </p:sp>
      <p:sp>
        <p:nvSpPr>
          <p:cNvPr id="12" name="TextBox 12"/>
          <p:cNvSpPr txBox="1"/>
          <p:nvPr/>
        </p:nvSpPr>
        <p:spPr>
          <a:xfrm>
            <a:off x="618598" y="1539967"/>
            <a:ext cx="7924662" cy="384721"/>
          </a:xfrm>
          <a:prstGeom prst="rect">
            <a:avLst/>
          </a:prstGeom>
        </p:spPr>
        <p:txBody>
          <a:bodyPr lIns="0" tIns="0" rIns="0" bIns="0" rtlCol="0" anchor="t">
            <a:spAutoFit/>
          </a:bodyPr>
          <a:lstStyle/>
          <a:p>
            <a:pPr algn="ctr">
              <a:lnSpc>
                <a:spcPts val="2974"/>
              </a:lnSpc>
            </a:pPr>
            <a:r>
              <a:rPr lang="tr-TR" sz="4000" b="1" dirty="0" smtClean="0"/>
              <a:t>2025-2026 </a:t>
            </a:r>
            <a:r>
              <a:rPr lang="tr-TR" sz="4000" b="1" dirty="0"/>
              <a:t>GÜZ </a:t>
            </a:r>
            <a:r>
              <a:rPr lang="tr-TR" sz="4000" b="1" dirty="0" smtClean="0"/>
              <a:t>DÖNEMİ</a:t>
            </a:r>
            <a:endParaRPr lang="en-US" sz="4000" b="1" dirty="0">
              <a:solidFill>
                <a:srgbClr val="373434"/>
              </a:solidFill>
              <a:latin typeface="Quicksand 2 Bold"/>
              <a:ea typeface="Quicksand 2 Bold"/>
              <a:cs typeface="Quicksand 2 Bold"/>
              <a:sym typeface="Quicksand 2 Bold"/>
            </a:endParaRPr>
          </a:p>
        </p:txBody>
      </p:sp>
      <p:sp>
        <p:nvSpPr>
          <p:cNvPr id="13" name="TextBox 12"/>
          <p:cNvSpPr txBox="1"/>
          <p:nvPr/>
        </p:nvSpPr>
        <p:spPr>
          <a:xfrm>
            <a:off x="750216" y="2151285"/>
            <a:ext cx="7924662" cy="384721"/>
          </a:xfrm>
          <a:prstGeom prst="rect">
            <a:avLst/>
          </a:prstGeom>
        </p:spPr>
        <p:txBody>
          <a:bodyPr lIns="0" tIns="0" rIns="0" bIns="0" rtlCol="0" anchor="t">
            <a:spAutoFit/>
          </a:bodyPr>
          <a:lstStyle/>
          <a:p>
            <a:pPr algn="ctr">
              <a:lnSpc>
                <a:spcPts val="2974"/>
              </a:lnSpc>
            </a:pPr>
            <a:r>
              <a:rPr lang="tr-TR" sz="4000" b="1" dirty="0"/>
              <a:t>2</a:t>
            </a:r>
            <a:r>
              <a:rPr lang="tr-TR" sz="4000" b="1" dirty="0" smtClean="0"/>
              <a:t>. SINIF DERS PROGRAMI</a:t>
            </a:r>
            <a:endParaRPr lang="en-US" sz="4000" b="1" dirty="0">
              <a:solidFill>
                <a:srgbClr val="373434"/>
              </a:solidFill>
              <a:latin typeface="Quicksand 2 Bold"/>
              <a:ea typeface="Quicksand 2 Bold"/>
              <a:cs typeface="Quicksand 2 Bold"/>
              <a:sym typeface="Quicksand 2 Bold"/>
            </a:endParaRPr>
          </a:p>
        </p:txBody>
      </p:sp>
      <p:graphicFrame>
        <p:nvGraphicFramePr>
          <p:cNvPr id="7" name="Tablo 6"/>
          <p:cNvGraphicFramePr>
            <a:graphicFrameLocks noGrp="1"/>
          </p:cNvGraphicFramePr>
          <p:nvPr>
            <p:extLst>
              <p:ext uri="{D42A27DB-BD31-4B8C-83A1-F6EECF244321}">
                <p14:modId xmlns:p14="http://schemas.microsoft.com/office/powerpoint/2010/main" val="2660365271"/>
              </p:ext>
            </p:extLst>
          </p:nvPr>
        </p:nvGraphicFramePr>
        <p:xfrm>
          <a:off x="10287000" y="2354036"/>
          <a:ext cx="7162800" cy="3018063"/>
        </p:xfrm>
        <a:graphic>
          <a:graphicData uri="http://schemas.openxmlformats.org/drawingml/2006/table">
            <a:tbl>
              <a:tblPr firstRow="1" firstCol="1" bandRow="1">
                <a:tableStyleId>{5C22544A-7EE6-4342-B048-85BDC9FD1C3A}</a:tableStyleId>
              </a:tblPr>
              <a:tblGrid>
                <a:gridCol w="1721475">
                  <a:extLst>
                    <a:ext uri="{9D8B030D-6E8A-4147-A177-3AD203B41FA5}">
                      <a16:colId xmlns:a16="http://schemas.microsoft.com/office/drawing/2014/main" val="379197339"/>
                    </a:ext>
                  </a:extLst>
                </a:gridCol>
                <a:gridCol w="2592483">
                  <a:extLst>
                    <a:ext uri="{9D8B030D-6E8A-4147-A177-3AD203B41FA5}">
                      <a16:colId xmlns:a16="http://schemas.microsoft.com/office/drawing/2014/main" val="4158997334"/>
                    </a:ext>
                  </a:extLst>
                </a:gridCol>
                <a:gridCol w="2848842">
                  <a:extLst>
                    <a:ext uri="{9D8B030D-6E8A-4147-A177-3AD203B41FA5}">
                      <a16:colId xmlns:a16="http://schemas.microsoft.com/office/drawing/2014/main" val="2860142916"/>
                    </a:ext>
                  </a:extLst>
                </a:gridCol>
              </a:tblGrid>
              <a:tr h="548739">
                <a:tc>
                  <a:txBody>
                    <a:bodyPr/>
                    <a:lstStyle/>
                    <a:p>
                      <a:pPr algn="ctr">
                        <a:lnSpc>
                          <a:spcPct val="107000"/>
                        </a:lnSpc>
                        <a:spcAft>
                          <a:spcPts val="0"/>
                        </a:spcAft>
                      </a:pPr>
                      <a:r>
                        <a:rPr lang="tr-TR" sz="1100">
                          <a:effectLst/>
                        </a:rPr>
                        <a:t> </a:t>
                      </a:r>
                    </a:p>
                    <a:p>
                      <a:pPr algn="ctr">
                        <a:lnSpc>
                          <a:spcPct val="107000"/>
                        </a:lnSpc>
                        <a:spcAft>
                          <a:spcPts val="0"/>
                        </a:spcAft>
                      </a:pPr>
                      <a:r>
                        <a:rPr lang="tr-TR" sz="1200">
                          <a:effectLst/>
                        </a:rPr>
                        <a:t>PERŞEMBE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DERS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ÖĞRETİM ELEMANI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002066"/>
                  </a:ext>
                </a:extLst>
              </a:tr>
              <a:tr h="823108">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13:00- 13:50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İngilizce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 Gör. Ebru Noyan</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9580786"/>
                  </a:ext>
                </a:extLst>
              </a:tr>
              <a:tr h="823108">
                <a:tc>
                  <a:txBody>
                    <a:bodyPr/>
                    <a:lstStyle/>
                    <a:p>
                      <a:pPr algn="ctr">
                        <a:lnSpc>
                          <a:spcPct val="107000"/>
                        </a:lnSpc>
                        <a:spcAft>
                          <a:spcPts val="0"/>
                        </a:spcAft>
                      </a:pPr>
                      <a:r>
                        <a:rPr lang="tr-TR" sz="1200" dirty="0">
                          <a:effectLst/>
                        </a:rPr>
                        <a:t> </a:t>
                      </a:r>
                      <a:endParaRPr lang="tr-TR" sz="1100" dirty="0">
                        <a:effectLst/>
                      </a:endParaRPr>
                    </a:p>
                    <a:p>
                      <a:pPr algn="ctr">
                        <a:lnSpc>
                          <a:spcPct val="107000"/>
                        </a:lnSpc>
                        <a:spcAft>
                          <a:spcPts val="0"/>
                        </a:spcAft>
                      </a:pPr>
                      <a:r>
                        <a:rPr lang="tr-TR" sz="1200" dirty="0">
                          <a:effectLst/>
                        </a:rPr>
                        <a:t>14:00- 14:50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Fizyoterapi</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 Gör. Merve Yiğit Kocamer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0068767"/>
                  </a:ext>
                </a:extLst>
              </a:tr>
              <a:tr h="823108">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15:00- 15:50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Pickleball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dirty="0">
                          <a:effectLst/>
                        </a:rPr>
                        <a:t> </a:t>
                      </a:r>
                      <a:endParaRPr lang="tr-TR" sz="1100" dirty="0">
                        <a:effectLst/>
                      </a:endParaRPr>
                    </a:p>
                    <a:p>
                      <a:pPr algn="ctr">
                        <a:lnSpc>
                          <a:spcPct val="107000"/>
                        </a:lnSpc>
                        <a:spcAft>
                          <a:spcPts val="0"/>
                        </a:spcAft>
                      </a:pPr>
                      <a:r>
                        <a:rPr lang="tr-TR" sz="1200" dirty="0">
                          <a:effectLst/>
                        </a:rPr>
                        <a:t>Dr. </a:t>
                      </a:r>
                      <a:r>
                        <a:rPr lang="tr-TR" sz="1200" dirty="0" err="1">
                          <a:effectLst/>
                        </a:rPr>
                        <a:t>Öğr</a:t>
                      </a:r>
                      <a:r>
                        <a:rPr lang="tr-TR" sz="1200" dirty="0">
                          <a:effectLst/>
                        </a:rPr>
                        <a:t>. Üyesi </a:t>
                      </a:r>
                      <a:r>
                        <a:rPr lang="tr-TR" sz="1200" dirty="0" err="1">
                          <a:effectLst/>
                        </a:rPr>
                        <a:t>Mihraç</a:t>
                      </a:r>
                      <a:r>
                        <a:rPr lang="tr-TR" sz="1200" dirty="0">
                          <a:effectLst/>
                        </a:rPr>
                        <a:t> Köroğlu</a:t>
                      </a:r>
                      <a:endParaRPr lang="tr-TR" sz="1100" dirty="0">
                        <a:effectLst/>
                      </a:endParaRPr>
                    </a:p>
                    <a:p>
                      <a:pPr algn="ct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5785159"/>
                  </a:ext>
                </a:extLst>
              </a:tr>
            </a:tbl>
          </a:graphicData>
        </a:graphic>
      </p:graphicFrame>
      <p:graphicFrame>
        <p:nvGraphicFramePr>
          <p:cNvPr id="8" name="Tablo 7"/>
          <p:cNvGraphicFramePr>
            <a:graphicFrameLocks noGrp="1"/>
          </p:cNvGraphicFramePr>
          <p:nvPr>
            <p:extLst>
              <p:ext uri="{D42A27DB-BD31-4B8C-83A1-F6EECF244321}">
                <p14:modId xmlns:p14="http://schemas.microsoft.com/office/powerpoint/2010/main" val="2547261606"/>
              </p:ext>
            </p:extLst>
          </p:nvPr>
        </p:nvGraphicFramePr>
        <p:xfrm>
          <a:off x="10439400" y="6026734"/>
          <a:ext cx="7010400" cy="2935605"/>
        </p:xfrm>
        <a:graphic>
          <a:graphicData uri="http://schemas.openxmlformats.org/drawingml/2006/table">
            <a:tbl>
              <a:tblPr firstRow="1" firstCol="1" bandRow="1">
                <a:tableStyleId>{5C22544A-7EE6-4342-B048-85BDC9FD1C3A}</a:tableStyleId>
              </a:tblPr>
              <a:tblGrid>
                <a:gridCol w="1686046">
                  <a:extLst>
                    <a:ext uri="{9D8B030D-6E8A-4147-A177-3AD203B41FA5}">
                      <a16:colId xmlns:a16="http://schemas.microsoft.com/office/drawing/2014/main" val="3658955988"/>
                    </a:ext>
                  </a:extLst>
                </a:gridCol>
                <a:gridCol w="2607454">
                  <a:extLst>
                    <a:ext uri="{9D8B030D-6E8A-4147-A177-3AD203B41FA5}">
                      <a16:colId xmlns:a16="http://schemas.microsoft.com/office/drawing/2014/main" val="2315544802"/>
                    </a:ext>
                  </a:extLst>
                </a:gridCol>
                <a:gridCol w="2716900">
                  <a:extLst>
                    <a:ext uri="{9D8B030D-6E8A-4147-A177-3AD203B41FA5}">
                      <a16:colId xmlns:a16="http://schemas.microsoft.com/office/drawing/2014/main" val="3812715222"/>
                    </a:ext>
                  </a:extLst>
                </a:gridCol>
              </a:tblGrid>
              <a:tr h="144145">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CUMA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DERS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ÖĞRETİM ELEMANI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5428459"/>
                  </a:ext>
                </a:extLst>
              </a:tr>
              <a:tr h="168910">
                <a:tc>
                  <a:txBody>
                    <a:bodyPr/>
                    <a:lstStyle/>
                    <a:p>
                      <a:pPr algn="ctr">
                        <a:lnSpc>
                          <a:spcPct val="107000"/>
                        </a:lnSpc>
                        <a:spcAft>
                          <a:spcPts val="0"/>
                        </a:spcAft>
                      </a:pPr>
                      <a:r>
                        <a:rPr lang="tr-TR" sz="1200" dirty="0">
                          <a:effectLst/>
                        </a:rPr>
                        <a:t> </a:t>
                      </a:r>
                      <a:endParaRPr lang="tr-TR" sz="1100" dirty="0">
                        <a:effectLst/>
                      </a:endParaRPr>
                    </a:p>
                    <a:p>
                      <a:pPr algn="ctr">
                        <a:lnSpc>
                          <a:spcPct val="107000"/>
                        </a:lnSpc>
                        <a:spcAft>
                          <a:spcPts val="0"/>
                        </a:spcAft>
                      </a:pPr>
                      <a:r>
                        <a:rPr lang="tr-TR" sz="1200" dirty="0">
                          <a:effectLst/>
                        </a:rPr>
                        <a:t>13:00-13:50</a:t>
                      </a:r>
                      <a:endParaRPr lang="tr-TR" sz="1100" dirty="0">
                        <a:effectLst/>
                      </a:endParaRPr>
                    </a:p>
                    <a:p>
                      <a:pPr algn="ct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İngilizce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Öğr. Gör. Ebru Noyan</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0629013"/>
                  </a:ext>
                </a:extLst>
              </a:tr>
              <a:tr h="427990">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14:00-14:50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Finansal Okuryazarlık</a:t>
                      </a:r>
                      <a:endParaRPr lang="tr-TR" sz="1100">
                        <a:effectLst/>
                      </a:endParaRPr>
                    </a:p>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Siber Güvenlik </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Doç. Dr. Onur Oğuz</a:t>
                      </a:r>
                      <a:endParaRPr lang="tr-TR" sz="1100">
                        <a:effectLst/>
                      </a:endParaRPr>
                    </a:p>
                    <a:p>
                      <a:pPr algn="ctr">
                        <a:lnSpc>
                          <a:spcPct val="107000"/>
                        </a:lnSpc>
                        <a:spcAft>
                          <a:spcPts val="0"/>
                        </a:spcAft>
                      </a:pPr>
                      <a:r>
                        <a:rPr lang="tr-TR" sz="1200">
                          <a:effectLst/>
                        </a:rPr>
                        <a:t>/</a:t>
                      </a:r>
                      <a:endParaRPr lang="tr-TR" sz="1100">
                        <a:effectLst/>
                      </a:endParaRPr>
                    </a:p>
                    <a:p>
                      <a:pPr algn="ctr">
                        <a:lnSpc>
                          <a:spcPct val="107000"/>
                        </a:lnSpc>
                        <a:spcAft>
                          <a:spcPts val="0"/>
                        </a:spcAft>
                      </a:pPr>
                      <a:r>
                        <a:rPr lang="tr-TR" sz="1200">
                          <a:effectLst/>
                        </a:rPr>
                        <a:t>Dr. Öğr. Üyesi Hafzullah 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8872440"/>
                  </a:ext>
                </a:extLst>
              </a:tr>
              <a:tr h="292735">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15:00-15:50</a:t>
                      </a:r>
                      <a:endParaRPr lang="tr-TR" sz="1100">
                        <a:effectLst/>
                      </a:endParaRPr>
                    </a:p>
                    <a:p>
                      <a:pPr algn="ct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 </a:t>
                      </a:r>
                      <a:endParaRPr lang="tr-TR" sz="1100">
                        <a:effectLst/>
                      </a:endParaRPr>
                    </a:p>
                    <a:p>
                      <a:pPr algn="ctr">
                        <a:lnSpc>
                          <a:spcPct val="107000"/>
                        </a:lnSpc>
                        <a:spcAft>
                          <a:spcPts val="0"/>
                        </a:spcAft>
                      </a:pPr>
                      <a:r>
                        <a:rPr lang="tr-TR" sz="1200">
                          <a:effectLst/>
                        </a:rPr>
                        <a:t>Gerontoloji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200" dirty="0">
                          <a:effectLst/>
                        </a:rPr>
                        <a:t> </a:t>
                      </a:r>
                      <a:endParaRPr lang="tr-TR" sz="1100" dirty="0">
                        <a:effectLst/>
                      </a:endParaRPr>
                    </a:p>
                    <a:p>
                      <a:pPr algn="ctr">
                        <a:lnSpc>
                          <a:spcPct val="107000"/>
                        </a:lnSpc>
                        <a:spcAft>
                          <a:spcPts val="0"/>
                        </a:spcAft>
                      </a:pPr>
                      <a:r>
                        <a:rPr lang="tr-TR" sz="1200" dirty="0" err="1">
                          <a:effectLst/>
                        </a:rPr>
                        <a:t>Gerontolog</a:t>
                      </a:r>
                      <a:r>
                        <a:rPr lang="tr-TR" sz="1200" dirty="0">
                          <a:effectLst/>
                        </a:rPr>
                        <a:t> Elif Esra </a:t>
                      </a:r>
                      <a:r>
                        <a:rPr lang="tr-TR" sz="1200" dirty="0" err="1">
                          <a:effectLst/>
                        </a:rPr>
                        <a:t>Mortepe</a:t>
                      </a:r>
                      <a:endParaRPr lang="tr-TR" sz="1100" dirty="0">
                        <a:effectLst/>
                      </a:endParaRPr>
                    </a:p>
                    <a:p>
                      <a:pPr algn="ctr">
                        <a:lnSpc>
                          <a:spcPct val="107000"/>
                        </a:lnSpc>
                        <a:spcAft>
                          <a:spcPts val="0"/>
                        </a:spcAft>
                      </a:pPr>
                      <a:r>
                        <a:rPr lang="tr-TR" sz="1200" dirty="0" err="1">
                          <a:effectLst/>
                        </a:rPr>
                        <a:t>Gerontolog</a:t>
                      </a:r>
                      <a:r>
                        <a:rPr lang="tr-TR" sz="1200" dirty="0">
                          <a:effectLst/>
                        </a:rPr>
                        <a:t> </a:t>
                      </a:r>
                      <a:r>
                        <a:rPr lang="tr-TR" sz="1200" dirty="0" err="1">
                          <a:effectLst/>
                        </a:rPr>
                        <a:t>Sevde</a:t>
                      </a:r>
                      <a:r>
                        <a:rPr lang="tr-TR" sz="1200" dirty="0">
                          <a:effectLst/>
                        </a:rPr>
                        <a:t> </a:t>
                      </a:r>
                      <a:r>
                        <a:rPr lang="tr-TR" sz="1200" dirty="0" err="1">
                          <a:effectLst/>
                        </a:rPr>
                        <a:t>Gülgönül</a:t>
                      </a:r>
                      <a:endParaRPr lang="tr-TR" sz="1100" dirty="0">
                        <a:effectLst/>
                      </a:endParaRPr>
                    </a:p>
                    <a:p>
                      <a:pPr algn="ctr">
                        <a:lnSpc>
                          <a:spcPct val="107000"/>
                        </a:lnSpc>
                        <a:spcAft>
                          <a:spcPts val="0"/>
                        </a:spcAft>
                      </a:pPr>
                      <a:r>
                        <a:rPr lang="tr-TR" sz="1200" dirty="0" err="1">
                          <a:effectLst/>
                        </a:rPr>
                        <a:t>Gerontolog</a:t>
                      </a:r>
                      <a:r>
                        <a:rPr lang="tr-TR" sz="1200" dirty="0">
                          <a:effectLst/>
                        </a:rPr>
                        <a:t> Sena Nur Koca</a:t>
                      </a:r>
                      <a:endParaRPr lang="tr-TR" sz="1100" dirty="0">
                        <a:effectLst/>
                      </a:endParaRPr>
                    </a:p>
                    <a:p>
                      <a:pPr algn="ct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3325238"/>
                  </a:ext>
                </a:extLst>
              </a:tr>
            </a:tbl>
          </a:graphicData>
        </a:graphic>
      </p:graphicFrame>
    </p:spTree>
    <p:extLst>
      <p:ext uri="{BB962C8B-B14F-4D97-AF65-F5344CB8AC3E}">
        <p14:creationId xmlns:p14="http://schemas.microsoft.com/office/powerpoint/2010/main" val="2231718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9" name="Group 9"/>
          <p:cNvGrpSpPr>
            <a:grpSpLocks noChangeAspect="1"/>
          </p:cNvGrpSpPr>
          <p:nvPr/>
        </p:nvGrpSpPr>
        <p:grpSpPr>
          <a:xfrm>
            <a:off x="8268679" y="0"/>
            <a:ext cx="1750641" cy="175063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1" name="TextBox 11"/>
          <p:cNvSpPr txBox="1"/>
          <p:nvPr/>
        </p:nvSpPr>
        <p:spPr>
          <a:xfrm>
            <a:off x="1524000" y="3009900"/>
            <a:ext cx="7171660" cy="6093976"/>
          </a:xfrm>
          <a:prstGeom prst="rect">
            <a:avLst/>
          </a:prstGeom>
        </p:spPr>
        <p:txBody>
          <a:bodyPr wrap="square" lIns="0" tIns="0" rIns="0" bIns="0" rtlCol="0" anchor="t">
            <a:spAutoFit/>
          </a:bodyPr>
          <a:lstStyle/>
          <a:p>
            <a:pPr algn="just"/>
            <a:r>
              <a:rPr lang="tr-TR" sz="3600" dirty="0" smtClean="0"/>
              <a:t>12 </a:t>
            </a:r>
            <a:r>
              <a:rPr lang="tr-TR" sz="3600" dirty="0" smtClean="0"/>
              <a:t>haftalık </a:t>
            </a:r>
            <a:r>
              <a:rPr lang="tr-TR" sz="3600" dirty="0" smtClean="0"/>
              <a:t>Bahar</a:t>
            </a:r>
            <a:r>
              <a:rPr lang="tr-TR" sz="3600" dirty="0" smtClean="0"/>
              <a:t> </a:t>
            </a:r>
            <a:r>
              <a:rPr lang="tr-TR" sz="3600" dirty="0"/>
              <a:t>D</a:t>
            </a:r>
            <a:r>
              <a:rPr lang="tr-TR" sz="3600" dirty="0" smtClean="0"/>
              <a:t>önemi boyunca 1. sınıf öğrencilerimize </a:t>
            </a:r>
            <a:r>
              <a:rPr lang="tr-TR" sz="3600" b="1" u="sng" dirty="0"/>
              <a:t>8</a:t>
            </a:r>
            <a:r>
              <a:rPr lang="tr-TR" sz="3600" b="1" u="sng" dirty="0" smtClean="0"/>
              <a:t> </a:t>
            </a:r>
            <a:r>
              <a:rPr lang="tr-TR" sz="3600" b="1" u="sng" dirty="0"/>
              <a:t>farklı </a:t>
            </a:r>
            <a:r>
              <a:rPr lang="tr-TR" sz="3600" b="1" u="sng" dirty="0" smtClean="0"/>
              <a:t>ders </a:t>
            </a:r>
            <a:r>
              <a:rPr lang="tr-TR" sz="3600" dirty="0" smtClean="0"/>
              <a:t>verilmiştir. </a:t>
            </a:r>
          </a:p>
          <a:p>
            <a:pPr algn="just"/>
            <a:endParaRPr lang="tr-TR" sz="3600" dirty="0"/>
          </a:p>
          <a:p>
            <a:r>
              <a:rPr lang="tr-TR" sz="3600" dirty="0" smtClean="0"/>
              <a:t>Öğrencilerimiz </a:t>
            </a:r>
            <a:r>
              <a:rPr lang="tr-TR" sz="3600" dirty="0" smtClean="0"/>
              <a:t>Pazartesi </a:t>
            </a:r>
            <a:r>
              <a:rPr lang="tr-TR" sz="3600" dirty="0"/>
              <a:t>ve </a:t>
            </a:r>
            <a:r>
              <a:rPr lang="tr-TR" sz="3600" dirty="0" smtClean="0"/>
              <a:t>Çarşamba</a:t>
            </a:r>
            <a:r>
              <a:rPr lang="tr-TR" sz="3600" dirty="0" smtClean="0"/>
              <a:t> </a:t>
            </a:r>
            <a:r>
              <a:rPr lang="tr-TR" sz="3600" dirty="0" smtClean="0"/>
              <a:t>günleri olmak üzere </a:t>
            </a:r>
            <a:r>
              <a:rPr lang="tr-TR" sz="3600" b="1" u="sng" dirty="0" smtClean="0"/>
              <a:t>günde 3 haftada 6 saat</a:t>
            </a:r>
            <a:r>
              <a:rPr lang="tr-TR" sz="3600" dirty="0" smtClean="0"/>
              <a:t>, 13:00 - 16:00 saatleri arasında Merkez Kampüste </a:t>
            </a:r>
            <a:r>
              <a:rPr lang="tr-TR" sz="3600" dirty="0"/>
              <a:t>eğitim görmüştür. </a:t>
            </a:r>
            <a:endParaRPr lang="tr-TR" sz="3600" dirty="0" smtClean="0"/>
          </a:p>
          <a:p>
            <a:pPr algn="just"/>
            <a:endParaRPr lang="tr-TR" sz="3600" dirty="0" smtClean="0"/>
          </a:p>
          <a:p>
            <a:pPr algn="just"/>
            <a:r>
              <a:rPr lang="tr-TR" sz="3600" dirty="0" smtClean="0"/>
              <a:t>Bazı dersler </a:t>
            </a:r>
            <a:r>
              <a:rPr lang="tr-TR" sz="3600" dirty="0"/>
              <a:t>2 haftada bir yapılmış olup, </a:t>
            </a:r>
            <a:r>
              <a:rPr lang="tr-TR" sz="3600" dirty="0" smtClean="0"/>
              <a:t>bazıları ise her </a:t>
            </a:r>
            <a:r>
              <a:rPr lang="tr-TR" sz="3600" dirty="0"/>
              <a:t>hafta yapılmıştır. </a:t>
            </a:r>
          </a:p>
        </p:txBody>
      </p:sp>
      <p:sp>
        <p:nvSpPr>
          <p:cNvPr id="12" name="TextBox 12"/>
          <p:cNvSpPr txBox="1"/>
          <p:nvPr/>
        </p:nvSpPr>
        <p:spPr>
          <a:xfrm>
            <a:off x="618598" y="1539967"/>
            <a:ext cx="7924662" cy="384721"/>
          </a:xfrm>
          <a:prstGeom prst="rect">
            <a:avLst/>
          </a:prstGeom>
        </p:spPr>
        <p:txBody>
          <a:bodyPr lIns="0" tIns="0" rIns="0" bIns="0" rtlCol="0" anchor="t">
            <a:spAutoFit/>
          </a:bodyPr>
          <a:lstStyle/>
          <a:p>
            <a:pPr algn="ctr">
              <a:lnSpc>
                <a:spcPts val="2974"/>
              </a:lnSpc>
            </a:pPr>
            <a:r>
              <a:rPr lang="tr-TR" sz="4000" b="1" dirty="0" smtClean="0"/>
              <a:t>2025-2026 BAHAR DÖNEMİ</a:t>
            </a:r>
            <a:endParaRPr lang="en-US" sz="4000" b="1" dirty="0">
              <a:solidFill>
                <a:srgbClr val="373434"/>
              </a:solidFill>
              <a:latin typeface="Quicksand 2 Bold"/>
              <a:ea typeface="Quicksand 2 Bold"/>
              <a:cs typeface="Quicksand 2 Bold"/>
              <a:sym typeface="Quicksand 2 Bold"/>
            </a:endParaRPr>
          </a:p>
        </p:txBody>
      </p:sp>
      <p:sp>
        <p:nvSpPr>
          <p:cNvPr id="13" name="TextBox 12"/>
          <p:cNvSpPr txBox="1"/>
          <p:nvPr/>
        </p:nvSpPr>
        <p:spPr>
          <a:xfrm>
            <a:off x="750216" y="2151285"/>
            <a:ext cx="7924662" cy="421334"/>
          </a:xfrm>
          <a:prstGeom prst="rect">
            <a:avLst/>
          </a:prstGeom>
        </p:spPr>
        <p:txBody>
          <a:bodyPr lIns="0" tIns="0" rIns="0" bIns="0" rtlCol="0" anchor="t">
            <a:spAutoFit/>
          </a:bodyPr>
          <a:lstStyle/>
          <a:p>
            <a:pPr algn="ctr">
              <a:lnSpc>
                <a:spcPts val="2974"/>
              </a:lnSpc>
            </a:pPr>
            <a:r>
              <a:rPr lang="tr-TR" sz="4000" b="1" dirty="0" smtClean="0"/>
              <a:t>1. SINIF DERS PROGRAMI</a:t>
            </a:r>
            <a:endParaRPr lang="en-US" sz="4000" b="1" dirty="0">
              <a:solidFill>
                <a:srgbClr val="373434"/>
              </a:solidFill>
              <a:latin typeface="Quicksand 2 Bold"/>
              <a:ea typeface="Quicksand 2 Bold"/>
              <a:cs typeface="Quicksand 2 Bold"/>
              <a:sym typeface="Quicksand 2 Bold"/>
            </a:endParaRPr>
          </a:p>
        </p:txBody>
      </p:sp>
      <p:graphicFrame>
        <p:nvGraphicFramePr>
          <p:cNvPr id="7" name="Tablo 6"/>
          <p:cNvGraphicFramePr>
            <a:graphicFrameLocks noGrp="1"/>
          </p:cNvGraphicFramePr>
          <p:nvPr>
            <p:extLst>
              <p:ext uri="{D42A27DB-BD31-4B8C-83A1-F6EECF244321}">
                <p14:modId xmlns:p14="http://schemas.microsoft.com/office/powerpoint/2010/main" val="1332261517"/>
              </p:ext>
            </p:extLst>
          </p:nvPr>
        </p:nvGraphicFramePr>
        <p:xfrm>
          <a:off x="10019320" y="1975780"/>
          <a:ext cx="7430480" cy="2939119"/>
        </p:xfrm>
        <a:graphic>
          <a:graphicData uri="http://schemas.openxmlformats.org/drawingml/2006/table">
            <a:tbl>
              <a:tblPr firstRow="1" firstCol="1" bandRow="1">
                <a:tableStyleId>{5C22544A-7EE6-4342-B048-85BDC9FD1C3A}</a:tableStyleId>
              </a:tblPr>
              <a:tblGrid>
                <a:gridCol w="1785808">
                  <a:extLst>
                    <a:ext uri="{9D8B030D-6E8A-4147-A177-3AD203B41FA5}">
                      <a16:colId xmlns:a16="http://schemas.microsoft.com/office/drawing/2014/main" val="3902655803"/>
                    </a:ext>
                  </a:extLst>
                </a:gridCol>
                <a:gridCol w="2689367">
                  <a:extLst>
                    <a:ext uri="{9D8B030D-6E8A-4147-A177-3AD203B41FA5}">
                      <a16:colId xmlns:a16="http://schemas.microsoft.com/office/drawing/2014/main" val="2679030186"/>
                    </a:ext>
                  </a:extLst>
                </a:gridCol>
                <a:gridCol w="2955305">
                  <a:extLst>
                    <a:ext uri="{9D8B030D-6E8A-4147-A177-3AD203B41FA5}">
                      <a16:colId xmlns:a16="http://schemas.microsoft.com/office/drawing/2014/main" val="2860913866"/>
                    </a:ext>
                  </a:extLst>
                </a:gridCol>
              </a:tblGrid>
              <a:tr h="534385">
                <a:tc>
                  <a:txBody>
                    <a:bodyPr/>
                    <a:lstStyle/>
                    <a:p>
                      <a:pPr algn="ctr">
                        <a:lnSpc>
                          <a:spcPct val="107000"/>
                        </a:lnSpc>
                        <a:spcAft>
                          <a:spcPts val="0"/>
                        </a:spcAft>
                      </a:pPr>
                      <a:r>
                        <a:rPr lang="tr-TR" sz="1400">
                          <a:effectLst/>
                        </a:rPr>
                        <a:t> </a:t>
                      </a:r>
                    </a:p>
                    <a:p>
                      <a:pPr algn="ctr">
                        <a:lnSpc>
                          <a:spcPct val="107000"/>
                        </a:lnSpc>
                        <a:spcAft>
                          <a:spcPts val="0"/>
                        </a:spcAft>
                      </a:pPr>
                      <a:r>
                        <a:rPr lang="tr-TR" sz="1600">
                          <a:effectLst/>
                        </a:rPr>
                        <a:t>PAZARTESİ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DERS</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ÖĞRETİM ELEMANI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4041285"/>
                  </a:ext>
                </a:extLst>
              </a:tr>
              <a:tr h="801578">
                <a:tc>
                  <a:txBody>
                    <a:bodyPr/>
                    <a:lstStyle/>
                    <a:p>
                      <a:pP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13:00- 13:50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İngilizce</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 Gör. Dr. Ebru Noyan</a:t>
                      </a:r>
                      <a:endParaRPr lang="tr-TR" sz="1400">
                        <a:effectLst/>
                      </a:endParaRPr>
                    </a:p>
                    <a:p>
                      <a:pPr algn="ctr">
                        <a:lnSpc>
                          <a:spcPct val="107000"/>
                        </a:lnSpc>
                        <a:spcAft>
                          <a:spcPts val="0"/>
                        </a:spcAft>
                      </a:pPr>
                      <a:r>
                        <a:rPr lang="tr-TR" sz="1600">
                          <a:effectLst/>
                        </a:rPr>
                        <a:t> </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5906459"/>
                  </a:ext>
                </a:extLst>
              </a:tr>
              <a:tr h="801578">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a:effectLst/>
                        </a:rPr>
                        <a:t>14:00- 14:50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İngilizce</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 Gör. Dr. Ebru Noyan</a:t>
                      </a:r>
                      <a:endParaRPr lang="tr-TR" sz="1400">
                        <a:effectLst/>
                      </a:endParaRPr>
                    </a:p>
                    <a:p>
                      <a:pPr algn="ctr">
                        <a:lnSpc>
                          <a:spcPct val="107000"/>
                        </a:lnSpc>
                        <a:spcAft>
                          <a:spcPts val="0"/>
                        </a:spcAft>
                      </a:pPr>
                      <a:r>
                        <a:rPr lang="tr-TR" sz="1600">
                          <a:effectLst/>
                        </a:rPr>
                        <a:t> </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8367615"/>
                  </a:ext>
                </a:extLst>
              </a:tr>
              <a:tr h="801578">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15:00- 15:50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Ağız ve Diş Sağlığı</a:t>
                      </a:r>
                      <a:endParaRPr lang="tr-TR" sz="1400" dirty="0">
                        <a:effectLst/>
                      </a:endParaRPr>
                    </a:p>
                    <a:p>
                      <a:pPr algn="ctr">
                        <a:lnSpc>
                          <a:spcPct val="107000"/>
                        </a:lnSpc>
                        <a:spcAft>
                          <a:spcPts val="0"/>
                        </a:spcAft>
                      </a:pPr>
                      <a:r>
                        <a:rPr lang="tr-TR" sz="1600" dirty="0">
                          <a:effectLst/>
                        </a:rPr>
                        <a:t>/</a:t>
                      </a:r>
                      <a:endParaRPr lang="tr-TR" sz="1400" dirty="0">
                        <a:effectLst/>
                      </a:endParaRPr>
                    </a:p>
                    <a:p>
                      <a:pPr algn="ctr">
                        <a:lnSpc>
                          <a:spcPct val="107000"/>
                        </a:lnSpc>
                        <a:spcAft>
                          <a:spcPts val="0"/>
                        </a:spcAft>
                      </a:pPr>
                      <a:r>
                        <a:rPr lang="tr-TR" sz="1600" dirty="0">
                          <a:effectLst/>
                        </a:rPr>
                        <a:t>İlk Yardım Bilgisi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Dr. </a:t>
                      </a:r>
                      <a:r>
                        <a:rPr lang="tr-TR" sz="1600" dirty="0" err="1">
                          <a:effectLst/>
                        </a:rPr>
                        <a:t>Öğr</a:t>
                      </a:r>
                      <a:r>
                        <a:rPr lang="tr-TR" sz="1600" dirty="0">
                          <a:effectLst/>
                        </a:rPr>
                        <a:t>. Üyesi Fatih Alkan</a:t>
                      </a:r>
                      <a:endParaRPr lang="tr-TR" sz="1400" dirty="0">
                        <a:effectLst/>
                      </a:endParaRPr>
                    </a:p>
                    <a:p>
                      <a:pPr algn="ctr">
                        <a:lnSpc>
                          <a:spcPct val="107000"/>
                        </a:lnSpc>
                        <a:spcAft>
                          <a:spcPts val="0"/>
                        </a:spcAft>
                      </a:pPr>
                      <a:r>
                        <a:rPr lang="tr-TR" sz="1600" dirty="0">
                          <a:effectLst/>
                        </a:rPr>
                        <a:t>/</a:t>
                      </a:r>
                      <a:endParaRPr lang="tr-TR" sz="1400" dirty="0">
                        <a:effectLst/>
                      </a:endParaRPr>
                    </a:p>
                    <a:p>
                      <a:pPr algn="ctr">
                        <a:lnSpc>
                          <a:spcPct val="107000"/>
                        </a:lnSpc>
                        <a:spcAft>
                          <a:spcPts val="0"/>
                        </a:spcAft>
                      </a:pPr>
                      <a:r>
                        <a:rPr lang="tr-TR" sz="1600" dirty="0">
                          <a:effectLst/>
                        </a:rPr>
                        <a:t>Dr. </a:t>
                      </a:r>
                      <a:r>
                        <a:rPr lang="tr-TR" sz="1600" dirty="0" err="1">
                          <a:effectLst/>
                        </a:rPr>
                        <a:t>Öğr</a:t>
                      </a:r>
                      <a:r>
                        <a:rPr lang="tr-TR" sz="1600" dirty="0">
                          <a:effectLst/>
                        </a:rPr>
                        <a:t>. Üyesi Bilal Turan</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3892473"/>
                  </a:ext>
                </a:extLst>
              </a:tr>
            </a:tbl>
          </a:graphicData>
        </a:graphic>
      </p:graphicFrame>
      <p:graphicFrame>
        <p:nvGraphicFramePr>
          <p:cNvPr id="8" name="Tablo 7"/>
          <p:cNvGraphicFramePr>
            <a:graphicFrameLocks noGrp="1"/>
          </p:cNvGraphicFramePr>
          <p:nvPr>
            <p:extLst>
              <p:ext uri="{D42A27DB-BD31-4B8C-83A1-F6EECF244321}">
                <p14:modId xmlns:p14="http://schemas.microsoft.com/office/powerpoint/2010/main" val="3173316085"/>
              </p:ext>
            </p:extLst>
          </p:nvPr>
        </p:nvGraphicFramePr>
        <p:xfrm>
          <a:off x="10026246" y="5428623"/>
          <a:ext cx="7423553" cy="3867342"/>
        </p:xfrm>
        <a:graphic>
          <a:graphicData uri="http://schemas.openxmlformats.org/drawingml/2006/table">
            <a:tbl>
              <a:tblPr firstRow="1" firstCol="1" bandRow="1">
                <a:tableStyleId>{5C22544A-7EE6-4342-B048-85BDC9FD1C3A}</a:tableStyleId>
              </a:tblPr>
              <a:tblGrid>
                <a:gridCol w="1550162">
                  <a:extLst>
                    <a:ext uri="{9D8B030D-6E8A-4147-A177-3AD203B41FA5}">
                      <a16:colId xmlns:a16="http://schemas.microsoft.com/office/drawing/2014/main" val="3594089839"/>
                    </a:ext>
                  </a:extLst>
                </a:gridCol>
                <a:gridCol w="2885023">
                  <a:extLst>
                    <a:ext uri="{9D8B030D-6E8A-4147-A177-3AD203B41FA5}">
                      <a16:colId xmlns:a16="http://schemas.microsoft.com/office/drawing/2014/main" val="4137530149"/>
                    </a:ext>
                  </a:extLst>
                </a:gridCol>
                <a:gridCol w="2988368">
                  <a:extLst>
                    <a:ext uri="{9D8B030D-6E8A-4147-A177-3AD203B41FA5}">
                      <a16:colId xmlns:a16="http://schemas.microsoft.com/office/drawing/2014/main" val="1643333108"/>
                    </a:ext>
                  </a:extLst>
                </a:gridCol>
              </a:tblGrid>
              <a:tr h="470897">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ÇARŞAMBA</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DERS</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ÖĞRETİM ELEMANI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5798770"/>
                  </a:ext>
                </a:extLst>
              </a:tr>
              <a:tr h="941793">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13:00-13:50</a:t>
                      </a:r>
                      <a:endParaRPr lang="tr-TR" sz="1400">
                        <a:effectLst/>
                      </a:endParaRPr>
                    </a:p>
                    <a:p>
                      <a:pPr algn="ctr">
                        <a:lnSpc>
                          <a:spcPct val="107000"/>
                        </a:lnSpc>
                        <a:spcAft>
                          <a:spcPts val="0"/>
                        </a:spcAft>
                      </a:pPr>
                      <a:r>
                        <a:rPr lang="tr-TR" sz="1600">
                          <a:effectLst/>
                        </a:rPr>
                        <a:t> </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Kadın ve Erkek Hastalıkları 2</a:t>
                      </a:r>
                      <a:endParaRPr lang="tr-TR" sz="1400">
                        <a:effectLst/>
                      </a:endParaRPr>
                    </a:p>
                    <a:p>
                      <a:pPr algn="ctr">
                        <a:lnSpc>
                          <a:spcPct val="107000"/>
                        </a:lnSpc>
                        <a:spcAft>
                          <a:spcPts val="0"/>
                        </a:spcAft>
                      </a:pPr>
                      <a:r>
                        <a:rPr lang="tr-TR" sz="1600">
                          <a:effectLst/>
                        </a:rPr>
                        <a:t>/</a:t>
                      </a:r>
                      <a:endParaRPr lang="tr-TR" sz="1400">
                        <a:effectLst/>
                      </a:endParaRPr>
                    </a:p>
                    <a:p>
                      <a:pPr algn="ctr">
                        <a:lnSpc>
                          <a:spcPct val="107000"/>
                        </a:lnSpc>
                        <a:spcAft>
                          <a:spcPts val="0"/>
                        </a:spcAft>
                      </a:pPr>
                      <a:r>
                        <a:rPr lang="tr-TR" sz="1600">
                          <a:effectLst/>
                        </a:rPr>
                        <a:t>Sağlık Okuryazarlığı</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Dr. Öğr. Üyesi Şahide Akbulut</a:t>
                      </a:r>
                      <a:endParaRPr lang="tr-TR" sz="1400">
                        <a:effectLst/>
                      </a:endParaRPr>
                    </a:p>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Dr. Öğr. Üyesi Süreyya Yiğitalp Rençber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1812906"/>
                  </a:ext>
                </a:extLst>
              </a:tr>
              <a:tr h="941793">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14:00-14:50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Taş İşleme ve Takı Tasarımı</a:t>
                      </a:r>
                      <a:endParaRPr lang="tr-TR" sz="1400">
                        <a:effectLst/>
                      </a:endParaRPr>
                    </a:p>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Yoga</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Dr. Öğr. Üyesi Eyyüp Hikmet Kınacı</a:t>
                      </a:r>
                      <a:endParaRPr lang="tr-TR" sz="1400">
                        <a:effectLst/>
                      </a:endParaRPr>
                    </a:p>
                    <a:p>
                      <a:pPr algn="ctr">
                        <a:lnSpc>
                          <a:spcPct val="107000"/>
                        </a:lnSpc>
                        <a:spcAft>
                          <a:spcPts val="0"/>
                        </a:spcAft>
                      </a:pPr>
                      <a:r>
                        <a:rPr lang="tr-TR" sz="1600">
                          <a:effectLst/>
                        </a:rPr>
                        <a:t>/</a:t>
                      </a:r>
                      <a:endParaRPr lang="tr-TR" sz="1400">
                        <a:effectLst/>
                      </a:endParaRPr>
                    </a:p>
                    <a:p>
                      <a:pPr algn="ctr">
                        <a:lnSpc>
                          <a:spcPct val="107000"/>
                        </a:lnSpc>
                        <a:spcAft>
                          <a:spcPts val="0"/>
                        </a:spcAft>
                      </a:pPr>
                      <a:r>
                        <a:rPr lang="tr-TR" sz="1600">
                          <a:effectLst/>
                        </a:rPr>
                        <a:t>Doç. Dr. Seray Gülertekin Genç</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4928739"/>
                  </a:ext>
                </a:extLst>
              </a:tr>
              <a:tr h="941793">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15:00-15:50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a:effectLst/>
                        </a:rPr>
                        <a:t>Etkili İletişim ve Güzel Konuşma</a:t>
                      </a:r>
                      <a:endParaRPr lang="tr-TR" sz="1400" dirty="0">
                        <a:effectLst/>
                      </a:endParaRPr>
                    </a:p>
                    <a:p>
                      <a:pPr algn="ctr">
                        <a:lnSpc>
                          <a:spcPct val="107000"/>
                        </a:lnSpc>
                        <a:spcAft>
                          <a:spcPts val="0"/>
                        </a:spcAft>
                      </a:pPr>
                      <a:r>
                        <a:rPr lang="tr-TR" sz="1600" dirty="0">
                          <a:effectLst/>
                        </a:rPr>
                        <a:t>/</a:t>
                      </a:r>
                      <a:endParaRPr lang="tr-TR" sz="1400" dirty="0">
                        <a:effectLst/>
                      </a:endParaRPr>
                    </a:p>
                    <a:p>
                      <a:pPr algn="ctr">
                        <a:lnSpc>
                          <a:spcPct val="107000"/>
                        </a:lnSpc>
                        <a:spcAft>
                          <a:spcPts val="0"/>
                        </a:spcAft>
                      </a:pPr>
                      <a:r>
                        <a:rPr lang="tr-TR" sz="1600" dirty="0">
                          <a:effectLst/>
                        </a:rPr>
                        <a:t>Yoga</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err="1">
                          <a:effectLst/>
                        </a:rPr>
                        <a:t>Öğr</a:t>
                      </a:r>
                      <a:r>
                        <a:rPr lang="tr-TR" sz="1600" dirty="0">
                          <a:effectLst/>
                        </a:rPr>
                        <a:t>. Gör. Dr. Remziye Erdem</a:t>
                      </a:r>
                      <a:endParaRPr lang="tr-TR" sz="1400" dirty="0">
                        <a:effectLst/>
                      </a:endParaRPr>
                    </a:p>
                    <a:p>
                      <a:pPr algn="ctr">
                        <a:lnSpc>
                          <a:spcPct val="107000"/>
                        </a:lnSpc>
                        <a:spcAft>
                          <a:spcPts val="0"/>
                        </a:spcAft>
                      </a:pPr>
                      <a:r>
                        <a:rPr lang="tr-TR" sz="1600" dirty="0">
                          <a:effectLst/>
                        </a:rPr>
                        <a:t>/</a:t>
                      </a:r>
                      <a:endParaRPr lang="tr-TR" sz="1400" dirty="0">
                        <a:effectLst/>
                      </a:endParaRPr>
                    </a:p>
                    <a:p>
                      <a:pPr algn="ctr">
                        <a:lnSpc>
                          <a:spcPct val="107000"/>
                        </a:lnSpc>
                        <a:spcAft>
                          <a:spcPts val="0"/>
                        </a:spcAft>
                      </a:pPr>
                      <a:r>
                        <a:rPr lang="tr-TR" sz="1600" dirty="0">
                          <a:effectLst/>
                        </a:rPr>
                        <a:t>Doç. Dr. Seray Gülertekin Genç</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6804198"/>
                  </a:ext>
                </a:extLst>
              </a:tr>
            </a:tbl>
          </a:graphicData>
        </a:graphic>
      </p:graphicFrame>
    </p:spTree>
    <p:extLst>
      <p:ext uri="{BB962C8B-B14F-4D97-AF65-F5344CB8AC3E}">
        <p14:creationId xmlns:p14="http://schemas.microsoft.com/office/powerpoint/2010/main" val="979215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9" name="Group 9"/>
          <p:cNvGrpSpPr>
            <a:grpSpLocks noChangeAspect="1"/>
          </p:cNvGrpSpPr>
          <p:nvPr/>
        </p:nvGrpSpPr>
        <p:grpSpPr>
          <a:xfrm>
            <a:off x="8268679" y="0"/>
            <a:ext cx="1750641" cy="175063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1" name="TextBox 11"/>
          <p:cNvSpPr txBox="1"/>
          <p:nvPr/>
        </p:nvSpPr>
        <p:spPr>
          <a:xfrm>
            <a:off x="1524000" y="3009900"/>
            <a:ext cx="7171660" cy="6647974"/>
          </a:xfrm>
          <a:prstGeom prst="rect">
            <a:avLst/>
          </a:prstGeom>
        </p:spPr>
        <p:txBody>
          <a:bodyPr wrap="square" lIns="0" tIns="0" rIns="0" bIns="0" rtlCol="0" anchor="t">
            <a:spAutoFit/>
          </a:bodyPr>
          <a:lstStyle/>
          <a:p>
            <a:pPr algn="just"/>
            <a:r>
              <a:rPr lang="tr-TR" sz="3600" dirty="0" smtClean="0"/>
              <a:t>12 </a:t>
            </a:r>
            <a:r>
              <a:rPr lang="tr-TR" sz="3600" dirty="0" smtClean="0"/>
              <a:t>haftalık </a:t>
            </a:r>
            <a:r>
              <a:rPr lang="tr-TR" sz="3600" dirty="0" smtClean="0"/>
              <a:t>Bahar</a:t>
            </a:r>
            <a:r>
              <a:rPr lang="tr-TR" sz="3600" dirty="0" smtClean="0"/>
              <a:t> </a:t>
            </a:r>
            <a:r>
              <a:rPr lang="tr-TR" sz="3600" dirty="0" smtClean="0"/>
              <a:t>dönemi </a:t>
            </a:r>
            <a:r>
              <a:rPr lang="tr-TR" sz="3600" dirty="0" smtClean="0"/>
              <a:t>boyunca 2. sınıf öğrencilerimize </a:t>
            </a:r>
            <a:r>
              <a:rPr lang="tr-TR" sz="3600" b="1" u="sng" dirty="0" smtClean="0"/>
              <a:t>6</a:t>
            </a:r>
            <a:r>
              <a:rPr lang="tr-TR" sz="3600" b="1" u="sng" dirty="0" smtClean="0"/>
              <a:t> </a:t>
            </a:r>
            <a:r>
              <a:rPr lang="tr-TR" sz="3600" b="1" u="sng" dirty="0"/>
              <a:t>farklı </a:t>
            </a:r>
            <a:r>
              <a:rPr lang="tr-TR" sz="3600" b="1" u="sng" dirty="0" smtClean="0"/>
              <a:t>teorik veya uygulamalı ders </a:t>
            </a:r>
            <a:r>
              <a:rPr lang="tr-TR" sz="3600" dirty="0" smtClean="0"/>
              <a:t>verilmiştir. </a:t>
            </a:r>
          </a:p>
          <a:p>
            <a:pPr algn="just"/>
            <a:endParaRPr lang="tr-TR" sz="3600" dirty="0"/>
          </a:p>
          <a:p>
            <a:r>
              <a:rPr lang="tr-TR" sz="3600" dirty="0" smtClean="0"/>
              <a:t>Öğrenciler </a:t>
            </a:r>
            <a:r>
              <a:rPr lang="tr-TR" sz="3600" dirty="0" smtClean="0"/>
              <a:t>her hafta Perşembe günü ile bir hafta Çarşamba, bir hafta </a:t>
            </a:r>
            <a:r>
              <a:rPr lang="tr-TR" sz="3600" dirty="0" smtClean="0"/>
              <a:t>Cuma </a:t>
            </a:r>
            <a:r>
              <a:rPr lang="tr-TR" sz="3600" dirty="0" smtClean="0"/>
              <a:t>günleri </a:t>
            </a:r>
            <a:r>
              <a:rPr lang="tr-TR" sz="3600" dirty="0" smtClean="0"/>
              <a:t>olmak üzere </a:t>
            </a:r>
            <a:r>
              <a:rPr lang="tr-TR" sz="3600" b="1" u="sng" dirty="0" smtClean="0"/>
              <a:t>günde 3, haftada </a:t>
            </a:r>
            <a:r>
              <a:rPr lang="tr-TR" sz="3600" b="1" u="sng" dirty="0" smtClean="0"/>
              <a:t>6 </a:t>
            </a:r>
            <a:r>
              <a:rPr lang="tr-TR" sz="3600" b="1" u="sng" dirty="0" smtClean="0"/>
              <a:t>saat</a:t>
            </a:r>
            <a:r>
              <a:rPr lang="tr-TR" sz="3600" dirty="0" smtClean="0"/>
              <a:t> </a:t>
            </a:r>
            <a:r>
              <a:rPr lang="tr-TR" sz="3600" dirty="0" smtClean="0"/>
              <a:t>13:00 - 16:00 saatleri arasında Merkez Kampüste </a:t>
            </a:r>
            <a:r>
              <a:rPr lang="tr-TR" sz="3600" dirty="0"/>
              <a:t>eğitim görmüştür. </a:t>
            </a:r>
            <a:endParaRPr lang="tr-TR" sz="3600" dirty="0" smtClean="0"/>
          </a:p>
          <a:p>
            <a:pPr algn="just"/>
            <a:endParaRPr lang="tr-TR" sz="3600" dirty="0" smtClean="0"/>
          </a:p>
          <a:p>
            <a:pPr algn="just"/>
            <a:r>
              <a:rPr lang="tr-TR" sz="3600" dirty="0" smtClean="0"/>
              <a:t>Bazı dersler </a:t>
            </a:r>
            <a:r>
              <a:rPr lang="tr-TR" sz="3600" dirty="0"/>
              <a:t>2 haftada bir yapılmış olup, </a:t>
            </a:r>
            <a:r>
              <a:rPr lang="tr-TR" sz="3600" dirty="0" smtClean="0"/>
              <a:t>bazıları ise her </a:t>
            </a:r>
            <a:r>
              <a:rPr lang="tr-TR" sz="3600" dirty="0"/>
              <a:t>hafta yapılmıştır. </a:t>
            </a:r>
          </a:p>
        </p:txBody>
      </p:sp>
      <p:sp>
        <p:nvSpPr>
          <p:cNvPr id="12" name="TextBox 12"/>
          <p:cNvSpPr txBox="1"/>
          <p:nvPr/>
        </p:nvSpPr>
        <p:spPr>
          <a:xfrm>
            <a:off x="618598" y="1539967"/>
            <a:ext cx="7924662" cy="384721"/>
          </a:xfrm>
          <a:prstGeom prst="rect">
            <a:avLst/>
          </a:prstGeom>
        </p:spPr>
        <p:txBody>
          <a:bodyPr lIns="0" tIns="0" rIns="0" bIns="0" rtlCol="0" anchor="t">
            <a:spAutoFit/>
          </a:bodyPr>
          <a:lstStyle/>
          <a:p>
            <a:pPr algn="ctr">
              <a:lnSpc>
                <a:spcPts val="2974"/>
              </a:lnSpc>
            </a:pPr>
            <a:r>
              <a:rPr lang="tr-TR" sz="4000" b="1" dirty="0" smtClean="0"/>
              <a:t>2025-2026 BAHAR DÖNEMİ</a:t>
            </a:r>
            <a:endParaRPr lang="en-US" sz="4000" b="1" dirty="0">
              <a:solidFill>
                <a:srgbClr val="373434"/>
              </a:solidFill>
              <a:latin typeface="Quicksand 2 Bold"/>
              <a:ea typeface="Quicksand 2 Bold"/>
              <a:cs typeface="Quicksand 2 Bold"/>
              <a:sym typeface="Quicksand 2 Bold"/>
            </a:endParaRPr>
          </a:p>
        </p:txBody>
      </p:sp>
      <p:sp>
        <p:nvSpPr>
          <p:cNvPr id="13" name="TextBox 12"/>
          <p:cNvSpPr txBox="1"/>
          <p:nvPr/>
        </p:nvSpPr>
        <p:spPr>
          <a:xfrm>
            <a:off x="750216" y="2151285"/>
            <a:ext cx="7924662" cy="384721"/>
          </a:xfrm>
          <a:prstGeom prst="rect">
            <a:avLst/>
          </a:prstGeom>
        </p:spPr>
        <p:txBody>
          <a:bodyPr lIns="0" tIns="0" rIns="0" bIns="0" rtlCol="0" anchor="t">
            <a:spAutoFit/>
          </a:bodyPr>
          <a:lstStyle/>
          <a:p>
            <a:pPr algn="ctr">
              <a:lnSpc>
                <a:spcPts val="2974"/>
              </a:lnSpc>
            </a:pPr>
            <a:r>
              <a:rPr lang="tr-TR" sz="4000" b="1" dirty="0"/>
              <a:t>2</a:t>
            </a:r>
            <a:r>
              <a:rPr lang="tr-TR" sz="4000" b="1" dirty="0" smtClean="0"/>
              <a:t>. SINIF DERS PROGRAMI</a:t>
            </a:r>
            <a:endParaRPr lang="en-US" sz="4000" b="1" dirty="0">
              <a:solidFill>
                <a:srgbClr val="373434"/>
              </a:solidFill>
              <a:latin typeface="Quicksand 2 Bold"/>
              <a:ea typeface="Quicksand 2 Bold"/>
              <a:cs typeface="Quicksand 2 Bold"/>
              <a:sym typeface="Quicksand 2 Bold"/>
            </a:endParaRPr>
          </a:p>
        </p:txBody>
      </p:sp>
      <p:graphicFrame>
        <p:nvGraphicFramePr>
          <p:cNvPr id="5" name="Tablo 4"/>
          <p:cNvGraphicFramePr>
            <a:graphicFrameLocks noGrp="1"/>
          </p:cNvGraphicFramePr>
          <p:nvPr>
            <p:extLst>
              <p:ext uri="{D42A27DB-BD31-4B8C-83A1-F6EECF244321}">
                <p14:modId xmlns:p14="http://schemas.microsoft.com/office/powerpoint/2010/main" val="1783599708"/>
              </p:ext>
            </p:extLst>
          </p:nvPr>
        </p:nvGraphicFramePr>
        <p:xfrm>
          <a:off x="10668000" y="2317869"/>
          <a:ext cx="6477000" cy="2087372"/>
        </p:xfrm>
        <a:graphic>
          <a:graphicData uri="http://schemas.openxmlformats.org/drawingml/2006/table">
            <a:tbl>
              <a:tblPr firstRow="1" firstCol="1" bandRow="1">
                <a:tableStyleId>{5C22544A-7EE6-4342-B048-85BDC9FD1C3A}</a:tableStyleId>
              </a:tblPr>
              <a:tblGrid>
                <a:gridCol w="1556653">
                  <a:extLst>
                    <a:ext uri="{9D8B030D-6E8A-4147-A177-3AD203B41FA5}">
                      <a16:colId xmlns:a16="http://schemas.microsoft.com/office/drawing/2014/main" val="439243037"/>
                    </a:ext>
                  </a:extLst>
                </a:gridCol>
                <a:gridCol w="2344267">
                  <a:extLst>
                    <a:ext uri="{9D8B030D-6E8A-4147-A177-3AD203B41FA5}">
                      <a16:colId xmlns:a16="http://schemas.microsoft.com/office/drawing/2014/main" val="3059116446"/>
                    </a:ext>
                  </a:extLst>
                </a:gridCol>
                <a:gridCol w="2576080">
                  <a:extLst>
                    <a:ext uri="{9D8B030D-6E8A-4147-A177-3AD203B41FA5}">
                      <a16:colId xmlns:a16="http://schemas.microsoft.com/office/drawing/2014/main" val="1216548984"/>
                    </a:ext>
                  </a:extLst>
                </a:gridCol>
              </a:tblGrid>
              <a:tr h="219710">
                <a:tc>
                  <a:txBody>
                    <a:bodyPr/>
                    <a:lstStyle/>
                    <a:p>
                      <a:pPr algn="ctr">
                        <a:lnSpc>
                          <a:spcPct val="107000"/>
                        </a:lnSpc>
                        <a:spcAft>
                          <a:spcPts val="0"/>
                        </a:spcAft>
                      </a:pPr>
                      <a:r>
                        <a:rPr lang="tr-TR" sz="1400" dirty="0">
                          <a:effectLst/>
                        </a:rPr>
                        <a:t> </a:t>
                      </a:r>
                    </a:p>
                    <a:p>
                      <a:pPr algn="ctr">
                        <a:lnSpc>
                          <a:spcPct val="107000"/>
                        </a:lnSpc>
                        <a:spcAft>
                          <a:spcPts val="0"/>
                        </a:spcAft>
                      </a:pPr>
                      <a:r>
                        <a:rPr lang="tr-TR" sz="1600" dirty="0">
                          <a:effectLst/>
                        </a:rPr>
                        <a:t>ÇARŞAMBA</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DERS</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ÖĞRETİM ELEMANI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7491452"/>
                  </a:ext>
                </a:extLst>
              </a:tr>
              <a:tr h="238760">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13:00- 13:50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Ahşap İşleme Teknikleri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 Gör. Umuthan Arısüt</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4529778"/>
                  </a:ext>
                </a:extLst>
              </a:tr>
              <a:tr h="341630">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14:00- 14:50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Ahşap İşleme Teknikleri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 Gör. Umuthan Arısüt</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4219832"/>
                  </a:ext>
                </a:extLst>
              </a:tr>
              <a:tr h="240030">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15:00- 15:50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a:effectLst/>
                        </a:rPr>
                        <a:t>Ahşap İşleme Teknikleri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err="1">
                          <a:effectLst/>
                        </a:rPr>
                        <a:t>Öğr</a:t>
                      </a:r>
                      <a:r>
                        <a:rPr lang="tr-TR" sz="1600" dirty="0">
                          <a:effectLst/>
                        </a:rPr>
                        <a:t>. Gör. </a:t>
                      </a:r>
                      <a:r>
                        <a:rPr lang="tr-TR" sz="1600" dirty="0" err="1">
                          <a:effectLst/>
                        </a:rPr>
                        <a:t>Umuthan</a:t>
                      </a:r>
                      <a:r>
                        <a:rPr lang="tr-TR" sz="1600" dirty="0">
                          <a:effectLst/>
                        </a:rPr>
                        <a:t> </a:t>
                      </a:r>
                      <a:r>
                        <a:rPr lang="tr-TR" sz="1600" dirty="0" err="1">
                          <a:effectLst/>
                        </a:rPr>
                        <a:t>Arısüt</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2440627"/>
                  </a:ext>
                </a:extLst>
              </a:tr>
            </a:tbl>
          </a:graphicData>
        </a:graphic>
      </p:graphicFrame>
      <p:graphicFrame>
        <p:nvGraphicFramePr>
          <p:cNvPr id="6" name="Tablo 5"/>
          <p:cNvGraphicFramePr>
            <a:graphicFrameLocks noGrp="1"/>
          </p:cNvGraphicFramePr>
          <p:nvPr>
            <p:extLst>
              <p:ext uri="{D42A27DB-BD31-4B8C-83A1-F6EECF244321}">
                <p14:modId xmlns:p14="http://schemas.microsoft.com/office/powerpoint/2010/main" val="2265082766"/>
              </p:ext>
            </p:extLst>
          </p:nvPr>
        </p:nvGraphicFramePr>
        <p:xfrm>
          <a:off x="10668000" y="4503223"/>
          <a:ext cx="6477000" cy="2348294"/>
        </p:xfrm>
        <a:graphic>
          <a:graphicData uri="http://schemas.openxmlformats.org/drawingml/2006/table">
            <a:tbl>
              <a:tblPr firstRow="1" firstCol="1" bandRow="1">
                <a:tableStyleId>{5C22544A-7EE6-4342-B048-85BDC9FD1C3A}</a:tableStyleId>
              </a:tblPr>
              <a:tblGrid>
                <a:gridCol w="1556653">
                  <a:extLst>
                    <a:ext uri="{9D8B030D-6E8A-4147-A177-3AD203B41FA5}">
                      <a16:colId xmlns:a16="http://schemas.microsoft.com/office/drawing/2014/main" val="18201482"/>
                    </a:ext>
                  </a:extLst>
                </a:gridCol>
                <a:gridCol w="2344267">
                  <a:extLst>
                    <a:ext uri="{9D8B030D-6E8A-4147-A177-3AD203B41FA5}">
                      <a16:colId xmlns:a16="http://schemas.microsoft.com/office/drawing/2014/main" val="2144880057"/>
                    </a:ext>
                  </a:extLst>
                </a:gridCol>
                <a:gridCol w="2576080">
                  <a:extLst>
                    <a:ext uri="{9D8B030D-6E8A-4147-A177-3AD203B41FA5}">
                      <a16:colId xmlns:a16="http://schemas.microsoft.com/office/drawing/2014/main" val="3253321181"/>
                    </a:ext>
                  </a:extLst>
                </a:gridCol>
              </a:tblGrid>
              <a:tr h="219710">
                <a:tc>
                  <a:txBody>
                    <a:bodyPr/>
                    <a:lstStyle/>
                    <a:p>
                      <a:pPr algn="ctr">
                        <a:lnSpc>
                          <a:spcPct val="107000"/>
                        </a:lnSpc>
                        <a:spcAft>
                          <a:spcPts val="0"/>
                        </a:spcAft>
                      </a:pPr>
                      <a:r>
                        <a:rPr lang="tr-TR" sz="1400">
                          <a:effectLst/>
                        </a:rPr>
                        <a:t> </a:t>
                      </a:r>
                    </a:p>
                    <a:p>
                      <a:pPr algn="ctr">
                        <a:lnSpc>
                          <a:spcPct val="107000"/>
                        </a:lnSpc>
                        <a:spcAft>
                          <a:spcPts val="0"/>
                        </a:spcAft>
                      </a:pPr>
                      <a:r>
                        <a:rPr lang="tr-TR" sz="1600">
                          <a:effectLst/>
                        </a:rPr>
                        <a:t>PERŞEMBE</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DERS</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a:effectLst/>
                        </a:rPr>
                        <a:t>ÖĞRETİM ELEMANI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2853271"/>
                  </a:ext>
                </a:extLst>
              </a:tr>
              <a:tr h="238760">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13:00- 13:50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İngilizce</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 Gör. Dr. Ebru Noyan</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542034"/>
                  </a:ext>
                </a:extLst>
              </a:tr>
              <a:tr h="341630">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14:00- 14:50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İngilizce</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err="1">
                          <a:effectLst/>
                        </a:rPr>
                        <a:t>Öğr</a:t>
                      </a:r>
                      <a:r>
                        <a:rPr lang="tr-TR" sz="1600" dirty="0">
                          <a:effectLst/>
                        </a:rPr>
                        <a:t>. Gör. Dr. Ebru Noyan</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6994202"/>
                  </a:ext>
                </a:extLst>
              </a:tr>
              <a:tr h="240030">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15:00- 15:50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Dart</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a:effectLst/>
                        </a:rPr>
                        <a:t>Dr. </a:t>
                      </a:r>
                      <a:r>
                        <a:rPr lang="tr-TR" sz="1600" dirty="0" err="1">
                          <a:effectLst/>
                        </a:rPr>
                        <a:t>Öğr</a:t>
                      </a:r>
                      <a:r>
                        <a:rPr lang="tr-TR" sz="1600" dirty="0">
                          <a:effectLst/>
                        </a:rPr>
                        <a:t>. Üyesi Oğuzhan Demirhan</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9763647"/>
                  </a:ext>
                </a:extLst>
              </a:tr>
            </a:tbl>
          </a:graphicData>
        </a:graphic>
      </p:graphicFrame>
      <p:graphicFrame>
        <p:nvGraphicFramePr>
          <p:cNvPr id="14" name="Tablo 13"/>
          <p:cNvGraphicFramePr>
            <a:graphicFrameLocks noGrp="1"/>
          </p:cNvGraphicFramePr>
          <p:nvPr>
            <p:extLst>
              <p:ext uri="{D42A27DB-BD31-4B8C-83A1-F6EECF244321}">
                <p14:modId xmlns:p14="http://schemas.microsoft.com/office/powerpoint/2010/main" val="2636916355"/>
              </p:ext>
            </p:extLst>
          </p:nvPr>
        </p:nvGraphicFramePr>
        <p:xfrm>
          <a:off x="10623550" y="6896100"/>
          <a:ext cx="6521450" cy="2087372"/>
        </p:xfrm>
        <a:graphic>
          <a:graphicData uri="http://schemas.openxmlformats.org/drawingml/2006/table">
            <a:tbl>
              <a:tblPr firstRow="1" firstCol="1" bandRow="1">
                <a:tableStyleId>{5C22544A-7EE6-4342-B048-85BDC9FD1C3A}</a:tableStyleId>
              </a:tblPr>
              <a:tblGrid>
                <a:gridCol w="1568450">
                  <a:extLst>
                    <a:ext uri="{9D8B030D-6E8A-4147-A177-3AD203B41FA5}">
                      <a16:colId xmlns:a16="http://schemas.microsoft.com/office/drawing/2014/main" val="3408302467"/>
                    </a:ext>
                  </a:extLst>
                </a:gridCol>
                <a:gridCol w="2425594">
                  <a:extLst>
                    <a:ext uri="{9D8B030D-6E8A-4147-A177-3AD203B41FA5}">
                      <a16:colId xmlns:a16="http://schemas.microsoft.com/office/drawing/2014/main" val="3019350056"/>
                    </a:ext>
                  </a:extLst>
                </a:gridCol>
                <a:gridCol w="2527406">
                  <a:extLst>
                    <a:ext uri="{9D8B030D-6E8A-4147-A177-3AD203B41FA5}">
                      <a16:colId xmlns:a16="http://schemas.microsoft.com/office/drawing/2014/main" val="1924085488"/>
                    </a:ext>
                  </a:extLst>
                </a:gridCol>
              </a:tblGrid>
              <a:tr h="144145">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CUMA</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DERS</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ÖĞRETİM ELEMANI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5527274"/>
                  </a:ext>
                </a:extLst>
              </a:tr>
              <a:tr h="168910">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13:00-13:50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Yaşlılık ve Demans</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a:effectLst/>
                        </a:rPr>
                        <a:t>Doç. Dr. Derya Yanık</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9515147"/>
                  </a:ext>
                </a:extLst>
              </a:tr>
              <a:tr h="427990">
                <a:tc>
                  <a:txBody>
                    <a:bodyPr/>
                    <a:lstStyle/>
                    <a:p>
                      <a:pP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14:00-14:50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Miras ve Vesayet Hukuku</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Dr. Öğr. Üyesi Sadullah Özel</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2759580"/>
                  </a:ext>
                </a:extLst>
              </a:tr>
              <a:tr h="292735">
                <a:tc>
                  <a:txBody>
                    <a:bodyPr/>
                    <a:lstStyle/>
                    <a:p>
                      <a:pP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15:00-15:50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a:effectLst/>
                        </a:rPr>
                        <a:t> </a:t>
                      </a:r>
                      <a:endParaRPr lang="tr-TR" sz="1400">
                        <a:effectLst/>
                      </a:endParaRPr>
                    </a:p>
                    <a:p>
                      <a:pPr algn="ctr">
                        <a:lnSpc>
                          <a:spcPct val="107000"/>
                        </a:lnSpc>
                        <a:spcAft>
                          <a:spcPts val="0"/>
                        </a:spcAft>
                      </a:pPr>
                      <a:r>
                        <a:rPr lang="tr-TR" sz="1600">
                          <a:effectLst/>
                        </a:rPr>
                        <a:t>Stres Yönetimi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 </a:t>
                      </a:r>
                      <a:endParaRPr lang="tr-TR" sz="1400" dirty="0">
                        <a:effectLst/>
                      </a:endParaRPr>
                    </a:p>
                    <a:p>
                      <a:pPr algn="ctr">
                        <a:lnSpc>
                          <a:spcPct val="107000"/>
                        </a:lnSpc>
                        <a:spcAft>
                          <a:spcPts val="0"/>
                        </a:spcAft>
                      </a:pPr>
                      <a:r>
                        <a:rPr lang="tr-TR" sz="1600" dirty="0">
                          <a:effectLst/>
                        </a:rPr>
                        <a:t>Doç. Dr. İlhan Çiçek</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7421847"/>
                  </a:ext>
                </a:extLst>
              </a:tr>
            </a:tbl>
          </a:graphicData>
        </a:graphic>
      </p:graphicFrame>
    </p:spTree>
    <p:extLst>
      <p:ext uri="{BB962C8B-B14F-4D97-AF65-F5344CB8AC3E}">
        <p14:creationId xmlns:p14="http://schemas.microsoft.com/office/powerpoint/2010/main" val="4279537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819899" y="1811013"/>
            <a:ext cx="4648200" cy="1143000"/>
          </a:xfrm>
        </p:spPr>
        <p:txBody>
          <a:bodyPr>
            <a:normAutofit fontScale="90000"/>
          </a:bodyPr>
          <a:lstStyle/>
          <a:p>
            <a:r>
              <a:rPr lang="tr-TR" dirty="0" smtClean="0"/>
              <a:t>SAĞLIKLI BESLENME</a:t>
            </a:r>
            <a:endParaRPr lang="tr-TR" dirty="0"/>
          </a:p>
        </p:txBody>
      </p:sp>
      <p:sp>
        <p:nvSpPr>
          <p:cNvPr id="17" name="Unvan 13"/>
          <p:cNvSpPr txBox="1">
            <a:spLocks/>
          </p:cNvSpPr>
          <p:nvPr/>
        </p:nvSpPr>
        <p:spPr>
          <a:xfrm>
            <a:off x="12338512" y="1750634"/>
            <a:ext cx="5568487"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BİLİNÇLİ İLAÇ KULLANIMI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İLK YARDIM BİLGİSİ</a:t>
            </a:r>
            <a:endParaRPr lang="tr-TR" dirty="0"/>
          </a:p>
        </p:txBody>
      </p:sp>
      <p:pic>
        <p:nvPicPr>
          <p:cNvPr id="19" name="Resim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33056"/>
            <a:ext cx="5720886" cy="6253843"/>
          </a:xfrm>
          <a:prstGeom prst="rect">
            <a:avLst/>
          </a:prstGeom>
        </p:spPr>
      </p:pic>
      <p:pic>
        <p:nvPicPr>
          <p:cNvPr id="21" name="Resi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38512" y="3233057"/>
            <a:ext cx="5816138" cy="6286500"/>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857" y="3233056"/>
            <a:ext cx="5878286" cy="6286501"/>
          </a:xfrm>
          <a:prstGeom prst="rect">
            <a:avLst/>
          </a:prstGeom>
        </p:spPr>
      </p:pic>
    </p:spTree>
    <p:extLst>
      <p:ext uri="{BB962C8B-B14F-4D97-AF65-F5344CB8AC3E}">
        <p14:creationId xmlns:p14="http://schemas.microsoft.com/office/powerpoint/2010/main" val="989233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10019321" y="3493292"/>
            <a:ext cx="7307343" cy="5265544"/>
          </a:xfrm>
          <a:prstGeom prst="rect">
            <a:avLst/>
          </a:prstGeom>
        </p:spPr>
        <p:txBody>
          <a:bodyPr lIns="0" tIns="0" rIns="0" bIns="0" rtlCol="0" anchor="t">
            <a:spAutoFit/>
          </a:bodyPr>
          <a:lstStyle/>
          <a:p>
            <a:pPr algn="just"/>
            <a:r>
              <a:rPr lang="tr-TR" sz="2400" dirty="0" smtClean="0"/>
              <a:t>5 </a:t>
            </a:r>
            <a:r>
              <a:rPr lang="tr-TR" sz="2400" dirty="0"/>
              <a:t>Temmuz 2024 tarihinde Batman Üniversitesi rektörünü temsilen rektör yardımcısı Prof. Dr. </a:t>
            </a:r>
            <a:r>
              <a:rPr lang="tr-TR" sz="2400" dirty="0" err="1"/>
              <a:t>Rohat</a:t>
            </a:r>
            <a:r>
              <a:rPr lang="tr-TR" sz="2400" dirty="0"/>
              <a:t> Cebe ve Aile ve Sosyal Hizmetler Bakanlığı Engelli ve Yaşlı Hizmetler Genel Müdürü Dr. Yasin Akar’ı temsilen Engelli ve Yaşlı Hizmetleri Genel Müdür Yardımcısı Dr. Mehtap </a:t>
            </a:r>
            <a:r>
              <a:rPr lang="tr-TR" sz="2400" dirty="0" smtClean="0"/>
              <a:t>Bingül tarafından, </a:t>
            </a:r>
            <a:r>
              <a:rPr lang="tr-TR" sz="2400" dirty="0"/>
              <a:t>Batman Aile ve Sosyal Hizmetler İl Müdürü Mehmet Zeki </a:t>
            </a:r>
            <a:r>
              <a:rPr lang="tr-TR" sz="2400" dirty="0" err="1" smtClean="0"/>
              <a:t>Eryarsoy</a:t>
            </a:r>
            <a:r>
              <a:rPr lang="tr-TR" sz="2400" dirty="0" smtClean="0"/>
              <a:t> ve Engelli </a:t>
            </a:r>
            <a:r>
              <a:rPr lang="tr-TR" sz="2400" dirty="0"/>
              <a:t>ve Yaşlı Hizmetleri Genel Müdürlüğü Şube Müdürü Bülent </a:t>
            </a:r>
            <a:r>
              <a:rPr lang="tr-TR" sz="2400" dirty="0" smtClean="0"/>
              <a:t>Karakuş’un da </a:t>
            </a:r>
            <a:r>
              <a:rPr lang="tr-TR" sz="2400" dirty="0"/>
              <a:t>katılımlarıyla, Batman Üniversitesi Batı Raman kampüsünde 60+ Tazelenme Üniversitesi protokolü </a:t>
            </a:r>
            <a:r>
              <a:rPr lang="tr-TR" sz="2400" dirty="0" smtClean="0"/>
              <a:t>imzalanmış, üniversitemiz </a:t>
            </a:r>
            <a:r>
              <a:rPr lang="tr-TR" sz="2400" b="1" u="sng" dirty="0" smtClean="0"/>
              <a:t>Güneydoğu Anadolu Bölgesinde faaliyet gösteren ilk 60+ Tazelenme Üniversitesi Kampüsü </a:t>
            </a:r>
            <a:r>
              <a:rPr lang="tr-TR" sz="2400" dirty="0" smtClean="0"/>
              <a:t>olmuştur.</a:t>
            </a:r>
            <a:endParaRPr lang="tr-TR" sz="2400" dirty="0"/>
          </a:p>
          <a:p>
            <a:pPr algn="l">
              <a:lnSpc>
                <a:spcPts val="3575"/>
              </a:lnSpc>
            </a:pPr>
            <a:endParaRPr lang="en-US" sz="2399" dirty="0">
              <a:solidFill>
                <a:srgbClr val="373434"/>
              </a:solidFill>
              <a:latin typeface="Quicksand 1 Medium"/>
              <a:ea typeface="Quicksand 1 Medium"/>
              <a:cs typeface="Quicksand 1 Medium"/>
              <a:sym typeface="Quicksand 1 Medium"/>
            </a:endParaRPr>
          </a:p>
          <a:p>
            <a:pPr algn="l">
              <a:lnSpc>
                <a:spcPts val="2855"/>
              </a:lnSpc>
            </a:pPr>
            <a:endParaRPr lang="en-US" sz="2399" u="sng" dirty="0">
              <a:solidFill>
                <a:srgbClr val="373434"/>
              </a:solidFill>
              <a:latin typeface="Quicksand 1 Medium"/>
              <a:ea typeface="Quicksand 1 Medium"/>
              <a:cs typeface="Quicksand 1 Medium"/>
              <a:sym typeface="Quicksand 1 Medium"/>
            </a:endParaRPr>
          </a:p>
        </p:txBody>
      </p:sp>
      <p:sp>
        <p:nvSpPr>
          <p:cNvPr id="15" name="TextBox 15"/>
          <p:cNvSpPr txBox="1"/>
          <p:nvPr/>
        </p:nvSpPr>
        <p:spPr>
          <a:xfrm>
            <a:off x="10019320" y="1431401"/>
            <a:ext cx="7924662" cy="1154162"/>
          </a:xfrm>
          <a:prstGeom prst="rect">
            <a:avLst/>
          </a:prstGeom>
        </p:spPr>
        <p:txBody>
          <a:bodyPr lIns="0" tIns="0" rIns="0" bIns="0" rtlCol="0" anchor="t">
            <a:spAutoFit/>
          </a:bodyPr>
          <a:lstStyle/>
          <a:p>
            <a:pPr algn="ctr">
              <a:lnSpc>
                <a:spcPts val="2974"/>
              </a:lnSpc>
            </a:pPr>
            <a:r>
              <a:rPr lang="tr-TR" sz="2499" b="1" dirty="0" smtClean="0">
                <a:solidFill>
                  <a:srgbClr val="373434"/>
                </a:solidFill>
                <a:latin typeface="Quicksand 2 Bold"/>
                <a:ea typeface="Quicksand 2 Bold"/>
                <a:cs typeface="Quicksand 2 Bold"/>
                <a:sym typeface="Quicksand 2 Bold"/>
              </a:rPr>
              <a:t>BATMAN ÜNİVERSİTESİ / AİLE VE SOSYAL HİZMETLER BAKANLIĞI 60+ TAZELENME ÜNİVERSİTESİ </a:t>
            </a:r>
            <a:r>
              <a:rPr lang="en-US" sz="2499" b="1" dirty="0" smtClean="0">
                <a:solidFill>
                  <a:srgbClr val="373434"/>
                </a:solidFill>
                <a:latin typeface="Quicksand 2 Bold"/>
                <a:ea typeface="Quicksand 2 Bold"/>
                <a:cs typeface="Quicksand 2 Bold"/>
                <a:sym typeface="Quicksand 2 Bold"/>
              </a:rPr>
              <a:t>İŞ </a:t>
            </a:r>
            <a:r>
              <a:rPr lang="en-US" sz="2499" b="1" dirty="0">
                <a:solidFill>
                  <a:srgbClr val="373434"/>
                </a:solidFill>
                <a:latin typeface="Quicksand 2 Bold"/>
                <a:ea typeface="Quicksand 2 Bold"/>
                <a:cs typeface="Quicksand 2 Bold"/>
                <a:sym typeface="Quicksand 2 Bold"/>
              </a:rPr>
              <a:t>BİRLİĞİ PROTOKOLÜ</a:t>
            </a:r>
          </a:p>
        </p:txBody>
      </p:sp>
      <p:sp>
        <p:nvSpPr>
          <p:cNvPr id="16" name="TextBox 16"/>
          <p:cNvSpPr txBox="1"/>
          <p:nvPr/>
        </p:nvSpPr>
        <p:spPr>
          <a:xfrm>
            <a:off x="9677400" y="3009900"/>
            <a:ext cx="7924662" cy="374650"/>
          </a:xfrm>
          <a:prstGeom prst="rect">
            <a:avLst/>
          </a:prstGeom>
        </p:spPr>
        <p:txBody>
          <a:bodyPr lIns="0" tIns="0" rIns="0" bIns="0" rtlCol="0" anchor="t">
            <a:spAutoFit/>
          </a:bodyPr>
          <a:lstStyle/>
          <a:p>
            <a:pPr algn="ctr">
              <a:lnSpc>
                <a:spcPts val="2974"/>
              </a:lnSpc>
            </a:pPr>
            <a:r>
              <a:rPr lang="tr-TR" sz="2499" b="1" dirty="0" smtClean="0">
                <a:solidFill>
                  <a:srgbClr val="373434"/>
                </a:solidFill>
                <a:latin typeface="Quicksand 2 Bold"/>
                <a:ea typeface="Quicksand 2 Bold"/>
                <a:cs typeface="Quicksand 2 Bold"/>
                <a:sym typeface="Quicksand 2 Bold"/>
              </a:rPr>
              <a:t>05.07.2024</a:t>
            </a:r>
            <a:endParaRPr lang="en-US" sz="2499" b="1" dirty="0">
              <a:solidFill>
                <a:srgbClr val="373434"/>
              </a:solidFill>
              <a:latin typeface="Quicksand 2 Bold"/>
              <a:ea typeface="Quicksand 2 Bold"/>
              <a:cs typeface="Quicksand 2 Bold"/>
              <a:sym typeface="Quicksand 2 Bold"/>
            </a:endParaRPr>
          </a:p>
        </p:txBody>
      </p:sp>
      <p:grpSp>
        <p:nvGrpSpPr>
          <p:cNvPr id="17" name="Group 17"/>
          <p:cNvGrpSpPr/>
          <p:nvPr/>
        </p:nvGrpSpPr>
        <p:grpSpPr>
          <a:xfrm>
            <a:off x="-148392" y="0"/>
            <a:ext cx="18692784" cy="1028700"/>
            <a:chOff x="0" y="0"/>
            <a:chExt cx="4923202" cy="270933"/>
          </a:xfrm>
        </p:grpSpPr>
        <p:sp>
          <p:nvSpPr>
            <p:cNvPr id="18" name="Freeform 18"/>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19" name="TextBox 19"/>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20" name="Group 20"/>
          <p:cNvGrpSpPr>
            <a:grpSpLocks noChangeAspect="1"/>
          </p:cNvGrpSpPr>
          <p:nvPr/>
        </p:nvGrpSpPr>
        <p:grpSpPr>
          <a:xfrm>
            <a:off x="8268679" y="0"/>
            <a:ext cx="1750641" cy="1750634"/>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pic>
        <p:nvPicPr>
          <p:cNvPr id="22" name="İçerik Yer Tutucusu 3" descr="C:\Users\Ebru NOYAN\Downloads\IMG_3946.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05100"/>
            <a:ext cx="8030308" cy="57150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4724400" y="2314074"/>
            <a:ext cx="8229600" cy="1143000"/>
          </a:xfrm>
        </p:spPr>
        <p:txBody>
          <a:bodyPr>
            <a:normAutofit fontScale="90000"/>
          </a:bodyPr>
          <a:lstStyle/>
          <a:p>
            <a:r>
              <a:rPr lang="tr-TR" dirty="0" smtClean="0"/>
              <a:t>AĞIZ VE DİŞ SAĞLIĞI/</a:t>
            </a:r>
            <a:br>
              <a:rPr lang="tr-TR" dirty="0" smtClean="0"/>
            </a:br>
            <a:r>
              <a:rPr lang="tr-TR" dirty="0" smtClean="0"/>
              <a:t>DİŞ TARAMALARI</a:t>
            </a:r>
            <a:endParaRPr lang="tr-TR" dirty="0"/>
          </a:p>
        </p:txBody>
      </p:sp>
      <p:pic>
        <p:nvPicPr>
          <p:cNvPr id="10" name="İçerik Yer Tutucus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63" y="4457700"/>
            <a:ext cx="5398437" cy="571500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053" y="4423229"/>
            <a:ext cx="6531220" cy="5715000"/>
          </a:xfrm>
          <a:prstGeom prst="rect">
            <a:avLst/>
          </a:prstGeom>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81682" y="4457700"/>
            <a:ext cx="5029200" cy="5715000"/>
          </a:xfrm>
          <a:prstGeom prst="rect">
            <a:avLst/>
          </a:prstGeom>
        </p:spPr>
      </p:pic>
    </p:spTree>
    <p:extLst>
      <p:ext uri="{BB962C8B-B14F-4D97-AF65-F5344CB8AC3E}">
        <p14:creationId xmlns:p14="http://schemas.microsoft.com/office/powerpoint/2010/main" val="1126749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44033" y="121529"/>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4869713" y="2552700"/>
            <a:ext cx="8229600" cy="1143000"/>
          </a:xfrm>
        </p:spPr>
        <p:txBody>
          <a:bodyPr/>
          <a:lstStyle/>
          <a:p>
            <a:r>
              <a:rPr lang="tr-TR" dirty="0" smtClean="0"/>
              <a:t>ÖRGÜ TEKNİKLERİ</a:t>
            </a:r>
            <a:endParaRPr lang="tr-TR" dirty="0"/>
          </a:p>
        </p:txBody>
      </p:sp>
      <p:pic>
        <p:nvPicPr>
          <p:cNvPr id="19" name="İçerik Yer Tutucusu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9200" y="4117166"/>
            <a:ext cx="5262690" cy="5398117"/>
          </a:xfrm>
          <a:prstGeom prst="rect">
            <a:avLst/>
          </a:prstGeom>
        </p:spPr>
      </p:pic>
      <p:pic>
        <p:nvPicPr>
          <p:cNvPr id="24" name="Resim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0" y="4107641"/>
            <a:ext cx="5471545" cy="5398117"/>
          </a:xfrm>
          <a:prstGeom prst="rect">
            <a:avLst/>
          </a:prstGeom>
        </p:spPr>
      </p:pic>
      <p:pic>
        <p:nvPicPr>
          <p:cNvPr id="27" name="İçerik Yer Tutucusu 26"/>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700826" y="4107641"/>
            <a:ext cx="6567374" cy="5398117"/>
          </a:xfrm>
        </p:spPr>
      </p:pic>
      <p:sp>
        <p:nvSpPr>
          <p:cNvPr id="28" name="İçerik Yer Tutucusu 27"/>
          <p:cNvSpPr>
            <a:spLocks noGrp="1"/>
          </p:cNvSpPr>
          <p:nvPr>
            <p:ph sz="half" idx="2"/>
          </p:nvPr>
        </p:nvSpPr>
        <p:spPr/>
        <p:txBody>
          <a:bodyPr/>
          <a:lstStyle/>
          <a:p>
            <a:endParaRPr lang="tr-T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5029199" y="2247900"/>
            <a:ext cx="8229600" cy="1143000"/>
          </a:xfrm>
        </p:spPr>
        <p:txBody>
          <a:bodyPr>
            <a:normAutofit fontScale="90000"/>
          </a:bodyPr>
          <a:lstStyle/>
          <a:p>
            <a:r>
              <a:rPr lang="tr-TR" dirty="0" smtClean="0"/>
              <a:t>BOCCE / </a:t>
            </a:r>
            <a:br>
              <a:rPr lang="tr-TR" dirty="0" smtClean="0"/>
            </a:br>
            <a:r>
              <a:rPr lang="tr-TR" dirty="0" smtClean="0"/>
              <a:t>BOCCE TURNUVASI</a:t>
            </a:r>
            <a:endParaRPr lang="tr-TR" dirty="0"/>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5" y="4076700"/>
            <a:ext cx="5558971" cy="5969000"/>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9952" y="4108451"/>
            <a:ext cx="5799991" cy="5930899"/>
          </a:xfrm>
          <a:prstGeom prst="rect">
            <a:avLst/>
          </a:prstGeom>
        </p:spPr>
      </p:pic>
      <p:pic>
        <p:nvPicPr>
          <p:cNvPr id="12" name="İçerik Yer Tutucusu 11"/>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791199" y="4124779"/>
            <a:ext cx="6424667" cy="5941785"/>
          </a:xfrm>
        </p:spPr>
      </p:pic>
    </p:spTree>
    <p:extLst>
      <p:ext uri="{BB962C8B-B14F-4D97-AF65-F5344CB8AC3E}">
        <p14:creationId xmlns:p14="http://schemas.microsoft.com/office/powerpoint/2010/main" val="2846408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7" name="Unvan 13"/>
          <p:cNvSpPr txBox="1">
            <a:spLocks/>
          </p:cNvSpPr>
          <p:nvPr/>
        </p:nvSpPr>
        <p:spPr>
          <a:xfrm>
            <a:off x="9958387" y="1989304"/>
            <a:ext cx="5867399"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TUR VE SEYAHAT PLANLAMA</a:t>
            </a:r>
            <a:endParaRPr lang="tr-TR" dirty="0"/>
          </a:p>
        </p:txBody>
      </p:sp>
      <p:sp>
        <p:nvSpPr>
          <p:cNvPr id="18" name="Unvan 13"/>
          <p:cNvSpPr txBox="1">
            <a:spLocks/>
          </p:cNvSpPr>
          <p:nvPr/>
        </p:nvSpPr>
        <p:spPr>
          <a:xfrm>
            <a:off x="2438400" y="1989304"/>
            <a:ext cx="46482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YAŞLILIK PSİKOLOJİSİ</a:t>
            </a:r>
            <a:endParaRPr lang="tr-TR" dirty="0"/>
          </a:p>
        </p:txBody>
      </p:sp>
      <p:pic>
        <p:nvPicPr>
          <p:cNvPr id="12" name="Resi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9" y="3332874"/>
            <a:ext cx="6744679" cy="630642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332874"/>
            <a:ext cx="6553200" cy="6306426"/>
          </a:xfrm>
          <a:prstGeom prst="rect">
            <a:avLst/>
          </a:prstGeom>
        </p:spPr>
      </p:pic>
      <p:sp>
        <p:nvSpPr>
          <p:cNvPr id="8" name="Unvan 7"/>
          <p:cNvSpPr>
            <a:spLocks noGrp="1"/>
          </p:cNvSpPr>
          <p:nvPr>
            <p:ph type="title"/>
          </p:nvPr>
        </p:nvSpPr>
        <p:spPr/>
        <p:txBody>
          <a:bodyPr/>
          <a:lstStyle/>
          <a:p>
            <a:endParaRPr lang="tr-TR" dirty="0"/>
          </a:p>
        </p:txBody>
      </p:sp>
    </p:spTree>
    <p:extLst>
      <p:ext uri="{BB962C8B-B14F-4D97-AF65-F5344CB8AC3E}">
        <p14:creationId xmlns:p14="http://schemas.microsoft.com/office/powerpoint/2010/main" val="2408466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7" name="Unvan 13"/>
          <p:cNvSpPr txBox="1">
            <a:spLocks/>
          </p:cNvSpPr>
          <p:nvPr/>
        </p:nvSpPr>
        <p:spPr>
          <a:xfrm>
            <a:off x="9906000" y="2229244"/>
            <a:ext cx="5867399"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ETKİLİ İLETİŞİM VE GÜZEL KONUŞMA</a:t>
            </a:r>
            <a:endParaRPr lang="tr-TR" dirty="0"/>
          </a:p>
        </p:txBody>
      </p:sp>
      <p:sp>
        <p:nvSpPr>
          <p:cNvPr id="18" name="Unvan 13"/>
          <p:cNvSpPr txBox="1">
            <a:spLocks/>
          </p:cNvSpPr>
          <p:nvPr/>
        </p:nvSpPr>
        <p:spPr>
          <a:xfrm>
            <a:off x="1828800" y="2229244"/>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ENERJİ VERİMLİLİĞİ</a:t>
            </a:r>
            <a:endParaRPr lang="tr-TR" dirty="0"/>
          </a:p>
        </p:txBody>
      </p:sp>
      <p:sp>
        <p:nvSpPr>
          <p:cNvPr id="8" name="Unvan 7"/>
          <p:cNvSpPr>
            <a:spLocks noGrp="1"/>
          </p:cNvSpPr>
          <p:nvPr>
            <p:ph type="title"/>
          </p:nvPr>
        </p:nvSpPr>
        <p:spPr/>
        <p:txBody>
          <a:bodyPr/>
          <a:lstStyle/>
          <a:p>
            <a:endParaRPr lang="tr-TR" dirty="0"/>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394" y="3543300"/>
            <a:ext cx="6267406" cy="6096000"/>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400" y="3543300"/>
            <a:ext cx="7010400" cy="6096000"/>
          </a:xfrm>
          <a:prstGeom prst="rect">
            <a:avLst/>
          </a:prstGeom>
        </p:spPr>
      </p:pic>
    </p:spTree>
    <p:extLst>
      <p:ext uri="{BB962C8B-B14F-4D97-AF65-F5344CB8AC3E}">
        <p14:creationId xmlns:p14="http://schemas.microsoft.com/office/powerpoint/2010/main" val="1442447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11201400" y="2019300"/>
            <a:ext cx="4648200" cy="1143000"/>
          </a:xfrm>
        </p:spPr>
        <p:txBody>
          <a:bodyPr>
            <a:normAutofit/>
          </a:bodyPr>
          <a:lstStyle/>
          <a:p>
            <a:r>
              <a:rPr lang="tr-TR" dirty="0" smtClean="0"/>
              <a:t>PİLATES / AEROBİK</a:t>
            </a:r>
            <a:endParaRPr lang="tr-TR" dirty="0"/>
          </a:p>
        </p:txBody>
      </p:sp>
      <p:sp>
        <p:nvSpPr>
          <p:cNvPr id="17" name="Unvan 13"/>
          <p:cNvSpPr txBox="1">
            <a:spLocks/>
          </p:cNvSpPr>
          <p:nvPr/>
        </p:nvSpPr>
        <p:spPr>
          <a:xfrm>
            <a:off x="2021850" y="2171700"/>
            <a:ext cx="5867399"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KADIN VE ERKEK ÜREME SAĞLIĞI</a:t>
            </a:r>
            <a:endParaRPr lang="tr-TR" dirty="0"/>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7822" y="3683001"/>
            <a:ext cx="6575457" cy="606515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4600" y="3683000"/>
            <a:ext cx="6781800" cy="6065157"/>
          </a:xfrm>
          <a:prstGeom prst="rect">
            <a:avLst/>
          </a:prstGeom>
        </p:spPr>
      </p:pic>
    </p:spTree>
    <p:extLst>
      <p:ext uri="{BB962C8B-B14F-4D97-AF65-F5344CB8AC3E}">
        <p14:creationId xmlns:p14="http://schemas.microsoft.com/office/powerpoint/2010/main" val="2695026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4744384" y="2183981"/>
            <a:ext cx="8229600" cy="1143000"/>
          </a:xfrm>
        </p:spPr>
        <p:txBody>
          <a:bodyPr>
            <a:normAutofit/>
          </a:bodyPr>
          <a:lstStyle/>
          <a:p>
            <a:r>
              <a:rPr lang="tr-TR" dirty="0" smtClean="0"/>
              <a:t>İNGİLİZCE</a:t>
            </a:r>
            <a:endParaRPr lang="tr-TR" dirty="0"/>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1308" y="4027946"/>
            <a:ext cx="5798511" cy="5870148"/>
          </a:xfrm>
          <a:prstGeom prst="rect">
            <a:avLst/>
          </a:prstGeom>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454" y="4000499"/>
            <a:ext cx="6019800" cy="5902131"/>
          </a:xfrm>
          <a:prstGeom prst="rect">
            <a:avLst/>
          </a:prstGeom>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81" y="4000500"/>
            <a:ext cx="5775419" cy="5925042"/>
          </a:xfrm>
          <a:prstGeom prst="rect">
            <a:avLst/>
          </a:prstGeom>
        </p:spPr>
      </p:pic>
    </p:spTree>
    <p:extLst>
      <p:ext uri="{BB962C8B-B14F-4D97-AF65-F5344CB8AC3E}">
        <p14:creationId xmlns:p14="http://schemas.microsoft.com/office/powerpoint/2010/main" val="1785016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5753101" y="2423735"/>
            <a:ext cx="6019799" cy="1143000"/>
          </a:xfrm>
        </p:spPr>
        <p:txBody>
          <a:bodyPr>
            <a:normAutofit fontScale="90000"/>
          </a:bodyPr>
          <a:lstStyle/>
          <a:p>
            <a:r>
              <a:rPr lang="tr-TR" dirty="0" smtClean="0"/>
              <a:t>PETROL SPOR- KIRKLARELİ SPOR MAÇI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3924299"/>
            <a:ext cx="6172200" cy="632823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4299"/>
            <a:ext cx="5867400" cy="6172201"/>
          </a:xfrm>
          <a:prstGeom prst="rect">
            <a:avLst/>
          </a:prstGeom>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3924299"/>
            <a:ext cx="5753100" cy="6296026"/>
          </a:xfrm>
          <a:prstGeom prst="rect">
            <a:avLst/>
          </a:prstGeom>
        </p:spPr>
      </p:pic>
    </p:spTree>
    <p:extLst>
      <p:ext uri="{BB962C8B-B14F-4D97-AF65-F5344CB8AC3E}">
        <p14:creationId xmlns:p14="http://schemas.microsoft.com/office/powerpoint/2010/main" val="3310979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248400" y="1811013"/>
            <a:ext cx="6553200" cy="1143000"/>
          </a:xfrm>
        </p:spPr>
        <p:txBody>
          <a:bodyPr>
            <a:normAutofit fontScale="90000"/>
          </a:bodyPr>
          <a:lstStyle/>
          <a:p>
            <a:r>
              <a:rPr lang="tr-TR" dirty="0" smtClean="0"/>
              <a:t>REKTÖRÜMÜZ PROF. DR. İDRİS DEMİR İLE ÖĞLE YEMEĞİ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73" y="3543300"/>
            <a:ext cx="7450827" cy="556260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3543300"/>
            <a:ext cx="7353300" cy="5562600"/>
          </a:xfrm>
          <a:prstGeom prst="rect">
            <a:avLst/>
          </a:prstGeom>
        </p:spPr>
      </p:pic>
    </p:spTree>
    <p:extLst>
      <p:ext uri="{BB962C8B-B14F-4D97-AF65-F5344CB8AC3E}">
        <p14:creationId xmlns:p14="http://schemas.microsoft.com/office/powerpoint/2010/main" val="2142633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5112126" y="1993301"/>
            <a:ext cx="8063746" cy="1143000"/>
          </a:xfrm>
        </p:spPr>
        <p:txBody>
          <a:bodyPr>
            <a:normAutofit fontScale="90000"/>
          </a:bodyPr>
          <a:lstStyle/>
          <a:p>
            <a:r>
              <a:rPr lang="tr-TR" dirty="0" smtClean="0"/>
              <a:t>GASTRONOMİ BÖLÜMÜ ÖĞRETİM ÜYELERİ VE  LİSANS ÖĞRENCİLERİ İLE YEMEK PİŞİRME ETKİNLİĞİ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00"/>
            <a:ext cx="5482633" cy="5867399"/>
          </a:xfrm>
          <a:prstGeom prst="rect">
            <a:avLst/>
          </a:prstGeom>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99" y="3619500"/>
            <a:ext cx="6414253" cy="5867398"/>
          </a:xfrm>
          <a:prstGeom prst="rect">
            <a:avLst/>
          </a:prstGeom>
        </p:spPr>
      </p:pic>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1617" y="3619500"/>
            <a:ext cx="5697783" cy="5867398"/>
          </a:xfrm>
          <a:prstGeom prst="rect">
            <a:avLst/>
          </a:prstGeom>
        </p:spPr>
      </p:pic>
    </p:spTree>
    <p:extLst>
      <p:ext uri="{BB962C8B-B14F-4D97-AF65-F5344CB8AC3E}">
        <p14:creationId xmlns:p14="http://schemas.microsoft.com/office/powerpoint/2010/main" val="1253612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972800" y="1183931"/>
            <a:ext cx="7924662" cy="1154162"/>
          </a:xfrm>
          <a:prstGeom prst="rect">
            <a:avLst/>
          </a:prstGeom>
        </p:spPr>
        <p:txBody>
          <a:bodyPr lIns="0" tIns="0" rIns="0" bIns="0" rtlCol="0" anchor="t">
            <a:spAutoFit/>
          </a:bodyPr>
          <a:lstStyle/>
          <a:p>
            <a:pPr algn="ctr">
              <a:lnSpc>
                <a:spcPts val="2974"/>
              </a:lnSpc>
            </a:pPr>
            <a:r>
              <a:rPr lang="tr-TR" sz="2499" b="1" dirty="0" smtClean="0">
                <a:solidFill>
                  <a:srgbClr val="373434"/>
                </a:solidFill>
                <a:latin typeface="Quicksand 2 Bold"/>
                <a:ea typeface="Quicksand 2 Bold"/>
                <a:cs typeface="Quicksand 2 Bold"/>
                <a:sym typeface="Quicksand 2 Bold"/>
              </a:rPr>
              <a:t>BATMAN ÜNİVERSİTESİ / AİLE VE SOSYAL HİZMETLER BAKANLIĞI 60+ TAZELENME ÜNİVERSİTESİ </a:t>
            </a:r>
            <a:r>
              <a:rPr lang="en-US" sz="2499" b="1" dirty="0" smtClean="0">
                <a:solidFill>
                  <a:srgbClr val="373434"/>
                </a:solidFill>
                <a:latin typeface="Quicksand 2 Bold"/>
                <a:ea typeface="Quicksand 2 Bold"/>
                <a:cs typeface="Quicksand 2 Bold"/>
                <a:sym typeface="Quicksand 2 Bold"/>
              </a:rPr>
              <a:t>İŞ </a:t>
            </a:r>
            <a:r>
              <a:rPr lang="en-US" sz="2499" b="1" dirty="0">
                <a:solidFill>
                  <a:srgbClr val="373434"/>
                </a:solidFill>
                <a:latin typeface="Quicksand 2 Bold"/>
                <a:ea typeface="Quicksand 2 Bold"/>
                <a:cs typeface="Quicksand 2 Bold"/>
                <a:sym typeface="Quicksand 2 Bold"/>
              </a:rPr>
              <a:t>BİRLİĞİ PROTOKOLÜ</a:t>
            </a:r>
          </a:p>
        </p:txBody>
      </p:sp>
      <p:sp>
        <p:nvSpPr>
          <p:cNvPr id="16" name="TextBox 16"/>
          <p:cNvSpPr txBox="1"/>
          <p:nvPr/>
        </p:nvSpPr>
        <p:spPr>
          <a:xfrm>
            <a:off x="11808047" y="3009900"/>
            <a:ext cx="6254168" cy="6540252"/>
          </a:xfrm>
          <a:prstGeom prst="rect">
            <a:avLst/>
          </a:prstGeom>
        </p:spPr>
        <p:txBody>
          <a:bodyPr wrap="square" lIns="0" tIns="0" rIns="0" bIns="0" rtlCol="0" anchor="t">
            <a:spAutoFit/>
          </a:bodyPr>
          <a:lstStyle/>
          <a:p>
            <a:pPr algn="ctr">
              <a:lnSpc>
                <a:spcPts val="2974"/>
              </a:lnSpc>
            </a:pPr>
            <a:r>
              <a:rPr lang="tr-TR" sz="2499" b="1" dirty="0" smtClean="0">
                <a:solidFill>
                  <a:srgbClr val="373434"/>
                </a:solidFill>
                <a:latin typeface="Quicksand 2 Bold"/>
                <a:ea typeface="Quicksand 2 Bold"/>
                <a:cs typeface="Quicksand 2 Bold"/>
                <a:sym typeface="Quicksand 2 Bold"/>
              </a:rPr>
              <a:t>05.07.2025</a:t>
            </a:r>
          </a:p>
          <a:p>
            <a:pPr algn="ctr">
              <a:lnSpc>
                <a:spcPts val="2974"/>
              </a:lnSpc>
            </a:pPr>
            <a:endParaRPr lang="tr-TR" sz="2400" dirty="0">
              <a:solidFill>
                <a:srgbClr val="373434"/>
              </a:solidFill>
              <a:latin typeface="Quicksand 2 Bold"/>
              <a:ea typeface="Quicksand 2 Bold"/>
              <a:cs typeface="Quicksand 2 Bold"/>
              <a:sym typeface="Quicksand 2 Bold"/>
            </a:endParaRPr>
          </a:p>
          <a:p>
            <a:pPr algn="ctr">
              <a:lnSpc>
                <a:spcPts val="2974"/>
              </a:lnSpc>
            </a:pPr>
            <a:r>
              <a:rPr lang="tr-TR" sz="2400" dirty="0">
                <a:solidFill>
                  <a:srgbClr val="373434"/>
                </a:solidFill>
                <a:latin typeface="Quicksand 2 Bold"/>
                <a:ea typeface="Quicksand 2 Bold"/>
                <a:cs typeface="Quicksand 2 Bold"/>
                <a:sym typeface="Quicksand 2 Bold"/>
              </a:rPr>
              <a:t>Protokolün imzalanmasının ardından şehrimizde bir 60+ Tazelenme Üniversitesi açıldığına dair üniversitemizin web sayfasında ve yerel gazetelerde çeşitli haberler ve duyurulara yer verilmiş, tanıtım için el broşürleri ve posterler hazırlanıp şehrin belirli kurum ve kuruluşlarında asılması sağlanmış ve merkez kampüsümüzde bir 60+ Tazelenme Üniversitesi </a:t>
            </a:r>
            <a:r>
              <a:rPr lang="tr-TR" sz="2400" dirty="0" smtClean="0">
                <a:solidFill>
                  <a:srgbClr val="373434"/>
                </a:solidFill>
                <a:latin typeface="Quicksand 2 Bold"/>
                <a:ea typeface="Quicksand 2 Bold"/>
                <a:cs typeface="Quicksand 2 Bold"/>
                <a:sym typeface="Quicksand 2 Bold"/>
              </a:rPr>
              <a:t>Koordinasyon Ofisi açılmıştır.</a:t>
            </a:r>
            <a:endParaRPr lang="tr-TR" sz="2400" dirty="0">
              <a:solidFill>
                <a:srgbClr val="373434"/>
              </a:solidFill>
              <a:latin typeface="Quicksand 2 Bold"/>
              <a:ea typeface="Quicksand 2 Bold"/>
              <a:cs typeface="Quicksand 2 Bold"/>
              <a:sym typeface="Quicksand 2 Bold"/>
            </a:endParaRPr>
          </a:p>
          <a:p>
            <a:pPr algn="ctr">
              <a:lnSpc>
                <a:spcPts val="2974"/>
              </a:lnSpc>
            </a:pPr>
            <a:endParaRPr lang="tr-TR" sz="2499" b="1" dirty="0" smtClean="0">
              <a:solidFill>
                <a:srgbClr val="373434"/>
              </a:solidFill>
              <a:latin typeface="Quicksand 2 Bold"/>
              <a:ea typeface="Quicksand 2 Bold"/>
              <a:cs typeface="Quicksand 2 Bold"/>
              <a:sym typeface="Quicksand 2 Bold"/>
            </a:endParaRPr>
          </a:p>
          <a:p>
            <a:pPr algn="ctr">
              <a:lnSpc>
                <a:spcPts val="2974"/>
              </a:lnSpc>
            </a:pPr>
            <a:endParaRPr lang="tr-TR" sz="2499" b="1" dirty="0">
              <a:solidFill>
                <a:srgbClr val="373434"/>
              </a:solidFill>
              <a:latin typeface="Quicksand 2 Bold"/>
              <a:ea typeface="Quicksand 2 Bold"/>
              <a:cs typeface="Quicksand 2 Bold"/>
              <a:sym typeface="Quicksand 2 Bold"/>
            </a:endParaRPr>
          </a:p>
          <a:p>
            <a:pPr algn="ctr">
              <a:lnSpc>
                <a:spcPts val="2974"/>
              </a:lnSpc>
            </a:pPr>
            <a:endParaRPr lang="tr-TR" sz="2499" b="1" dirty="0" smtClean="0">
              <a:solidFill>
                <a:srgbClr val="373434"/>
              </a:solidFill>
              <a:latin typeface="Quicksand 2 Bold"/>
              <a:ea typeface="Quicksand 2 Bold"/>
              <a:cs typeface="Quicksand 2 Bold"/>
              <a:sym typeface="Quicksand 2 Bold"/>
            </a:endParaRPr>
          </a:p>
          <a:p>
            <a:pPr algn="ctr">
              <a:lnSpc>
                <a:spcPts val="2974"/>
              </a:lnSpc>
            </a:pPr>
            <a:endParaRPr lang="en-US" sz="2499" b="1" dirty="0">
              <a:solidFill>
                <a:srgbClr val="373434"/>
              </a:solidFill>
              <a:latin typeface="Quicksand 2 Bold"/>
              <a:ea typeface="Quicksand 2 Bold"/>
              <a:cs typeface="Quicksand 2 Bold"/>
              <a:sym typeface="Quicksand 2 Bold"/>
            </a:endParaRPr>
          </a:p>
        </p:txBody>
      </p:sp>
      <p:grpSp>
        <p:nvGrpSpPr>
          <p:cNvPr id="17" name="Group 17"/>
          <p:cNvGrpSpPr/>
          <p:nvPr/>
        </p:nvGrpSpPr>
        <p:grpSpPr>
          <a:xfrm>
            <a:off x="-148392" y="0"/>
            <a:ext cx="18692784" cy="1028700"/>
            <a:chOff x="0" y="0"/>
            <a:chExt cx="4923202" cy="270933"/>
          </a:xfrm>
        </p:grpSpPr>
        <p:sp>
          <p:nvSpPr>
            <p:cNvPr id="18" name="Freeform 18"/>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19" name="TextBox 19"/>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20" name="Group 20"/>
          <p:cNvGrpSpPr>
            <a:grpSpLocks noChangeAspect="1"/>
          </p:cNvGrpSpPr>
          <p:nvPr/>
        </p:nvGrpSpPr>
        <p:grpSpPr>
          <a:xfrm>
            <a:off x="8268679" y="0"/>
            <a:ext cx="1750641" cy="1750634"/>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pic>
        <p:nvPicPr>
          <p:cNvPr id="2" name="Resim 1"/>
          <p:cNvPicPr>
            <a:picLocks noChangeAspect="1"/>
          </p:cNvPicPr>
          <p:nvPr/>
        </p:nvPicPr>
        <p:blipFill>
          <a:blip r:embed="rId3"/>
          <a:stretch>
            <a:fillRect/>
          </a:stretch>
        </p:blipFill>
        <p:spPr>
          <a:xfrm>
            <a:off x="0" y="1028700"/>
            <a:ext cx="5801048" cy="7924800"/>
          </a:xfrm>
          <a:prstGeom prst="rect">
            <a:avLst/>
          </a:prstGeom>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121" y="2320774"/>
            <a:ext cx="5864479" cy="7470925"/>
          </a:xfrm>
          <a:prstGeom prst="rect">
            <a:avLst/>
          </a:prstGeom>
        </p:spPr>
      </p:pic>
    </p:spTree>
    <p:extLst>
      <p:ext uri="{BB962C8B-B14F-4D97-AF65-F5344CB8AC3E}">
        <p14:creationId xmlns:p14="http://schemas.microsoft.com/office/powerpoint/2010/main" val="2507707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248400" y="1811013"/>
            <a:ext cx="6019799" cy="1143000"/>
          </a:xfrm>
        </p:spPr>
        <p:txBody>
          <a:bodyPr>
            <a:normAutofit fontScale="90000"/>
          </a:bodyPr>
          <a:lstStyle/>
          <a:p>
            <a:r>
              <a:rPr lang="tr-TR" dirty="0" smtClean="0"/>
              <a:t>BATI RAMAN KAMPÜSÜ AĞAÇLANDIRMA ETKİNLİĞİ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768179"/>
            <a:ext cx="7125678" cy="5623065"/>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3768180"/>
            <a:ext cx="7086600" cy="5623065"/>
          </a:xfrm>
          <a:prstGeom prst="rect">
            <a:avLst/>
          </a:prstGeom>
        </p:spPr>
      </p:pic>
    </p:spTree>
    <p:extLst>
      <p:ext uri="{BB962C8B-B14F-4D97-AF65-F5344CB8AC3E}">
        <p14:creationId xmlns:p14="http://schemas.microsoft.com/office/powerpoint/2010/main" val="1398832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109454" y="2393301"/>
            <a:ext cx="6019799" cy="1143000"/>
          </a:xfrm>
        </p:spPr>
        <p:txBody>
          <a:bodyPr>
            <a:normAutofit/>
          </a:bodyPr>
          <a:lstStyle/>
          <a:p>
            <a:r>
              <a:rPr lang="tr-TR" dirty="0" smtClean="0"/>
              <a:t>GASTRONOMİ FESTİVALİ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446" y="4111350"/>
            <a:ext cx="7239954" cy="6010877"/>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41" y="4152900"/>
            <a:ext cx="5198659" cy="5969327"/>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7800" y="4157662"/>
            <a:ext cx="5195887" cy="5964565"/>
          </a:xfrm>
          <a:prstGeom prst="rect">
            <a:avLst/>
          </a:prstGeom>
        </p:spPr>
      </p:pic>
    </p:spTree>
    <p:extLst>
      <p:ext uri="{BB962C8B-B14F-4D97-AF65-F5344CB8AC3E}">
        <p14:creationId xmlns:p14="http://schemas.microsoft.com/office/powerpoint/2010/main" val="19408389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134099" y="1845484"/>
            <a:ext cx="6019799" cy="1143000"/>
          </a:xfrm>
        </p:spPr>
        <p:txBody>
          <a:bodyPr>
            <a:normAutofit fontScale="90000"/>
          </a:bodyPr>
          <a:lstStyle/>
          <a:p>
            <a:r>
              <a:rPr lang="tr-TR" dirty="0" smtClean="0"/>
              <a:t>GÖKYÜZÜ GÖZLEM ETKİNLİĞİ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72" y="3583366"/>
            <a:ext cx="7806427" cy="6188022"/>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0" y="3583366"/>
            <a:ext cx="7715250" cy="6157179"/>
          </a:xfrm>
          <a:prstGeom prst="rect">
            <a:avLst/>
          </a:prstGeom>
        </p:spPr>
      </p:pic>
    </p:spTree>
    <p:extLst>
      <p:ext uri="{BB962C8B-B14F-4D97-AF65-F5344CB8AC3E}">
        <p14:creationId xmlns:p14="http://schemas.microsoft.com/office/powerpoint/2010/main" val="717957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109454" y="2095500"/>
            <a:ext cx="6019799" cy="1143000"/>
          </a:xfrm>
        </p:spPr>
        <p:txBody>
          <a:bodyPr>
            <a:normAutofit fontScale="90000"/>
          </a:bodyPr>
          <a:lstStyle/>
          <a:p>
            <a:r>
              <a:rPr lang="tr-TR" dirty="0" smtClean="0"/>
              <a:t>LİSE ÖĞRENCİLERİYLE OYUN ETKİNLİĞİ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583366"/>
            <a:ext cx="5339888" cy="6703634"/>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30200" y="3583366"/>
            <a:ext cx="5257800" cy="6703634"/>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3583366"/>
            <a:ext cx="7010400" cy="6703634"/>
          </a:xfrm>
          <a:prstGeom prst="rect">
            <a:avLst/>
          </a:prstGeom>
        </p:spPr>
      </p:pic>
    </p:spTree>
    <p:extLst>
      <p:ext uri="{BB962C8B-B14F-4D97-AF65-F5344CB8AC3E}">
        <p14:creationId xmlns:p14="http://schemas.microsoft.com/office/powerpoint/2010/main" val="943730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248400" y="1811013"/>
            <a:ext cx="6705600" cy="1143000"/>
          </a:xfrm>
        </p:spPr>
        <p:txBody>
          <a:bodyPr>
            <a:normAutofit fontScale="90000"/>
          </a:bodyPr>
          <a:lstStyle/>
          <a:p>
            <a:r>
              <a:rPr lang="tr-TR" dirty="0" smtClean="0"/>
              <a:t>YIL SONU BEŞ ÇAYI ETKİNLİĞİ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9" y="3332487"/>
            <a:ext cx="7467601" cy="6459213"/>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3238500"/>
            <a:ext cx="7162800" cy="6475542"/>
          </a:xfrm>
          <a:prstGeom prst="rect">
            <a:avLst/>
          </a:prstGeom>
        </p:spPr>
      </p:pic>
    </p:spTree>
    <p:extLst>
      <p:ext uri="{BB962C8B-B14F-4D97-AF65-F5344CB8AC3E}">
        <p14:creationId xmlns:p14="http://schemas.microsoft.com/office/powerpoint/2010/main" val="3449369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248400" y="1811013"/>
            <a:ext cx="6705600" cy="1143000"/>
          </a:xfrm>
        </p:spPr>
        <p:txBody>
          <a:bodyPr>
            <a:normAutofit/>
          </a:bodyPr>
          <a:lstStyle/>
          <a:p>
            <a:r>
              <a:rPr lang="tr-TR" dirty="0" smtClean="0"/>
              <a:t>STRES YÖNETİMİ DERSİ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3086849"/>
            <a:ext cx="8158360" cy="5829300"/>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723" y="3086849"/>
            <a:ext cx="7772400" cy="5829300"/>
          </a:xfrm>
          <a:prstGeom prst="rect">
            <a:avLst/>
          </a:prstGeom>
        </p:spPr>
      </p:pic>
    </p:spTree>
    <p:extLst>
      <p:ext uri="{BB962C8B-B14F-4D97-AF65-F5344CB8AC3E}">
        <p14:creationId xmlns:p14="http://schemas.microsoft.com/office/powerpoint/2010/main" val="2000930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248400" y="1811013"/>
            <a:ext cx="6705600" cy="1143000"/>
          </a:xfrm>
        </p:spPr>
        <p:txBody>
          <a:bodyPr>
            <a:normAutofit fontScale="90000"/>
          </a:bodyPr>
          <a:lstStyle/>
          <a:p>
            <a:r>
              <a:rPr lang="tr-TR" dirty="0" smtClean="0"/>
              <a:t>AHŞAP İŞLEME TEKNİKLERİ ATÖLYESİ</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432" y="3424017"/>
            <a:ext cx="7670800" cy="5753100"/>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0" y="3424017"/>
            <a:ext cx="8178800" cy="5753100"/>
          </a:xfrm>
          <a:prstGeom prst="rect">
            <a:avLst/>
          </a:prstGeom>
        </p:spPr>
      </p:pic>
    </p:spTree>
    <p:extLst>
      <p:ext uri="{BB962C8B-B14F-4D97-AF65-F5344CB8AC3E}">
        <p14:creationId xmlns:p14="http://schemas.microsoft.com/office/powerpoint/2010/main" val="433705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248400" y="1811013"/>
            <a:ext cx="6705600" cy="1143000"/>
          </a:xfrm>
        </p:spPr>
        <p:txBody>
          <a:bodyPr>
            <a:normAutofit fontScale="90000"/>
          </a:bodyPr>
          <a:lstStyle/>
          <a:p>
            <a:r>
              <a:rPr lang="tr-TR" dirty="0" smtClean="0"/>
              <a:t>TAŞ İŞLEME VE TAKI TASARIMI </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3014392"/>
            <a:ext cx="7391400" cy="5543550"/>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014392"/>
            <a:ext cx="7467287" cy="5600465"/>
          </a:xfrm>
          <a:prstGeom prst="rect">
            <a:avLst/>
          </a:prstGeom>
        </p:spPr>
      </p:pic>
    </p:spTree>
    <p:extLst>
      <p:ext uri="{BB962C8B-B14F-4D97-AF65-F5344CB8AC3E}">
        <p14:creationId xmlns:p14="http://schemas.microsoft.com/office/powerpoint/2010/main" val="6090656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38" y="-31854"/>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4" name="Unvan 13"/>
          <p:cNvSpPr>
            <a:spLocks noGrp="1"/>
          </p:cNvSpPr>
          <p:nvPr>
            <p:ph type="title"/>
          </p:nvPr>
        </p:nvSpPr>
        <p:spPr>
          <a:xfrm>
            <a:off x="6248400" y="1811013"/>
            <a:ext cx="6705600" cy="1143000"/>
          </a:xfrm>
        </p:spPr>
        <p:txBody>
          <a:bodyPr>
            <a:normAutofit/>
          </a:bodyPr>
          <a:lstStyle/>
          <a:p>
            <a:r>
              <a:rPr lang="tr-TR" dirty="0" smtClean="0"/>
              <a:t>YOGA</a:t>
            </a:r>
            <a:endParaRPr lang="tr-TR" dirty="0"/>
          </a:p>
        </p:txBody>
      </p:sp>
      <p:sp>
        <p:nvSpPr>
          <p:cNvPr id="18" name="Unvan 13"/>
          <p:cNvSpPr txBox="1">
            <a:spLocks/>
          </p:cNvSpPr>
          <p:nvPr/>
        </p:nvSpPr>
        <p:spPr>
          <a:xfrm>
            <a:off x="920287" y="1811013"/>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dirty="0"/>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600" y="2952281"/>
            <a:ext cx="7409560" cy="6151887"/>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952281"/>
            <a:ext cx="7315200" cy="6155351"/>
          </a:xfrm>
          <a:prstGeom prst="rect">
            <a:avLst/>
          </a:prstGeom>
        </p:spPr>
      </p:pic>
    </p:spTree>
    <p:extLst>
      <p:ext uri="{BB962C8B-B14F-4D97-AF65-F5344CB8AC3E}">
        <p14:creationId xmlns:p14="http://schemas.microsoft.com/office/powerpoint/2010/main" val="3206620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13228" cy="10287000"/>
          </a:xfrm>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228" y="0"/>
            <a:ext cx="9287228" cy="10287000"/>
          </a:xfrm>
          <a:prstGeom prst="rect">
            <a:avLst/>
          </a:prstGeom>
        </p:spPr>
      </p:pic>
    </p:spTree>
    <p:extLst>
      <p:ext uri="{BB962C8B-B14F-4D97-AF65-F5344CB8AC3E}">
        <p14:creationId xmlns:p14="http://schemas.microsoft.com/office/powerpoint/2010/main" val="3225120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9" name="Group 9"/>
          <p:cNvGrpSpPr>
            <a:grpSpLocks noChangeAspect="1"/>
          </p:cNvGrpSpPr>
          <p:nvPr/>
        </p:nvGrpSpPr>
        <p:grpSpPr>
          <a:xfrm>
            <a:off x="8268679" y="0"/>
            <a:ext cx="1750641" cy="175063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12" name="TextBox 12"/>
          <p:cNvSpPr txBox="1"/>
          <p:nvPr/>
        </p:nvSpPr>
        <p:spPr>
          <a:xfrm>
            <a:off x="2362200" y="2350434"/>
            <a:ext cx="14070640" cy="384721"/>
          </a:xfrm>
          <a:prstGeom prst="rect">
            <a:avLst/>
          </a:prstGeom>
        </p:spPr>
        <p:txBody>
          <a:bodyPr wrap="square" lIns="0" tIns="0" rIns="0" bIns="0" rtlCol="0" anchor="t">
            <a:spAutoFit/>
          </a:bodyPr>
          <a:lstStyle/>
          <a:p>
            <a:pPr algn="ctr">
              <a:lnSpc>
                <a:spcPts val="2974"/>
              </a:lnSpc>
            </a:pPr>
            <a:r>
              <a:rPr lang="tr-TR" sz="2499" b="1" dirty="0" smtClean="0">
                <a:solidFill>
                  <a:srgbClr val="373434"/>
                </a:solidFill>
                <a:latin typeface="Quicksand 2 Bold"/>
                <a:ea typeface="Quicksand 2 Bold"/>
                <a:cs typeface="Quicksand 2 Bold"/>
                <a:sym typeface="Quicksand 2 Bold"/>
              </a:rPr>
              <a:t>60+ TAZELENME ÜNİVERSİTESİ PROJESİ TANITIM GÜNLERİ </a:t>
            </a:r>
            <a:endParaRPr lang="en-US" sz="2499" b="1" dirty="0">
              <a:solidFill>
                <a:srgbClr val="373434"/>
              </a:solidFill>
              <a:latin typeface="Quicksand 2 Bold"/>
              <a:ea typeface="Quicksand 2 Bold"/>
              <a:cs typeface="Quicksand 2 Bold"/>
              <a:sym typeface="Quicksand 2 Bold"/>
            </a:endParaRPr>
          </a:p>
        </p:txBody>
      </p:sp>
      <p:sp>
        <p:nvSpPr>
          <p:cNvPr id="13" name="TextBox 13"/>
          <p:cNvSpPr txBox="1"/>
          <p:nvPr/>
        </p:nvSpPr>
        <p:spPr>
          <a:xfrm>
            <a:off x="5638800" y="2851016"/>
            <a:ext cx="7924662" cy="384721"/>
          </a:xfrm>
          <a:prstGeom prst="rect">
            <a:avLst/>
          </a:prstGeom>
        </p:spPr>
        <p:txBody>
          <a:bodyPr lIns="0" tIns="0" rIns="0" bIns="0" rtlCol="0" anchor="t">
            <a:spAutoFit/>
          </a:bodyPr>
          <a:lstStyle/>
          <a:p>
            <a:pPr algn="ctr">
              <a:lnSpc>
                <a:spcPts val="2974"/>
              </a:lnSpc>
            </a:pPr>
            <a:r>
              <a:rPr lang="tr-TR" sz="2499" b="1" dirty="0" smtClean="0">
                <a:solidFill>
                  <a:srgbClr val="373434"/>
                </a:solidFill>
                <a:latin typeface="Quicksand 2 Bold"/>
                <a:ea typeface="Quicksand 2 Bold"/>
                <a:cs typeface="Quicksand 2 Bold"/>
                <a:sym typeface="Quicksand 2 Bold"/>
              </a:rPr>
              <a:t>30 Eylül- 1 Ekim </a:t>
            </a:r>
            <a:r>
              <a:rPr lang="en-US" sz="2499" b="1" dirty="0" smtClean="0">
                <a:solidFill>
                  <a:srgbClr val="373434"/>
                </a:solidFill>
                <a:latin typeface="Quicksand 2 Bold"/>
                <a:ea typeface="Quicksand 2 Bold"/>
                <a:cs typeface="Quicksand 2 Bold"/>
                <a:sym typeface="Quicksand 2 Bold"/>
              </a:rPr>
              <a:t>202</a:t>
            </a:r>
            <a:r>
              <a:rPr lang="tr-TR" sz="2499" b="1" dirty="0" smtClean="0">
                <a:solidFill>
                  <a:srgbClr val="373434"/>
                </a:solidFill>
                <a:latin typeface="Quicksand 2 Bold"/>
                <a:ea typeface="Quicksand 2 Bold"/>
                <a:cs typeface="Quicksand 2 Bold"/>
                <a:sym typeface="Quicksand 2 Bold"/>
              </a:rPr>
              <a:t>4</a:t>
            </a:r>
            <a:endParaRPr lang="en-US" sz="2499" b="1" dirty="0">
              <a:solidFill>
                <a:srgbClr val="373434"/>
              </a:solidFill>
              <a:latin typeface="Quicksand 2 Bold"/>
              <a:ea typeface="Quicksand 2 Bold"/>
              <a:cs typeface="Quicksand 2 Bold"/>
              <a:sym typeface="Quicksand 2 Bold"/>
            </a:endParaRPr>
          </a:p>
        </p:txBody>
      </p:sp>
      <p:sp>
        <p:nvSpPr>
          <p:cNvPr id="14" name="Unvan 13"/>
          <p:cNvSpPr>
            <a:spLocks noGrp="1"/>
          </p:cNvSpPr>
          <p:nvPr>
            <p:ph type="title"/>
          </p:nvPr>
        </p:nvSpPr>
        <p:spPr/>
        <p:txBody>
          <a:bodyPr/>
          <a:lstStyle/>
          <a:p>
            <a:endParaRPr lang="tr-TR"/>
          </a:p>
        </p:txBody>
      </p:sp>
      <p:sp>
        <p:nvSpPr>
          <p:cNvPr id="15" name="İçerik Yer Tutucusu 14"/>
          <p:cNvSpPr>
            <a:spLocks noGrp="1"/>
          </p:cNvSpPr>
          <p:nvPr>
            <p:ph idx="1"/>
          </p:nvPr>
        </p:nvSpPr>
        <p:spPr>
          <a:xfrm>
            <a:off x="1981200" y="3685269"/>
            <a:ext cx="15011400" cy="5115831"/>
          </a:xfrm>
        </p:spPr>
        <p:txBody>
          <a:bodyPr>
            <a:normAutofit/>
          </a:bodyPr>
          <a:lstStyle/>
          <a:p>
            <a:r>
              <a:rPr lang="tr-TR" dirty="0"/>
              <a:t>1 EKİM DÜNYA YAŞLILAR GÜNÜ münasebetiyle 30 Eylül ve 1 Ekim 2024 tarihlerinde Batman Park </a:t>
            </a:r>
            <a:r>
              <a:rPr lang="tr-TR" dirty="0" smtClean="0"/>
              <a:t>alışveriş merkezi </a:t>
            </a:r>
            <a:r>
              <a:rPr lang="tr-TR" dirty="0"/>
              <a:t>ve Petrol City </a:t>
            </a:r>
            <a:r>
              <a:rPr lang="tr-TR" dirty="0" smtClean="0"/>
              <a:t>alışveriş merkezinde 10:00-22:00 </a:t>
            </a:r>
            <a:r>
              <a:rPr lang="tr-TR" dirty="0"/>
              <a:t>saatleri arasında tanıtım stantları kurulmuş, ziyaretçilere el broşürleri dağıtılmış,  gönüllü </a:t>
            </a:r>
            <a:r>
              <a:rPr lang="tr-TR" dirty="0" smtClean="0"/>
              <a:t>lisans öğrencilerimiz </a:t>
            </a:r>
            <a:r>
              <a:rPr lang="tr-TR" dirty="0"/>
              <a:t>tarafından 60 yaş ve üzeri bireylere </a:t>
            </a:r>
            <a:r>
              <a:rPr lang="tr-TR" b="1" dirty="0"/>
              <a:t>masa tenisi, </a:t>
            </a:r>
            <a:r>
              <a:rPr lang="tr-TR" b="1" dirty="0" smtClean="0"/>
              <a:t>piyano, </a:t>
            </a:r>
            <a:r>
              <a:rPr lang="tr-TR" b="1" dirty="0" err="1"/>
              <a:t>sudoku</a:t>
            </a:r>
            <a:r>
              <a:rPr lang="tr-TR" b="1" dirty="0"/>
              <a:t>, satranç, küp birleştirme, örme tekniği, </a:t>
            </a:r>
            <a:r>
              <a:rPr lang="tr-TR" b="1" dirty="0" err="1"/>
              <a:t>pilates</a:t>
            </a:r>
            <a:r>
              <a:rPr lang="tr-TR" b="1" dirty="0"/>
              <a:t>, vb. çeşitli bilişsel ve fiziksel aktiviteler yaptırılmıştır. </a:t>
            </a:r>
            <a:r>
              <a:rPr lang="tr-TR" dirty="0"/>
              <a:t>Yapılan bu tanıtım etkinliklerine Batman Üniversitesi rektörü Prof. Dr. İdris Demir ve rektör yardımcıları ile Batman Aile ve Sosyal Hizmetler İl Müdürü Mehmet Zeki </a:t>
            </a:r>
            <a:r>
              <a:rPr lang="tr-TR" dirty="0" err="1"/>
              <a:t>Eryarsoy</a:t>
            </a:r>
            <a:r>
              <a:rPr lang="tr-TR" dirty="0"/>
              <a:t> ve müdür yardımcıları </a:t>
            </a:r>
            <a:r>
              <a:rPr lang="tr-TR" dirty="0" smtClean="0"/>
              <a:t>ve de Batman </a:t>
            </a:r>
            <a:r>
              <a:rPr lang="tr-TR" dirty="0"/>
              <a:t>Emekliler Derneği Başkanı Hüseyin Ekmen’ de katılmıştır.</a:t>
            </a:r>
            <a:endParaRPr lang="en-US" dirty="0">
              <a:solidFill>
                <a:srgbClr val="373434"/>
              </a:solidFill>
              <a:latin typeface="Quicksand 1 Medium"/>
              <a:ea typeface="Quicksand 1 Medium"/>
              <a:cs typeface="Quicksand 1 Medium"/>
              <a:sym typeface="Quicksand 1 Medium"/>
            </a:endParaRPr>
          </a:p>
          <a:p>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TANITIM GÜNLERİ</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44712" y="-19687"/>
            <a:ext cx="3884627" cy="5732780"/>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135881"/>
            <a:ext cx="4826976" cy="5151119"/>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4712" y="5713091"/>
            <a:ext cx="3884627" cy="455422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6" y="0"/>
            <a:ext cx="4798403" cy="5135880"/>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77460" y="5713093"/>
            <a:ext cx="3570102" cy="4554221"/>
          </a:xfrm>
          <a:prstGeom prst="rect">
            <a:avLst/>
          </a:prstGeom>
        </p:spPr>
      </p:pic>
      <p:pic>
        <p:nvPicPr>
          <p:cNvPr id="10" name="Resi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29338" y="1"/>
            <a:ext cx="3358662" cy="573278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6979" y="-13188"/>
            <a:ext cx="6217734" cy="2793060"/>
          </a:xfrm>
          <a:prstGeom prst="rect">
            <a:avLst/>
          </a:prstGeom>
        </p:spPr>
      </p:pic>
      <p:pic>
        <p:nvPicPr>
          <p:cNvPr id="12" name="Resim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5553" y="6238144"/>
            <a:ext cx="6189159" cy="4063835"/>
          </a:xfrm>
          <a:prstGeom prst="rect">
            <a:avLst/>
          </a:prstGeom>
        </p:spPr>
      </p:pic>
      <p:pic>
        <p:nvPicPr>
          <p:cNvPr id="13" name="Resim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5553" y="2779870"/>
            <a:ext cx="3112475" cy="3458273"/>
          </a:xfrm>
          <a:prstGeom prst="rect">
            <a:avLst/>
          </a:prstGeom>
        </p:spPr>
      </p:pic>
      <p:pic>
        <p:nvPicPr>
          <p:cNvPr id="14" name="Resim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932236" y="2779870"/>
            <a:ext cx="3112476" cy="3458273"/>
          </a:xfrm>
          <a:prstGeom prst="rect">
            <a:avLst/>
          </a:prstGeom>
        </p:spPr>
      </p:pic>
    </p:spTree>
    <p:extLst>
      <p:ext uri="{BB962C8B-B14F-4D97-AF65-F5344CB8AC3E}">
        <p14:creationId xmlns:p14="http://schemas.microsoft.com/office/powerpoint/2010/main" val="631978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8" name="TextBox 8"/>
          <p:cNvSpPr txBox="1"/>
          <p:nvPr/>
        </p:nvSpPr>
        <p:spPr>
          <a:xfrm>
            <a:off x="1082700" y="2494518"/>
            <a:ext cx="16230600" cy="1051570"/>
          </a:xfrm>
          <a:prstGeom prst="rect">
            <a:avLst/>
          </a:prstGeom>
        </p:spPr>
        <p:txBody>
          <a:bodyPr lIns="0" tIns="0" rIns="0" bIns="0" rtlCol="0" anchor="t">
            <a:spAutoFit/>
          </a:bodyPr>
          <a:lstStyle/>
          <a:p>
            <a:pPr algn="ctr">
              <a:lnSpc>
                <a:spcPts val="4103"/>
              </a:lnSpc>
            </a:pPr>
            <a:r>
              <a:rPr lang="tr-TR" sz="3799" b="1" spc="303" dirty="0" smtClean="0">
                <a:solidFill>
                  <a:srgbClr val="373434"/>
                </a:solidFill>
                <a:latin typeface="Montserrat"/>
                <a:ea typeface="Montserrat"/>
                <a:cs typeface="Montserrat"/>
                <a:sym typeface="Montserrat"/>
              </a:rPr>
              <a:t>AÇILIŞ TÖRENİ</a:t>
            </a:r>
          </a:p>
          <a:p>
            <a:pPr algn="ctr">
              <a:lnSpc>
                <a:spcPts val="4103"/>
              </a:lnSpc>
            </a:pPr>
            <a:r>
              <a:rPr lang="tr-TR" sz="3799" b="1" spc="303" dirty="0" smtClean="0">
                <a:solidFill>
                  <a:srgbClr val="373434"/>
                </a:solidFill>
                <a:latin typeface="Montserrat"/>
                <a:ea typeface="Montserrat"/>
                <a:cs typeface="Montserrat"/>
                <a:sym typeface="Montserrat"/>
              </a:rPr>
              <a:t>4 Kasım 2024</a:t>
            </a:r>
            <a:endParaRPr lang="en-US" sz="3799" b="1" spc="303" dirty="0">
              <a:solidFill>
                <a:srgbClr val="373434"/>
              </a:solidFill>
              <a:latin typeface="Montserrat"/>
              <a:ea typeface="Montserrat"/>
              <a:cs typeface="Montserrat"/>
              <a:sym typeface="Montserrat"/>
            </a:endParaRPr>
          </a:p>
        </p:txBody>
      </p:sp>
      <p:sp>
        <p:nvSpPr>
          <p:cNvPr id="12" name="İçerik Yer Tutucusu 11"/>
          <p:cNvSpPr>
            <a:spLocks noGrp="1"/>
          </p:cNvSpPr>
          <p:nvPr>
            <p:ph idx="1"/>
          </p:nvPr>
        </p:nvSpPr>
        <p:spPr>
          <a:xfrm>
            <a:off x="2438400" y="4105559"/>
            <a:ext cx="13335000" cy="4525963"/>
          </a:xfrm>
        </p:spPr>
        <p:txBody>
          <a:bodyPr>
            <a:normAutofit fontScale="92500" lnSpcReduction="10000"/>
          </a:bodyPr>
          <a:lstStyle/>
          <a:p>
            <a:pPr marL="0" indent="0" algn="just">
              <a:buNone/>
            </a:pPr>
            <a:r>
              <a:rPr lang="tr-TR" dirty="0"/>
              <a:t>4 Kasım 2024 tarihinde Batman Üniversitesi </a:t>
            </a:r>
            <a:r>
              <a:rPr lang="tr-TR" dirty="0" smtClean="0"/>
              <a:t>Merkez Kampüs Konferans Salonunda </a:t>
            </a:r>
            <a:r>
              <a:rPr lang="tr-TR" dirty="0"/>
              <a:t>Batman 60+ Tazelenme </a:t>
            </a:r>
            <a:r>
              <a:rPr lang="tr-TR" dirty="0" smtClean="0"/>
              <a:t>Üniversitesi’nin </a:t>
            </a:r>
            <a:r>
              <a:rPr lang="tr-TR" dirty="0"/>
              <a:t>açılışı </a:t>
            </a:r>
            <a:r>
              <a:rPr lang="tr-TR" dirty="0" smtClean="0"/>
              <a:t> gerçekleştirilmiştir. Açılışa </a:t>
            </a:r>
            <a:r>
              <a:rPr lang="tr-TR" dirty="0"/>
              <a:t>Batman Üniversitesi rektörü Prof. Dr. İdris Demir ve rektör yardımcıları, Batman Aile ve Sosyal Hizmetler </a:t>
            </a:r>
            <a:r>
              <a:rPr lang="tr-TR" dirty="0" smtClean="0"/>
              <a:t>İl </a:t>
            </a:r>
            <a:r>
              <a:rPr lang="tr-TR" dirty="0"/>
              <a:t>Müdürü Mehmet Zeki </a:t>
            </a:r>
            <a:r>
              <a:rPr lang="tr-TR" dirty="0" err="1"/>
              <a:t>Eryarsoy</a:t>
            </a:r>
            <a:r>
              <a:rPr lang="tr-TR" dirty="0"/>
              <a:t>, </a:t>
            </a:r>
            <a:r>
              <a:rPr lang="tr-TR" dirty="0" smtClean="0"/>
              <a:t>60+ Tazelenme Üniversitesi kurucusu ve </a:t>
            </a:r>
            <a:r>
              <a:rPr lang="tr-TR" dirty="0"/>
              <a:t>Akdeniz Üniversitesi </a:t>
            </a:r>
            <a:r>
              <a:rPr lang="tr-TR" dirty="0" err="1"/>
              <a:t>Gerontoloji</a:t>
            </a:r>
            <a:r>
              <a:rPr lang="tr-TR" dirty="0"/>
              <a:t> Bölümü öğretim üyesi Prof. Dr. İsmail Tufan ile </a:t>
            </a:r>
            <a:r>
              <a:rPr lang="tr-TR" dirty="0" smtClean="0"/>
              <a:t>Tazelenme Üniversitesinin Malatya </a:t>
            </a:r>
            <a:r>
              <a:rPr lang="tr-TR" dirty="0"/>
              <a:t>Turgut Özal </a:t>
            </a:r>
            <a:r>
              <a:rPr lang="tr-TR" dirty="0" smtClean="0"/>
              <a:t>Üniversitesi Kampüs Koordinatörü Doç</a:t>
            </a:r>
            <a:r>
              <a:rPr lang="tr-TR" dirty="0"/>
              <a:t>. Dr. Neşe Karakaş, </a:t>
            </a:r>
            <a:r>
              <a:rPr lang="tr-TR" dirty="0" smtClean="0"/>
              <a:t>Muş </a:t>
            </a:r>
            <a:r>
              <a:rPr lang="tr-TR" dirty="0"/>
              <a:t>Alparslan </a:t>
            </a:r>
            <a:r>
              <a:rPr lang="tr-TR" dirty="0" smtClean="0"/>
              <a:t>Üniversitesi Kampüsü koordinatörü </a:t>
            </a:r>
            <a:r>
              <a:rPr lang="tr-TR" dirty="0"/>
              <a:t>öğretim üyesi Dr. Mehmet Efe ve Erzincan Binali Yıldırım Üniversitesi </a:t>
            </a:r>
            <a:r>
              <a:rPr lang="tr-TR" dirty="0" smtClean="0"/>
              <a:t>Kampüsü koordinatörü öğretim </a:t>
            </a:r>
            <a:r>
              <a:rPr lang="tr-TR" dirty="0"/>
              <a:t>üyesi Dr. Sevda </a:t>
            </a:r>
            <a:r>
              <a:rPr lang="tr-TR" dirty="0" err="1" smtClean="0"/>
              <a:t>Özütürker</a:t>
            </a:r>
            <a:r>
              <a:rPr lang="tr-TR" dirty="0" smtClean="0"/>
              <a:t>, Batman </a:t>
            </a:r>
            <a:r>
              <a:rPr lang="tr-TR" dirty="0"/>
              <a:t>60+ Tazelenme Üniversitesi yeni kayıtlı öğrencileri ile Üniversitemizin akademisyen ve öğrencileri katılmıştır.</a:t>
            </a:r>
          </a:p>
          <a:p>
            <a:endParaRPr lang="tr-T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449605" cy="5380893"/>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9605" y="0"/>
            <a:ext cx="4409702" cy="5380893"/>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9306" y="0"/>
            <a:ext cx="9428694" cy="5380893"/>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380893"/>
            <a:ext cx="6211766" cy="4906107"/>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8888" y="5380895"/>
            <a:ext cx="6959112" cy="4906107"/>
          </a:xfrm>
          <a:prstGeom prst="rect">
            <a:avLst/>
          </a:prstGeom>
        </p:spPr>
      </p:pic>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3560" y="5380893"/>
            <a:ext cx="5491493" cy="4906107"/>
          </a:xfrm>
          <a:prstGeom prst="rect">
            <a:avLst/>
          </a:prstGeom>
        </p:spPr>
      </p:pic>
    </p:spTree>
    <p:extLst>
      <p:ext uri="{BB962C8B-B14F-4D97-AF65-F5344CB8AC3E}">
        <p14:creationId xmlns:p14="http://schemas.microsoft.com/office/powerpoint/2010/main" val="3256575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392" y="0"/>
            <a:ext cx="18692784" cy="1028700"/>
            <a:chOff x="0" y="0"/>
            <a:chExt cx="4923202" cy="270933"/>
          </a:xfrm>
        </p:grpSpPr>
        <p:sp>
          <p:nvSpPr>
            <p:cNvPr id="3" name="Freeform 3"/>
            <p:cNvSpPr/>
            <p:nvPr/>
          </p:nvSpPr>
          <p:spPr>
            <a:xfrm>
              <a:off x="0" y="0"/>
              <a:ext cx="4923202" cy="270933"/>
            </a:xfrm>
            <a:custGeom>
              <a:avLst/>
              <a:gdLst/>
              <a:ahLst/>
              <a:cxnLst/>
              <a:rect l="l" t="t" r="r" b="b"/>
              <a:pathLst>
                <a:path w="4923202" h="270933">
                  <a:moveTo>
                    <a:pt x="0" y="0"/>
                  </a:moveTo>
                  <a:lnTo>
                    <a:pt x="4923202" y="0"/>
                  </a:lnTo>
                  <a:lnTo>
                    <a:pt x="4923202" y="270933"/>
                  </a:lnTo>
                  <a:lnTo>
                    <a:pt x="0" y="270933"/>
                  </a:lnTo>
                  <a:close/>
                </a:path>
              </a:pathLst>
            </a:custGeom>
            <a:solidFill>
              <a:srgbClr val="079FE1"/>
            </a:solidFill>
          </p:spPr>
          <p:txBody>
            <a:bodyPr/>
            <a:lstStyle/>
            <a:p>
              <a:endParaRPr lang="tr-TR"/>
            </a:p>
          </p:txBody>
        </p:sp>
        <p:sp>
          <p:nvSpPr>
            <p:cNvPr id="4" name="TextBox 4"/>
            <p:cNvSpPr txBox="1"/>
            <p:nvPr/>
          </p:nvSpPr>
          <p:spPr>
            <a:xfrm>
              <a:off x="0" y="-47625"/>
              <a:ext cx="4923202" cy="318558"/>
            </a:xfrm>
            <a:prstGeom prst="rect">
              <a:avLst/>
            </a:prstGeom>
          </p:spPr>
          <p:txBody>
            <a:bodyPr lIns="50800" tIns="50800" rIns="50800" bIns="50800" rtlCol="0" anchor="ctr"/>
            <a:lstStyle/>
            <a:p>
              <a:pPr algn="ctr">
                <a:lnSpc>
                  <a:spcPts val="3353"/>
                </a:lnSpc>
              </a:pPr>
              <a:endParaRPr/>
            </a:p>
          </p:txBody>
        </p:sp>
      </p:grpSp>
      <p:grpSp>
        <p:nvGrpSpPr>
          <p:cNvPr id="5" name="Group 5"/>
          <p:cNvGrpSpPr>
            <a:grpSpLocks noChangeAspect="1"/>
          </p:cNvGrpSpPr>
          <p:nvPr/>
        </p:nvGrpSpPr>
        <p:grpSpPr>
          <a:xfrm>
            <a:off x="8268679" y="0"/>
            <a:ext cx="1750641" cy="17506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44" r="-1844"/>
              </a:stretch>
            </a:blipFill>
          </p:spPr>
          <p:txBody>
            <a:bodyPr/>
            <a:lstStyle/>
            <a:p>
              <a:endParaRPr lang="tr-TR"/>
            </a:p>
          </p:txBody>
        </p:sp>
      </p:grpSp>
      <p:sp>
        <p:nvSpPr>
          <p:cNvPr id="8" name="TextBox 8"/>
          <p:cNvSpPr txBox="1"/>
          <p:nvPr/>
        </p:nvSpPr>
        <p:spPr>
          <a:xfrm>
            <a:off x="1257299" y="1835979"/>
            <a:ext cx="15773400" cy="1053686"/>
          </a:xfrm>
          <a:prstGeom prst="rect">
            <a:avLst/>
          </a:prstGeom>
        </p:spPr>
        <p:txBody>
          <a:bodyPr wrap="square" lIns="0" tIns="0" rIns="0" bIns="0" rtlCol="0" anchor="t">
            <a:spAutoFit/>
          </a:bodyPr>
          <a:lstStyle/>
          <a:p>
            <a:pPr algn="ctr">
              <a:lnSpc>
                <a:spcPts val="4103"/>
              </a:lnSpc>
            </a:pPr>
            <a:r>
              <a:rPr lang="tr-TR" sz="4000" dirty="0"/>
              <a:t>2024-2025 YILI</a:t>
            </a:r>
            <a:br>
              <a:rPr lang="tr-TR" sz="4000" dirty="0"/>
            </a:br>
            <a:r>
              <a:rPr lang="tr-TR" sz="4000" dirty="0"/>
              <a:t>AKADEMİK TAKVİM</a:t>
            </a:r>
            <a:endParaRPr lang="en-US" sz="3799" b="1" spc="303" dirty="0">
              <a:solidFill>
                <a:srgbClr val="373434"/>
              </a:solidFill>
              <a:latin typeface="Montserrat"/>
              <a:ea typeface="Montserrat"/>
              <a:cs typeface="Montserrat"/>
              <a:sym typeface="Montserrat"/>
            </a:endParaRPr>
          </a:p>
        </p:txBody>
      </p:sp>
      <p:graphicFrame>
        <p:nvGraphicFramePr>
          <p:cNvPr id="10" name="İçerik Yer Tutucusu 3"/>
          <p:cNvGraphicFramePr>
            <a:graphicFrameLocks/>
          </p:cNvGraphicFramePr>
          <p:nvPr>
            <p:extLst>
              <p:ext uri="{D42A27DB-BD31-4B8C-83A1-F6EECF244321}">
                <p14:modId xmlns:p14="http://schemas.microsoft.com/office/powerpoint/2010/main" val="1677110461"/>
              </p:ext>
            </p:extLst>
          </p:nvPr>
        </p:nvGraphicFramePr>
        <p:xfrm>
          <a:off x="4419600" y="3478737"/>
          <a:ext cx="10134600" cy="5322364"/>
        </p:xfrm>
        <a:graphic>
          <a:graphicData uri="http://schemas.openxmlformats.org/drawingml/2006/table">
            <a:tbl>
              <a:tblPr firstRow="1" firstCol="1" bandRow="1">
                <a:tableStyleId>{5C22544A-7EE6-4342-B048-85BDC9FD1C3A}</a:tableStyleId>
              </a:tblPr>
              <a:tblGrid>
                <a:gridCol w="3007278">
                  <a:extLst>
                    <a:ext uri="{9D8B030D-6E8A-4147-A177-3AD203B41FA5}">
                      <a16:colId xmlns:a16="http://schemas.microsoft.com/office/drawing/2014/main" val="3284064937"/>
                    </a:ext>
                  </a:extLst>
                </a:gridCol>
                <a:gridCol w="7127322">
                  <a:extLst>
                    <a:ext uri="{9D8B030D-6E8A-4147-A177-3AD203B41FA5}">
                      <a16:colId xmlns:a16="http://schemas.microsoft.com/office/drawing/2014/main" val="2797465272"/>
                    </a:ext>
                  </a:extLst>
                </a:gridCol>
              </a:tblGrid>
              <a:tr h="439396">
                <a:tc gridSpan="2">
                  <a:txBody>
                    <a:bodyPr/>
                    <a:lstStyle/>
                    <a:p>
                      <a:pPr algn="ctr">
                        <a:lnSpc>
                          <a:spcPct val="107000"/>
                        </a:lnSpc>
                        <a:spcAft>
                          <a:spcPts val="0"/>
                        </a:spcAft>
                      </a:pPr>
                      <a:r>
                        <a:rPr lang="tr-TR" sz="2400">
                          <a:effectLst/>
                        </a:rPr>
                        <a:t>GÜZ DÖNEMİ</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extLst>
                  <a:ext uri="{0D108BD9-81ED-4DB2-BD59-A6C34878D82A}">
                    <a16:rowId xmlns:a16="http://schemas.microsoft.com/office/drawing/2014/main" val="1520469456"/>
                  </a:ext>
                </a:extLst>
              </a:tr>
              <a:tr h="439697">
                <a:tc>
                  <a:txBody>
                    <a:bodyPr/>
                    <a:lstStyle/>
                    <a:p>
                      <a:pPr>
                        <a:lnSpc>
                          <a:spcPct val="107000"/>
                        </a:lnSpc>
                        <a:spcAft>
                          <a:spcPts val="0"/>
                        </a:spcAft>
                      </a:pPr>
                      <a:r>
                        <a:rPr lang="tr-TR" sz="2400" dirty="0">
                          <a:effectLst/>
                        </a:rPr>
                        <a:t>Kayıt tarihleri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400">
                          <a:effectLst/>
                        </a:rPr>
                        <a:t>16 Eylül – 14 Ekim 2024</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2377053"/>
                  </a:ext>
                </a:extLst>
              </a:tr>
              <a:tr h="439697">
                <a:tc>
                  <a:txBody>
                    <a:bodyPr/>
                    <a:lstStyle/>
                    <a:p>
                      <a:pPr>
                        <a:lnSpc>
                          <a:spcPct val="107000"/>
                        </a:lnSpc>
                        <a:spcAft>
                          <a:spcPts val="0"/>
                        </a:spcAft>
                      </a:pPr>
                      <a:r>
                        <a:rPr lang="tr-TR" sz="2400">
                          <a:effectLst/>
                        </a:rPr>
                        <a:t>Açılış tarihi</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400">
                          <a:effectLst/>
                        </a:rPr>
                        <a:t>4 Kasım 2024</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7825012"/>
                  </a:ext>
                </a:extLst>
              </a:tr>
              <a:tr h="439697">
                <a:tc>
                  <a:txBody>
                    <a:bodyPr/>
                    <a:lstStyle/>
                    <a:p>
                      <a:pPr>
                        <a:lnSpc>
                          <a:spcPct val="107000"/>
                        </a:lnSpc>
                        <a:spcAft>
                          <a:spcPts val="0"/>
                        </a:spcAft>
                      </a:pPr>
                      <a:r>
                        <a:rPr lang="tr-TR" sz="2400" dirty="0">
                          <a:effectLst/>
                        </a:rPr>
                        <a:t>Oryantasyon</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400" dirty="0">
                          <a:effectLst/>
                        </a:rPr>
                        <a:t>5 Kasım 2024</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369356"/>
                  </a:ext>
                </a:extLst>
              </a:tr>
              <a:tr h="902695">
                <a:tc>
                  <a:txBody>
                    <a:bodyPr/>
                    <a:lstStyle/>
                    <a:p>
                      <a:pPr>
                        <a:lnSpc>
                          <a:spcPct val="107000"/>
                        </a:lnSpc>
                        <a:spcAft>
                          <a:spcPts val="0"/>
                        </a:spcAft>
                      </a:pPr>
                      <a:r>
                        <a:rPr lang="tr-TR" sz="2400">
                          <a:effectLst/>
                        </a:rPr>
                        <a:t>Derslerin başlama tarihi</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400" dirty="0">
                          <a:effectLst/>
                        </a:rPr>
                        <a:t>11 Kasım 2024</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8151782"/>
                  </a:ext>
                </a:extLst>
              </a:tr>
              <a:tr h="439697">
                <a:tc>
                  <a:txBody>
                    <a:bodyPr/>
                    <a:lstStyle/>
                    <a:p>
                      <a:pPr>
                        <a:lnSpc>
                          <a:spcPct val="107000"/>
                        </a:lnSpc>
                        <a:spcAft>
                          <a:spcPts val="0"/>
                        </a:spcAft>
                      </a:pPr>
                      <a:r>
                        <a:rPr lang="tr-TR" sz="2400">
                          <a:effectLst/>
                        </a:rPr>
                        <a:t>Derslerin bitiş tarihi</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400" dirty="0">
                          <a:effectLst/>
                        </a:rPr>
                        <a:t>17 Ocak 2025</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5057300"/>
                  </a:ext>
                </a:extLst>
              </a:tr>
              <a:tr h="439396">
                <a:tc gridSpan="2">
                  <a:txBody>
                    <a:bodyPr/>
                    <a:lstStyle/>
                    <a:p>
                      <a:pPr algn="ctr">
                        <a:lnSpc>
                          <a:spcPct val="107000"/>
                        </a:lnSpc>
                        <a:spcAft>
                          <a:spcPts val="0"/>
                        </a:spcAft>
                      </a:pPr>
                      <a:r>
                        <a:rPr lang="tr-TR" sz="2400">
                          <a:effectLst/>
                        </a:rPr>
                        <a:t>BAHAR DÖNEMİ</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extLst>
                  <a:ext uri="{0D108BD9-81ED-4DB2-BD59-A6C34878D82A}">
                    <a16:rowId xmlns:a16="http://schemas.microsoft.com/office/drawing/2014/main" val="340394354"/>
                  </a:ext>
                </a:extLst>
              </a:tr>
              <a:tr h="902695">
                <a:tc>
                  <a:txBody>
                    <a:bodyPr/>
                    <a:lstStyle/>
                    <a:p>
                      <a:pPr>
                        <a:lnSpc>
                          <a:spcPct val="107000"/>
                        </a:lnSpc>
                        <a:spcAft>
                          <a:spcPts val="0"/>
                        </a:spcAft>
                      </a:pPr>
                      <a:r>
                        <a:rPr lang="tr-TR" sz="2400">
                          <a:effectLst/>
                        </a:rPr>
                        <a:t>Derslerin başlama tarihi</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400" dirty="0">
                          <a:effectLst/>
                        </a:rPr>
                        <a:t>17 Şubat 2025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5541298"/>
                  </a:ext>
                </a:extLst>
              </a:tr>
              <a:tr h="439697">
                <a:tc>
                  <a:txBody>
                    <a:bodyPr/>
                    <a:lstStyle/>
                    <a:p>
                      <a:pPr>
                        <a:lnSpc>
                          <a:spcPct val="107000"/>
                        </a:lnSpc>
                        <a:spcAft>
                          <a:spcPts val="0"/>
                        </a:spcAft>
                      </a:pPr>
                      <a:r>
                        <a:rPr lang="tr-TR" sz="2400">
                          <a:effectLst/>
                        </a:rPr>
                        <a:t>Ara tatil</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400" dirty="0">
                          <a:effectLst/>
                        </a:rPr>
                        <a:t>31 Mart- 4 Nisan 2025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4177693"/>
                  </a:ext>
                </a:extLst>
              </a:tr>
              <a:tr h="439697">
                <a:tc>
                  <a:txBody>
                    <a:bodyPr/>
                    <a:lstStyle/>
                    <a:p>
                      <a:pPr>
                        <a:lnSpc>
                          <a:spcPct val="107000"/>
                        </a:lnSpc>
                        <a:spcAft>
                          <a:spcPts val="0"/>
                        </a:spcAft>
                      </a:pPr>
                      <a:r>
                        <a:rPr lang="tr-TR" sz="2400">
                          <a:effectLst/>
                        </a:rPr>
                        <a:t>Derslerin bitiş tarihi</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tr-TR" sz="2400" dirty="0">
                          <a:effectLst/>
                        </a:rPr>
                        <a:t>29 Mayıs 2025</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4679315"/>
                  </a:ext>
                </a:extLst>
              </a:tr>
            </a:tbl>
          </a:graphicData>
        </a:graphic>
      </p:graphicFrame>
      <p:sp>
        <p:nvSpPr>
          <p:cNvPr id="15" name="Unvan 14"/>
          <p:cNvSpPr>
            <a:spLocks noGrp="1"/>
          </p:cNvSpPr>
          <p:nvPr>
            <p:ph type="title"/>
          </p:nvPr>
        </p:nvSpPr>
        <p:spPr/>
        <p:txBody>
          <a:bodyPr/>
          <a:lstStyle/>
          <a:p>
            <a:endParaRPr lang="tr-TR"/>
          </a:p>
        </p:txBody>
      </p:sp>
      <p:sp>
        <p:nvSpPr>
          <p:cNvPr id="12" name="İçerik Yer Tutucusu 11"/>
          <p:cNvSpPr>
            <a:spLocks noGrp="1"/>
          </p:cNvSpPr>
          <p:nvPr>
            <p:ph sz="half" idx="1"/>
          </p:nvPr>
        </p:nvSpPr>
        <p:spPr/>
        <p:txBody>
          <a:bodyPr/>
          <a:lstStyle/>
          <a:p>
            <a:pPr marL="0" indent="0">
              <a:buNone/>
            </a:pPr>
            <a:endParaRPr lang="tr-TR" dirty="0"/>
          </a:p>
          <a:p>
            <a:pPr marL="0" indent="0">
              <a:buNone/>
            </a:pPr>
            <a:endParaRPr lang="tr-TR" dirty="0" smtClean="0"/>
          </a:p>
          <a:p>
            <a:pPr marL="0" indent="0">
              <a:buNone/>
            </a:pPr>
            <a:endParaRPr lang="tr-TR" dirty="0"/>
          </a:p>
        </p:txBody>
      </p:sp>
    </p:spTree>
    <p:extLst>
      <p:ext uri="{BB962C8B-B14F-4D97-AF65-F5344CB8AC3E}">
        <p14:creationId xmlns:p14="http://schemas.microsoft.com/office/powerpoint/2010/main" val="2793499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1250</Words>
  <Application>Microsoft Office PowerPoint</Application>
  <PresentationFormat>Özel</PresentationFormat>
  <Paragraphs>571</Paragraphs>
  <Slides>38</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38</vt:i4>
      </vt:variant>
    </vt:vector>
  </HeadingPairs>
  <TitlesOfParts>
    <vt:vector size="48" baseType="lpstr">
      <vt:lpstr>Arial</vt:lpstr>
      <vt:lpstr>Times New Roman</vt:lpstr>
      <vt:lpstr>Quicksand 1 Medium</vt:lpstr>
      <vt:lpstr>Montserrat</vt:lpstr>
      <vt:lpstr>Calibri</vt:lpstr>
      <vt:lpstr>Klein Heavy</vt:lpstr>
      <vt:lpstr>Quicksand 2 Bold</vt:lpstr>
      <vt:lpstr>Klein</vt:lpstr>
      <vt:lpstr>Open Sauce</vt:lpstr>
      <vt:lpstr>Office Theme</vt:lpstr>
      <vt:lpstr>PowerPoint Sunusu</vt:lpstr>
      <vt:lpstr>PowerPoint Sunusu</vt:lpstr>
      <vt:lpstr>PowerPoint Sunusu</vt:lpstr>
      <vt:lpstr>PowerPoint Sunusu</vt:lpstr>
      <vt:lpstr>PowerPoint Sunusu</vt:lpstr>
      <vt:lpstr>TANITIM GÜNLERİ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SAĞLIKLI BESLENME</vt:lpstr>
      <vt:lpstr>AĞIZ VE DİŞ SAĞLIĞI/ DİŞ TARAMALARI</vt:lpstr>
      <vt:lpstr>ÖRGÜ TEKNİKLERİ</vt:lpstr>
      <vt:lpstr>BOCCE /  BOCCE TURNUVASI</vt:lpstr>
      <vt:lpstr>PowerPoint Sunusu</vt:lpstr>
      <vt:lpstr>PowerPoint Sunusu</vt:lpstr>
      <vt:lpstr>PİLATES / AEROBİK</vt:lpstr>
      <vt:lpstr>İNGİLİZCE</vt:lpstr>
      <vt:lpstr>PETROL SPOR- KIRKLARELİ SPOR MAÇI</vt:lpstr>
      <vt:lpstr>REKTÖRÜMÜZ PROF. DR. İDRİS DEMİR İLE ÖĞLE YEMEĞİ</vt:lpstr>
      <vt:lpstr>GASTRONOMİ BÖLÜMÜ ÖĞRETİM ÜYELERİ VE  LİSANS ÖĞRENCİLERİ İLE YEMEK PİŞİRME ETKİNLİĞİ</vt:lpstr>
      <vt:lpstr>BATI RAMAN KAMPÜSÜ AĞAÇLANDIRMA ETKİNLİĞİ</vt:lpstr>
      <vt:lpstr>GASTRONOMİ FESTİVALİ</vt:lpstr>
      <vt:lpstr>GÖKYÜZÜ GÖZLEM ETKİNLİĞİ</vt:lpstr>
      <vt:lpstr>LİSE ÖĞRENCİLERİYLE OYUN ETKİNLİĞİ</vt:lpstr>
      <vt:lpstr>YIL SONU BEŞ ÇAYI ETKİNLİĞİ</vt:lpstr>
      <vt:lpstr>STRES YÖNETİMİ DERSİ</vt:lpstr>
      <vt:lpstr>AHŞAP İŞLEME TEKNİKLERİ ATÖLYESİ</vt:lpstr>
      <vt:lpstr>TAŞ İŞLEME VE TAKI TASARIMI </vt:lpstr>
      <vt:lpstr>YOGA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Akademisyen Öğrenci Buluşmaları</dc:title>
  <dc:creator>dell</dc:creator>
  <cp:lastModifiedBy>Ebru NOYAN</cp:lastModifiedBy>
  <cp:revision>87</cp:revision>
  <dcterms:created xsi:type="dcterms:W3CDTF">2006-08-16T00:00:00Z</dcterms:created>
  <dcterms:modified xsi:type="dcterms:W3CDTF">2026-04-26T15:59:53Z</dcterms:modified>
  <dc:identifier>DAGZdJYMd8w</dc:identifier>
</cp:coreProperties>
</file>