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F5F3A5-00F9-09F9-2572-585D4103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/>
              <a:t>II.Batman</a:t>
            </a:r>
            <a:r>
              <a:rPr lang="tr-TR" sz="2800" dirty="0"/>
              <a:t> İl Müftülüğü Din Görevlilerine Yönelik Seminerler</a:t>
            </a:r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95F3D5FC-815C-A161-A98D-8E54767D8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872793"/>
              </p:ext>
            </p:extLst>
          </p:nvPr>
        </p:nvGraphicFramePr>
        <p:xfrm>
          <a:off x="745958" y="1396999"/>
          <a:ext cx="7844587" cy="5005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667">
                  <a:extLst>
                    <a:ext uri="{9D8B030D-6E8A-4147-A177-3AD203B41FA5}">
                      <a16:colId xmlns:a16="http://schemas.microsoft.com/office/drawing/2014/main" val="154938253"/>
                    </a:ext>
                  </a:extLst>
                </a:gridCol>
                <a:gridCol w="1573730">
                  <a:extLst>
                    <a:ext uri="{9D8B030D-6E8A-4147-A177-3AD203B41FA5}">
                      <a16:colId xmlns:a16="http://schemas.microsoft.com/office/drawing/2014/main" val="3146201460"/>
                    </a:ext>
                  </a:extLst>
                </a:gridCol>
                <a:gridCol w="1573730">
                  <a:extLst>
                    <a:ext uri="{9D8B030D-6E8A-4147-A177-3AD203B41FA5}">
                      <a16:colId xmlns:a16="http://schemas.microsoft.com/office/drawing/2014/main" val="476111538"/>
                    </a:ext>
                  </a:extLst>
                </a:gridCol>
                <a:gridCol w="1573730">
                  <a:extLst>
                    <a:ext uri="{9D8B030D-6E8A-4147-A177-3AD203B41FA5}">
                      <a16:colId xmlns:a16="http://schemas.microsoft.com/office/drawing/2014/main" val="644549447"/>
                    </a:ext>
                  </a:extLst>
                </a:gridCol>
                <a:gridCol w="1573730">
                  <a:extLst>
                    <a:ext uri="{9D8B030D-6E8A-4147-A177-3AD203B41FA5}">
                      <a16:colId xmlns:a16="http://schemas.microsoft.com/office/drawing/2014/main" val="627965550"/>
                    </a:ext>
                  </a:extLst>
                </a:gridCol>
              </a:tblGrid>
              <a:tr h="616452">
                <a:tc>
                  <a:txBody>
                    <a:bodyPr/>
                    <a:lstStyle/>
                    <a:p>
                      <a:r>
                        <a:rPr dirty="0" err="1"/>
                        <a:t>Konuşmacı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Konu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Tarih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Saat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Katılımcı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662048"/>
                  </a:ext>
                </a:extLst>
              </a:tr>
              <a:tr h="616452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dirty="0" err="1"/>
                        <a:t>Doç</a:t>
                      </a:r>
                      <a:r>
                        <a:rPr dirty="0"/>
                        <a:t>. Dr. </a:t>
                      </a:r>
                      <a:r>
                        <a:rPr dirty="0" err="1"/>
                        <a:t>Abdulvasıf</a:t>
                      </a:r>
                      <a:r>
                        <a:rPr dirty="0"/>
                        <a:t> Eraslan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Hadis </a:t>
                      </a:r>
                      <a:r>
                        <a:rPr dirty="0" err="1"/>
                        <a:t>Kaynaklarının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Mahiyeti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</a:t>
                      </a:r>
                      <a:r>
                        <a:rPr dirty="0"/>
                        <a:t> Din </a:t>
                      </a:r>
                      <a:r>
                        <a:rPr dirty="0" err="1"/>
                        <a:t>Hizmetlerinde</a:t>
                      </a:r>
                      <a:r>
                        <a:rPr dirty="0"/>
                        <a:t> Hadis </a:t>
                      </a:r>
                      <a:r>
                        <a:rPr dirty="0" err="1"/>
                        <a:t>Kullanımı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17.05.2025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21:15:00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927770"/>
                  </a:ext>
                </a:extLst>
              </a:tr>
              <a:tr h="61645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tr-TR" dirty="0"/>
                        <a:t>2.  </a:t>
                      </a:r>
                      <a:r>
                        <a:rPr lang="tr-TR" dirty="0" err="1"/>
                        <a:t>Prof</a:t>
                      </a:r>
                      <a:r>
                        <a:rPr dirty="0"/>
                        <a:t>. Dr. </a:t>
                      </a:r>
                      <a:r>
                        <a:rPr dirty="0" err="1"/>
                        <a:t>Ümit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Güler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Din </a:t>
                      </a:r>
                      <a:r>
                        <a:rPr dirty="0" err="1"/>
                        <a:t>Hizmetlerinde</a:t>
                      </a:r>
                      <a:r>
                        <a:rPr dirty="0"/>
                        <a:t> Siyer-</a:t>
                      </a:r>
                      <a:r>
                        <a:rPr dirty="0" err="1"/>
                        <a:t>i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Nebi'nin</a:t>
                      </a:r>
                      <a:r>
                        <a:rPr dirty="0"/>
                        <a:t> Etkin </a:t>
                      </a:r>
                      <a:r>
                        <a:rPr dirty="0" err="1"/>
                        <a:t>Kullanımı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24.05.2025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21:15:00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97771"/>
                  </a:ext>
                </a:extLst>
              </a:tr>
              <a:tr h="61645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tr-TR" dirty="0"/>
                        <a:t>3. </a:t>
                      </a:r>
                      <a:r>
                        <a:rPr dirty="0" err="1"/>
                        <a:t>Doç</a:t>
                      </a:r>
                      <a:r>
                        <a:rPr dirty="0"/>
                        <a:t>. Dr. </a:t>
                      </a:r>
                      <a:r>
                        <a:rPr dirty="0" err="1"/>
                        <a:t>Abdulbasıt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Saltekin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Fıkıh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İlminin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Mahiyeti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31.05.2025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21:30:00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137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852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978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BDA96A7-8C8C-8AFD-2470-4DE7A730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100" dirty="0" err="1"/>
              <a:t>İslamın</a:t>
            </a:r>
            <a:r>
              <a:rPr lang="tr-TR" sz="3100" dirty="0"/>
              <a:t> Hoş </a:t>
            </a:r>
            <a:r>
              <a:rPr lang="tr-TR" sz="3100" dirty="0" err="1"/>
              <a:t>Sadası</a:t>
            </a:r>
            <a:r>
              <a:rPr lang="tr-TR" sz="3100" dirty="0"/>
              <a:t> Olarak Şiir </a:t>
            </a:r>
            <a:br>
              <a:rPr lang="tr-TR" dirty="0"/>
            </a:br>
            <a:r>
              <a:rPr lang="tr-TR" sz="2800" dirty="0"/>
              <a:t>Doç. Dr. Şahin Şimşek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ECC3F20-C5AC-FE6F-C79C-E9277F102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367"/>
            <a:ext cx="3611880" cy="237314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D38ECAB-52A3-D8A0-E33A-6D5E96E4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723367"/>
            <a:ext cx="4416552" cy="237314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71C10FB-39E1-AE54-7368-055B5C298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4238523"/>
            <a:ext cx="4617720" cy="223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98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BE133B-1D70-2F06-2586-EA9CD63D0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dirty="0"/>
              <a:t>Din Hizmetlerinde Kelam İlminin Etkin ve Verimli Kullanımı</a:t>
            </a:r>
            <a:br>
              <a:rPr lang="tr-TR" sz="2800" dirty="0"/>
            </a:br>
            <a:r>
              <a:rPr lang="tr-TR" sz="2800" dirty="0"/>
              <a:t>Prof. Dr. Vecihi Sönmez</a:t>
            </a:r>
            <a:br>
              <a:rPr lang="tr-TR" sz="2800" dirty="0"/>
            </a:br>
            <a:endParaRPr lang="tr-TR" sz="28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37823A2-0555-8653-EB43-4D531ED35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9078"/>
            <a:ext cx="4379976" cy="271430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FE1A1E7-1F00-8C52-38CB-AD2BD78FD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776" y="1509078"/>
            <a:ext cx="3858768" cy="271430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D4DFFF5-C49F-7033-73BB-E9F99F37E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192" y="4314822"/>
            <a:ext cx="4379976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49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02E2D51-97CA-CF08-E636-8193C600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dirty="0"/>
              <a:t>Topluluk Önünde Konuşma Becerileri</a:t>
            </a:r>
            <a:br>
              <a:rPr lang="tr-TR" sz="2800" dirty="0"/>
            </a:br>
            <a:r>
              <a:rPr lang="tr-TR" sz="2800" dirty="0"/>
              <a:t>Dr. Öğretim Üyesi Ömer Murat Öter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6D3ACF3-D501-0556-05BB-70E02754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" y="1773936"/>
            <a:ext cx="3657600" cy="248031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7EFAC64-AAE1-D844-4FB5-1AD4AB9FA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608" y="1773936"/>
            <a:ext cx="4096512" cy="248031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3FE37B2-B4EC-B733-0173-94578DDE1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432" y="4343400"/>
            <a:ext cx="3968496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04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9ECDF1A-D97D-D9B8-F981-F1BD5C98C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dirty="0"/>
              <a:t>Günümüz Gençliğini Anlamak</a:t>
            </a:r>
            <a:br>
              <a:rPr lang="tr-TR" sz="2800" dirty="0"/>
            </a:br>
            <a:r>
              <a:rPr lang="tr-TR" sz="2800" dirty="0"/>
              <a:t>Doç. Dr. Nazife Gürhan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A0FC4AD-3262-0944-EF11-26B131A13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416" y="4080107"/>
            <a:ext cx="4572000" cy="250325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FC6DCF3-6DDC-D960-5A26-C6BC07902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472" y="1417638"/>
            <a:ext cx="4023360" cy="257262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7171B8D-23AE-7865-783C-E8D457CBF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7638"/>
            <a:ext cx="3694176" cy="250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46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FC8DA52-7302-760E-6182-192802716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100" dirty="0"/>
              <a:t>Günümüz Dünyasında Gençlere Yönelik Etkin Din Eğitimi</a:t>
            </a:r>
            <a:br>
              <a:rPr lang="tr-TR" dirty="0"/>
            </a:br>
            <a:r>
              <a:rPr lang="tr-TR" sz="3100" dirty="0"/>
              <a:t>Arş. Gör. Nur Demir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D4F19C2-E9B0-47E7-E975-06F108591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036" y="4333939"/>
            <a:ext cx="3995928" cy="224942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1888B97-38E1-3FCF-B46E-F2D898477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530" y="1975103"/>
            <a:ext cx="3758180" cy="221316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470F2AD-DBE4-E429-D4CC-BB8587227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0" y="1837943"/>
            <a:ext cx="3995928" cy="235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43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7FBEAE6-4DC4-F11B-E367-AAA0175CF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dirty="0"/>
              <a:t>Hadisleri Doğru Anlamada Yöntem</a:t>
            </a:r>
            <a:br>
              <a:rPr lang="tr-TR" sz="2800" dirty="0"/>
            </a:br>
            <a:r>
              <a:rPr lang="tr-TR" sz="2800" dirty="0"/>
              <a:t>Dr. Öğr. </a:t>
            </a:r>
            <a:r>
              <a:rPr lang="tr-TR" sz="2800" dirty="0" err="1"/>
              <a:t>Üy</a:t>
            </a:r>
            <a:r>
              <a:rPr lang="tr-TR" sz="2800" dirty="0"/>
              <a:t>. Mehmet Turan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16D68B5-78B0-1B77-F353-E1CB5B6D3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290025"/>
            <a:ext cx="3584448" cy="227702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E24E559-E2B9-2630-9BE9-D27031873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240" y="1801367"/>
            <a:ext cx="3657600" cy="210492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14B84BD-C95C-27AF-4C5F-4EE15605E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1801367"/>
            <a:ext cx="3803904" cy="210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50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351BED-7AE6-96C7-DDC9-5A067E46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100" dirty="0"/>
              <a:t>Gençlerde İnanç Problemlerinin Nedenleri</a:t>
            </a:r>
            <a:br>
              <a:rPr lang="tr-TR" dirty="0"/>
            </a:br>
            <a:r>
              <a:rPr lang="tr-TR" sz="2800" dirty="0"/>
              <a:t>Doç. Dr. Ekrem Uysal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26A1DDE-C462-0876-3A51-8AE33D33A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8818"/>
            <a:ext cx="3611880" cy="207568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E914A1C-9216-A4B0-261D-D877E8266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120" y="1968818"/>
            <a:ext cx="3611880" cy="207568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4A8C3C3-0C19-884E-C914-FE84AC4DE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616" y="4507674"/>
            <a:ext cx="3858768" cy="20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40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5504FF-F16D-7C70-2F83-140BF0BD9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dirty="0"/>
              <a:t>Kur'an Bize Yeter Söyleminin Açmazları</a:t>
            </a:r>
            <a:br>
              <a:rPr lang="tr-TR" sz="2800" dirty="0"/>
            </a:br>
            <a:r>
              <a:rPr lang="tr-TR" sz="2800" dirty="0"/>
              <a:t>Prof. Dr. Fuat İstemi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BAF9003-0C17-2B1C-CFE7-B89E3B3D5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680" y="1743162"/>
            <a:ext cx="3520440" cy="22472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80821C7-6D09-29D8-6B32-5A553AF9E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3162"/>
            <a:ext cx="3831336" cy="224720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8E6570EA-81AC-00D6-87A0-15684B41F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656" y="4208464"/>
            <a:ext cx="3703320" cy="22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61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40D782-C3C2-3288-0CD6-542E66E9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253A6848-C58E-EFB2-4125-B100587F14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958519"/>
              </p:ext>
            </p:extLst>
          </p:nvPr>
        </p:nvGraphicFramePr>
        <p:xfrm>
          <a:off x="457200" y="1600200"/>
          <a:ext cx="812799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35544395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6759825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857601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Seminer Veren Öğretim Üyesi Sayısı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Seminer Sayısı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Toplam Katılımcı Sayısı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794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820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964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187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C1C08D0-4438-6199-0700-70F655AF0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B454626A-FAE5-BCA7-5994-8A4000F4A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399873"/>
              </p:ext>
            </p:extLst>
          </p:nvPr>
        </p:nvGraphicFramePr>
        <p:xfrm>
          <a:off x="457200" y="1600200"/>
          <a:ext cx="820102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192645973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75817598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4871239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26653083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985212588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r>
                        <a:rPr lang="tr-TR" dirty="0"/>
                        <a:t>4. </a:t>
                      </a:r>
                      <a:r>
                        <a:rPr dirty="0" err="1"/>
                        <a:t>Doç</a:t>
                      </a:r>
                      <a:r>
                        <a:rPr dirty="0"/>
                        <a:t>. Dr. </a:t>
                      </a:r>
                      <a:r>
                        <a:rPr dirty="0" err="1"/>
                        <a:t>Şükrü</a:t>
                      </a:r>
                      <a:r>
                        <a:rPr dirty="0"/>
                        <a:t> Aydın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Din </a:t>
                      </a:r>
                      <a:r>
                        <a:rPr dirty="0" err="1"/>
                        <a:t>HizmetlerindeTefsir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İlminin</a:t>
                      </a:r>
                      <a:r>
                        <a:rPr dirty="0"/>
                        <a:t> Etkin </a:t>
                      </a:r>
                      <a:r>
                        <a:rPr dirty="0" err="1"/>
                        <a:t>ve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Verimli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Kullanımı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14.06.2025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21:45:00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86067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r>
                        <a:rPr lang="tr-TR" dirty="0"/>
                        <a:t>5. </a:t>
                      </a:r>
                      <a:r>
                        <a:rPr dirty="0" err="1"/>
                        <a:t>Doç</a:t>
                      </a:r>
                      <a:r>
                        <a:rPr dirty="0"/>
                        <a:t>. Dr. Davut Okçu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Din </a:t>
                      </a:r>
                      <a:r>
                        <a:rPr dirty="0" err="1"/>
                        <a:t>Hizmetlerinde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Pedagojinin</a:t>
                      </a:r>
                      <a:r>
                        <a:rPr dirty="0"/>
                        <a:t> Yeri </a:t>
                      </a:r>
                      <a:r>
                        <a:rPr dirty="0" err="1"/>
                        <a:t>ve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Önemi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21.06.2025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21:45:00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220342"/>
                  </a:ext>
                </a:extLst>
              </a:tr>
            </a:tbl>
          </a:graphicData>
        </a:graphic>
      </p:graphicFrame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BCE7B924-D2FC-35C0-DDF3-0577E3C76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216090"/>
              </p:ext>
            </p:extLst>
          </p:nvPr>
        </p:nvGraphicFramePr>
        <p:xfrm>
          <a:off x="457200" y="983748"/>
          <a:ext cx="8201024" cy="616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80">
                  <a:extLst>
                    <a:ext uri="{9D8B030D-6E8A-4147-A177-3AD203B41FA5}">
                      <a16:colId xmlns:a16="http://schemas.microsoft.com/office/drawing/2014/main" val="183590196"/>
                    </a:ext>
                  </a:extLst>
                </a:gridCol>
                <a:gridCol w="1645236">
                  <a:extLst>
                    <a:ext uri="{9D8B030D-6E8A-4147-A177-3AD203B41FA5}">
                      <a16:colId xmlns:a16="http://schemas.microsoft.com/office/drawing/2014/main" val="429066146"/>
                    </a:ext>
                  </a:extLst>
                </a:gridCol>
                <a:gridCol w="1645236">
                  <a:extLst>
                    <a:ext uri="{9D8B030D-6E8A-4147-A177-3AD203B41FA5}">
                      <a16:colId xmlns:a16="http://schemas.microsoft.com/office/drawing/2014/main" val="265497981"/>
                    </a:ext>
                  </a:extLst>
                </a:gridCol>
                <a:gridCol w="1645236">
                  <a:extLst>
                    <a:ext uri="{9D8B030D-6E8A-4147-A177-3AD203B41FA5}">
                      <a16:colId xmlns:a16="http://schemas.microsoft.com/office/drawing/2014/main" val="3934695809"/>
                    </a:ext>
                  </a:extLst>
                </a:gridCol>
                <a:gridCol w="1645236">
                  <a:extLst>
                    <a:ext uri="{9D8B030D-6E8A-4147-A177-3AD203B41FA5}">
                      <a16:colId xmlns:a16="http://schemas.microsoft.com/office/drawing/2014/main" val="618705269"/>
                    </a:ext>
                  </a:extLst>
                </a:gridCol>
              </a:tblGrid>
              <a:tr h="616452">
                <a:tc>
                  <a:txBody>
                    <a:bodyPr/>
                    <a:lstStyle/>
                    <a:p>
                      <a:r>
                        <a:rPr dirty="0" err="1"/>
                        <a:t>Konuşmacı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Konu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Tarih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Saat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Katılımcı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800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7323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428E48-EC98-F715-1259-349EB8D4E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20676"/>
            <a:ext cx="8229600" cy="521535"/>
          </a:xfrm>
        </p:spPr>
        <p:txBody>
          <a:bodyPr>
            <a:normAutofit fontScale="90000"/>
          </a:bodyPr>
          <a:lstStyle/>
          <a:p>
            <a:endParaRPr lang="tr-TR"/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994D94D8-B19A-FA5B-7C9B-60E2436FE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904442"/>
              </p:ext>
            </p:extLst>
          </p:nvPr>
        </p:nvGraphicFramePr>
        <p:xfrm>
          <a:off x="457200" y="1600200"/>
          <a:ext cx="8201025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194700524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08294432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80052148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41850243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483122946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r>
                        <a:rPr lang="tr-TR" dirty="0"/>
                        <a:t>6.</a:t>
                      </a:r>
                      <a:r>
                        <a:rPr dirty="0" err="1"/>
                        <a:t>Doç</a:t>
                      </a:r>
                      <a:r>
                        <a:rPr dirty="0"/>
                        <a:t>. Dr. Şahin Şimşek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İslamın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Hoş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Sadası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Olarak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Şiir</a:t>
                      </a:r>
                      <a:r>
                        <a:rPr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13.11.2025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20:00:00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96472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r>
                        <a:rPr lang="tr-TR" dirty="0"/>
                        <a:t>7.</a:t>
                      </a:r>
                      <a:r>
                        <a:rPr dirty="0"/>
                        <a:t>Prof. Dr. </a:t>
                      </a:r>
                      <a:r>
                        <a:rPr dirty="0" err="1"/>
                        <a:t>Vecihi</a:t>
                      </a:r>
                      <a:r>
                        <a:rPr dirty="0"/>
                        <a:t> Sönmez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Din </a:t>
                      </a:r>
                      <a:r>
                        <a:rPr dirty="0" err="1"/>
                        <a:t>Hizmetlerinde</a:t>
                      </a:r>
                      <a:r>
                        <a:rPr dirty="0"/>
                        <a:t> Kelam </a:t>
                      </a:r>
                      <a:r>
                        <a:rPr dirty="0" err="1"/>
                        <a:t>İlminin</a:t>
                      </a:r>
                      <a:r>
                        <a:rPr dirty="0"/>
                        <a:t> Etkin </a:t>
                      </a:r>
                      <a:r>
                        <a:rPr dirty="0" err="1"/>
                        <a:t>ve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Verimli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Kullanımı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05.12.2025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20:00:00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977768"/>
                  </a:ext>
                </a:extLst>
              </a:tr>
            </a:tbl>
          </a:graphicData>
        </a:graphic>
      </p:graphicFrame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944BCBC7-FABC-8424-5CE8-C6F1D6063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028041"/>
              </p:ext>
            </p:extLst>
          </p:nvPr>
        </p:nvGraphicFramePr>
        <p:xfrm>
          <a:off x="457200" y="4004109"/>
          <a:ext cx="820102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205">
                  <a:extLst>
                    <a:ext uri="{9D8B030D-6E8A-4147-A177-3AD203B41FA5}">
                      <a16:colId xmlns:a16="http://schemas.microsoft.com/office/drawing/2014/main" val="1674156815"/>
                    </a:ext>
                  </a:extLst>
                </a:gridCol>
                <a:gridCol w="1640205">
                  <a:extLst>
                    <a:ext uri="{9D8B030D-6E8A-4147-A177-3AD203B41FA5}">
                      <a16:colId xmlns:a16="http://schemas.microsoft.com/office/drawing/2014/main" val="808847458"/>
                    </a:ext>
                  </a:extLst>
                </a:gridCol>
                <a:gridCol w="1640205">
                  <a:extLst>
                    <a:ext uri="{9D8B030D-6E8A-4147-A177-3AD203B41FA5}">
                      <a16:colId xmlns:a16="http://schemas.microsoft.com/office/drawing/2014/main" val="2949436869"/>
                    </a:ext>
                  </a:extLst>
                </a:gridCol>
                <a:gridCol w="1640205">
                  <a:extLst>
                    <a:ext uri="{9D8B030D-6E8A-4147-A177-3AD203B41FA5}">
                      <a16:colId xmlns:a16="http://schemas.microsoft.com/office/drawing/2014/main" val="1997652149"/>
                    </a:ext>
                  </a:extLst>
                </a:gridCol>
                <a:gridCol w="1640205">
                  <a:extLst>
                    <a:ext uri="{9D8B030D-6E8A-4147-A177-3AD203B41FA5}">
                      <a16:colId xmlns:a16="http://schemas.microsoft.com/office/drawing/2014/main" val="3743725758"/>
                    </a:ext>
                  </a:extLst>
                </a:gridCol>
              </a:tblGrid>
              <a:tr h="159486">
                <a:tc>
                  <a:txBody>
                    <a:bodyPr/>
                    <a:lstStyle/>
                    <a:p>
                      <a:r>
                        <a:rPr lang="tr-TR" dirty="0"/>
                        <a:t>8.Dr. Öğretim Üyesi Ömer Murat Öter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Topluluk Önünde Konuşma Becerileri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1</a:t>
                      </a:r>
                      <a:r>
                        <a:rPr lang="tr-TR" dirty="0"/>
                        <a:t>0</a:t>
                      </a:r>
                      <a:r>
                        <a:rPr dirty="0"/>
                        <a:t>.05.2025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17</a:t>
                      </a:r>
                      <a:r>
                        <a:rPr dirty="0"/>
                        <a:t>:</a:t>
                      </a:r>
                      <a:r>
                        <a:rPr lang="tr-TR" dirty="0"/>
                        <a:t>00</a:t>
                      </a:r>
                      <a:r>
                        <a:rPr dirty="0"/>
                        <a:t>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90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877581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r>
                        <a:rPr lang="tr-TR" dirty="0"/>
                        <a:t>9.Doç. Dr. Nazife Gürhan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Günümüz Gençliğini Anlamak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</a:t>
                      </a:r>
                      <a:r>
                        <a:rPr dirty="0"/>
                        <a:t>3.</a:t>
                      </a:r>
                      <a:r>
                        <a:rPr lang="tr-TR" dirty="0"/>
                        <a:t>10</a:t>
                      </a:r>
                      <a:r>
                        <a:rPr dirty="0"/>
                        <a:t>.2025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20</a:t>
                      </a:r>
                      <a:r>
                        <a:rPr dirty="0"/>
                        <a:t>:</a:t>
                      </a:r>
                      <a:r>
                        <a:rPr lang="tr-TR" dirty="0"/>
                        <a:t>30</a:t>
                      </a:r>
                      <a:r>
                        <a:rPr dirty="0"/>
                        <a:t>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30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189512"/>
                  </a:ext>
                </a:extLst>
              </a:tr>
            </a:tbl>
          </a:graphicData>
        </a:graphic>
      </p:graphicFrame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C0683F7E-8955-A4C0-C9C1-BEAD75427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142311"/>
              </p:ext>
            </p:extLst>
          </p:nvPr>
        </p:nvGraphicFramePr>
        <p:xfrm>
          <a:off x="457200" y="986589"/>
          <a:ext cx="8201024" cy="616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80">
                  <a:extLst>
                    <a:ext uri="{9D8B030D-6E8A-4147-A177-3AD203B41FA5}">
                      <a16:colId xmlns:a16="http://schemas.microsoft.com/office/drawing/2014/main" val="2760538132"/>
                    </a:ext>
                  </a:extLst>
                </a:gridCol>
                <a:gridCol w="1645236">
                  <a:extLst>
                    <a:ext uri="{9D8B030D-6E8A-4147-A177-3AD203B41FA5}">
                      <a16:colId xmlns:a16="http://schemas.microsoft.com/office/drawing/2014/main" val="2372690287"/>
                    </a:ext>
                  </a:extLst>
                </a:gridCol>
                <a:gridCol w="1645236">
                  <a:extLst>
                    <a:ext uri="{9D8B030D-6E8A-4147-A177-3AD203B41FA5}">
                      <a16:colId xmlns:a16="http://schemas.microsoft.com/office/drawing/2014/main" val="2807584865"/>
                    </a:ext>
                  </a:extLst>
                </a:gridCol>
                <a:gridCol w="1645236">
                  <a:extLst>
                    <a:ext uri="{9D8B030D-6E8A-4147-A177-3AD203B41FA5}">
                      <a16:colId xmlns:a16="http://schemas.microsoft.com/office/drawing/2014/main" val="1119616265"/>
                    </a:ext>
                  </a:extLst>
                </a:gridCol>
                <a:gridCol w="1645236">
                  <a:extLst>
                    <a:ext uri="{9D8B030D-6E8A-4147-A177-3AD203B41FA5}">
                      <a16:colId xmlns:a16="http://schemas.microsoft.com/office/drawing/2014/main" val="166734533"/>
                    </a:ext>
                  </a:extLst>
                </a:gridCol>
              </a:tblGrid>
              <a:tr h="616452">
                <a:tc>
                  <a:txBody>
                    <a:bodyPr/>
                    <a:lstStyle/>
                    <a:p>
                      <a:r>
                        <a:rPr dirty="0" err="1"/>
                        <a:t>Konuşmacı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Konu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Tarih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Saat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Katılımcı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729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3243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9C21BD0-3851-6AC7-08E3-D0F6869DE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53794"/>
            <a:ext cx="8229600" cy="1143000"/>
          </a:xfrm>
        </p:spPr>
        <p:txBody>
          <a:bodyPr/>
          <a:lstStyle/>
          <a:p>
            <a:endParaRPr lang="tr-TR" dirty="0"/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57504FCA-3808-9EE7-CE92-3173880D1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40412"/>
              </p:ext>
            </p:extLst>
          </p:nvPr>
        </p:nvGraphicFramePr>
        <p:xfrm>
          <a:off x="782052" y="936643"/>
          <a:ext cx="7579895" cy="4140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979">
                  <a:extLst>
                    <a:ext uri="{9D8B030D-6E8A-4147-A177-3AD203B41FA5}">
                      <a16:colId xmlns:a16="http://schemas.microsoft.com/office/drawing/2014/main" val="3517318482"/>
                    </a:ext>
                  </a:extLst>
                </a:gridCol>
                <a:gridCol w="1515979">
                  <a:extLst>
                    <a:ext uri="{9D8B030D-6E8A-4147-A177-3AD203B41FA5}">
                      <a16:colId xmlns:a16="http://schemas.microsoft.com/office/drawing/2014/main" val="978916507"/>
                    </a:ext>
                  </a:extLst>
                </a:gridCol>
                <a:gridCol w="1515979">
                  <a:extLst>
                    <a:ext uri="{9D8B030D-6E8A-4147-A177-3AD203B41FA5}">
                      <a16:colId xmlns:a16="http://schemas.microsoft.com/office/drawing/2014/main" val="1540408156"/>
                    </a:ext>
                  </a:extLst>
                </a:gridCol>
                <a:gridCol w="1515979">
                  <a:extLst>
                    <a:ext uri="{9D8B030D-6E8A-4147-A177-3AD203B41FA5}">
                      <a16:colId xmlns:a16="http://schemas.microsoft.com/office/drawing/2014/main" val="2840049980"/>
                    </a:ext>
                  </a:extLst>
                </a:gridCol>
                <a:gridCol w="1515979">
                  <a:extLst>
                    <a:ext uri="{9D8B030D-6E8A-4147-A177-3AD203B41FA5}">
                      <a16:colId xmlns:a16="http://schemas.microsoft.com/office/drawing/2014/main" val="1598664663"/>
                    </a:ext>
                  </a:extLst>
                </a:gridCol>
              </a:tblGrid>
              <a:tr h="1465681">
                <a:tc>
                  <a:txBody>
                    <a:bodyPr/>
                    <a:lstStyle/>
                    <a:p>
                      <a:r>
                        <a:rPr lang="tr-TR" dirty="0"/>
                        <a:t>10.Arş. Gör. Nur Demir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Günümüz Dünyasında Gençlere Yönelik Etkin Din Eğitimi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09</a:t>
                      </a:r>
                      <a:r>
                        <a:rPr dirty="0"/>
                        <a:t>.</a:t>
                      </a:r>
                      <a:r>
                        <a:rPr lang="tr-TR" dirty="0"/>
                        <a:t>10</a:t>
                      </a:r>
                      <a:r>
                        <a:rPr dirty="0"/>
                        <a:t>.2025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2</a:t>
                      </a:r>
                      <a:r>
                        <a:rPr lang="tr-TR" dirty="0"/>
                        <a:t>0</a:t>
                      </a:r>
                      <a:r>
                        <a:rPr dirty="0"/>
                        <a:t>:30:00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33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310436"/>
                  </a:ext>
                </a:extLst>
              </a:tr>
              <a:tr h="1337501">
                <a:tc>
                  <a:txBody>
                    <a:bodyPr/>
                    <a:lstStyle/>
                    <a:p>
                      <a:r>
                        <a:rPr lang="tr-TR" dirty="0"/>
                        <a:t>11.Dr. Öğr. </a:t>
                      </a:r>
                      <a:r>
                        <a:rPr lang="tr-TR" dirty="0" err="1"/>
                        <a:t>Üy</a:t>
                      </a:r>
                      <a:r>
                        <a:rPr lang="tr-TR" dirty="0"/>
                        <a:t>. Mehmet Turan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Hadisleri Doğru Anlamada Yöntem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15.10.2025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20:30:00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32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230344"/>
                  </a:ext>
                </a:extLst>
              </a:tr>
              <a:tr h="1337501">
                <a:tc>
                  <a:txBody>
                    <a:bodyPr/>
                    <a:lstStyle/>
                    <a:p>
                      <a:r>
                        <a:rPr lang="tr-TR" dirty="0"/>
                        <a:t>12.Doç. Dr. Ekrem Uysal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Gençlerde İnanç Problemlerinin Nedenleri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18.12.2025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20:00:00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18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457832"/>
                  </a:ext>
                </a:extLst>
              </a:tr>
            </a:tbl>
          </a:graphicData>
        </a:graphic>
      </p:graphicFrame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3B5DE8A5-CB0C-3EE2-C686-FC7998DFE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069660"/>
              </p:ext>
            </p:extLst>
          </p:nvPr>
        </p:nvGraphicFramePr>
        <p:xfrm>
          <a:off x="782052" y="4858762"/>
          <a:ext cx="7567863" cy="1337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947">
                  <a:extLst>
                    <a:ext uri="{9D8B030D-6E8A-4147-A177-3AD203B41FA5}">
                      <a16:colId xmlns:a16="http://schemas.microsoft.com/office/drawing/2014/main" val="837569955"/>
                    </a:ext>
                  </a:extLst>
                </a:gridCol>
                <a:gridCol w="1515979">
                  <a:extLst>
                    <a:ext uri="{9D8B030D-6E8A-4147-A177-3AD203B41FA5}">
                      <a16:colId xmlns:a16="http://schemas.microsoft.com/office/drawing/2014/main" val="3430974190"/>
                    </a:ext>
                  </a:extLst>
                </a:gridCol>
                <a:gridCol w="1515979">
                  <a:extLst>
                    <a:ext uri="{9D8B030D-6E8A-4147-A177-3AD203B41FA5}">
                      <a16:colId xmlns:a16="http://schemas.microsoft.com/office/drawing/2014/main" val="12144681"/>
                    </a:ext>
                  </a:extLst>
                </a:gridCol>
                <a:gridCol w="1515979">
                  <a:extLst>
                    <a:ext uri="{9D8B030D-6E8A-4147-A177-3AD203B41FA5}">
                      <a16:colId xmlns:a16="http://schemas.microsoft.com/office/drawing/2014/main" val="981340954"/>
                    </a:ext>
                  </a:extLst>
                </a:gridCol>
                <a:gridCol w="1515979">
                  <a:extLst>
                    <a:ext uri="{9D8B030D-6E8A-4147-A177-3AD203B41FA5}">
                      <a16:colId xmlns:a16="http://schemas.microsoft.com/office/drawing/2014/main" val="465568652"/>
                    </a:ext>
                  </a:extLst>
                </a:gridCol>
              </a:tblGrid>
              <a:tr h="1337501">
                <a:tc>
                  <a:txBody>
                    <a:bodyPr/>
                    <a:lstStyle/>
                    <a:p>
                      <a:r>
                        <a:rPr lang="tr-TR" dirty="0"/>
                        <a:t>13.Prof. Dr. Fuat İstemi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Kur'an Bize Yeter Söyleminin Açmazları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28.12.2025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20:00:00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36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461343"/>
                  </a:ext>
                </a:extLst>
              </a:tr>
            </a:tbl>
          </a:graphicData>
        </a:graphic>
      </p:graphicFrame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9F85219F-4BF6-BEEC-F50C-1710B64DD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630213"/>
              </p:ext>
            </p:extLst>
          </p:nvPr>
        </p:nvGraphicFramePr>
        <p:xfrm>
          <a:off x="782052" y="320191"/>
          <a:ext cx="7567862" cy="616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002">
                  <a:extLst>
                    <a:ext uri="{9D8B030D-6E8A-4147-A177-3AD203B41FA5}">
                      <a16:colId xmlns:a16="http://schemas.microsoft.com/office/drawing/2014/main" val="2760538132"/>
                    </a:ext>
                  </a:extLst>
                </a:gridCol>
                <a:gridCol w="1518215">
                  <a:extLst>
                    <a:ext uri="{9D8B030D-6E8A-4147-A177-3AD203B41FA5}">
                      <a16:colId xmlns:a16="http://schemas.microsoft.com/office/drawing/2014/main" val="2372690287"/>
                    </a:ext>
                  </a:extLst>
                </a:gridCol>
                <a:gridCol w="1518215">
                  <a:extLst>
                    <a:ext uri="{9D8B030D-6E8A-4147-A177-3AD203B41FA5}">
                      <a16:colId xmlns:a16="http://schemas.microsoft.com/office/drawing/2014/main" val="2807584865"/>
                    </a:ext>
                  </a:extLst>
                </a:gridCol>
                <a:gridCol w="1518215">
                  <a:extLst>
                    <a:ext uri="{9D8B030D-6E8A-4147-A177-3AD203B41FA5}">
                      <a16:colId xmlns:a16="http://schemas.microsoft.com/office/drawing/2014/main" val="1119616265"/>
                    </a:ext>
                  </a:extLst>
                </a:gridCol>
                <a:gridCol w="1518215">
                  <a:extLst>
                    <a:ext uri="{9D8B030D-6E8A-4147-A177-3AD203B41FA5}">
                      <a16:colId xmlns:a16="http://schemas.microsoft.com/office/drawing/2014/main" val="166734533"/>
                    </a:ext>
                  </a:extLst>
                </a:gridCol>
              </a:tblGrid>
              <a:tr h="616452">
                <a:tc>
                  <a:txBody>
                    <a:bodyPr/>
                    <a:lstStyle/>
                    <a:p>
                      <a:r>
                        <a:rPr dirty="0" err="1"/>
                        <a:t>Konuşmacı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Konu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Tarih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Saat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Katılımcı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729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24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5C1691-F621-A432-8838-628CE05E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Hadis Kaynaklarının Mahiyeti ve Din Hizmetlerinde Hadis Kullanımı</a:t>
            </a:r>
            <a:b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Doç. Dr. </a:t>
            </a:r>
            <a:r>
              <a:rPr kumimoji="0" lang="tr-TR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Abdulvasıf</a:t>
            </a: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Eraslan</a:t>
            </a:r>
            <a:b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FA24EE1-5064-8678-CF9C-AA03C0781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1581130"/>
            <a:ext cx="2441448" cy="257939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463C79C-C876-80D4-107F-A03CC2492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952" y="1581130"/>
            <a:ext cx="3355848" cy="237673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D30EB31-F808-5D3A-29C2-DFDBABC50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384" y="4488212"/>
            <a:ext cx="4361688" cy="19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34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95A855-87C8-F786-F367-550DC064E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100" dirty="0"/>
              <a:t>Din Hizmetlerinde Siyer-i Nebi'nin Etkin Kullanımı</a:t>
            </a:r>
            <a:br>
              <a:rPr lang="tr-TR" dirty="0"/>
            </a:br>
            <a:r>
              <a:rPr lang="tr-TR" sz="2800" dirty="0"/>
              <a:t>Prof. Dr. Ümit Güler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E163BA7-28E9-4D81-DA58-50044C085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" y="1769955"/>
            <a:ext cx="3200400" cy="215282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A4A1C31-01DF-E11E-D3BE-28EA8F6B6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016" y="1751667"/>
            <a:ext cx="4178808" cy="217110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96FF293-9138-9D2B-F59D-F35A33F19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240" y="3922776"/>
            <a:ext cx="4443985" cy="280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34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18EE084-228B-2EC4-C1F3-2A400627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100" dirty="0"/>
              <a:t>Fıkıh İlminin Mahiyeti</a:t>
            </a:r>
            <a:br>
              <a:rPr lang="tr-TR" dirty="0"/>
            </a:br>
            <a:r>
              <a:rPr lang="tr-TR" sz="2800" dirty="0"/>
              <a:t>Doç. Dr. </a:t>
            </a:r>
            <a:r>
              <a:rPr lang="tr-TR" sz="2800" dirty="0" err="1"/>
              <a:t>Abdulbasıt</a:t>
            </a:r>
            <a:r>
              <a:rPr lang="tr-TR" sz="2800" dirty="0"/>
              <a:t> </a:t>
            </a:r>
            <a:r>
              <a:rPr lang="tr-TR" sz="2800" dirty="0" err="1"/>
              <a:t>Saltekin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D9B026B-4B17-CB3B-6C4A-587BAE662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" y="1746505"/>
            <a:ext cx="3538728" cy="245973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E39600A-962F-0B0B-F69C-891D3F4B9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608" y="1746505"/>
            <a:ext cx="4279392" cy="245973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0FD737C-B303-4994-1194-4AD77A931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168" y="4370832"/>
            <a:ext cx="3602736" cy="212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2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BA7111-4620-BDB6-035F-BD3916E00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100" dirty="0"/>
              <a:t>Din Hizmetlerinde Tefsir İlminin Etkin ve Verimli Kullanımı</a:t>
            </a:r>
            <a:br>
              <a:rPr lang="tr-TR" dirty="0"/>
            </a:br>
            <a:r>
              <a:rPr lang="tr-TR" sz="3100" dirty="0"/>
              <a:t>Doç. Dr. Şükrü Aydın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33D4818-B8D4-C560-6AC9-AC0C82B5D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1047"/>
            <a:ext cx="3767328" cy="23460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3D092AD-8B39-5E07-D0F6-D8558423D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032" y="1851047"/>
            <a:ext cx="4114800" cy="234604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E0BEDF0-6FFA-6505-6BE9-0FCA178E4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120" y="4630505"/>
            <a:ext cx="4572000" cy="180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8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06BEE3-DA45-C355-B4DA-2EBD96C4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dirty="0"/>
              <a:t>Din Hizmetlerinde Pedagojinin Yeri ve Önemi</a:t>
            </a:r>
            <a:br>
              <a:rPr lang="tr-TR" sz="2800" dirty="0"/>
            </a:br>
            <a:r>
              <a:rPr lang="tr-TR" sz="2800" dirty="0"/>
              <a:t>Doç. Dr. Davut Okçu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02F59FD-3E38-8D49-4443-081510DB7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784"/>
            <a:ext cx="4078224" cy="25420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9150D20-E720-4F35-3BCD-39F93BDA3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778" y="1700785"/>
            <a:ext cx="4078222" cy="254203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0A59716-BFF4-DDF9-300F-3897724AB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728" y="4416552"/>
            <a:ext cx="3941064" cy="19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35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441</Words>
  <Application>Microsoft Office PowerPoint</Application>
  <PresentationFormat>Ekran Gösterisi (4:3)</PresentationFormat>
  <Paragraphs>105</Paragraphs>
  <Slides>18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II.Batman İl Müftülüğü Din Görevlilerine Yönelik Seminerler</vt:lpstr>
      <vt:lpstr>PowerPoint Sunusu</vt:lpstr>
      <vt:lpstr>PowerPoint Sunusu</vt:lpstr>
      <vt:lpstr>PowerPoint Sunusu</vt:lpstr>
      <vt:lpstr> Hadis Kaynaklarının Mahiyeti ve Din Hizmetlerinde Hadis Kullanımı Doç. Dr. Abdulvasıf Eraslan  </vt:lpstr>
      <vt:lpstr>Din Hizmetlerinde Siyer-i Nebi'nin Etkin Kullanımı Prof. Dr. Ümit Güler</vt:lpstr>
      <vt:lpstr>Fıkıh İlminin Mahiyeti Doç. Dr. Abdulbasıt Saltekin</vt:lpstr>
      <vt:lpstr>Din Hizmetlerinde Tefsir İlminin Etkin ve Verimli Kullanımı Doç. Dr. Şükrü Aydın</vt:lpstr>
      <vt:lpstr>Din Hizmetlerinde Pedagojinin Yeri ve Önemi Doç. Dr. Davut Okçu</vt:lpstr>
      <vt:lpstr>İslamın Hoş Sadası Olarak Şiir  Doç. Dr. Şahin Şimşek</vt:lpstr>
      <vt:lpstr>Din Hizmetlerinde Kelam İlminin Etkin ve Verimli Kullanımı Prof. Dr. Vecihi Sönmez </vt:lpstr>
      <vt:lpstr>Topluluk Önünde Konuşma Becerileri Dr. Öğretim Üyesi Ömer Murat Öter</vt:lpstr>
      <vt:lpstr>Günümüz Gençliğini Anlamak Doç. Dr. Nazife Gürhan</vt:lpstr>
      <vt:lpstr>Günümüz Dünyasında Gençlere Yönelik Etkin Din Eğitimi Arş. Gör. Nur Demir</vt:lpstr>
      <vt:lpstr>Hadisleri Doğru Anlamada Yöntem Dr. Öğr. Üy. Mehmet Turan</vt:lpstr>
      <vt:lpstr>Gençlerde İnanç Problemlerinin Nedenleri Doç. Dr. Ekrem Uysal</vt:lpstr>
      <vt:lpstr>Kur'an Bize Yeter Söyleminin Açmazları Prof. Dr. Fuat İstemi</vt:lpstr>
      <vt:lpstr>PowerPoint Sunusu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Batman İl Müftülüğü Din Görevlilerine Yönelik Seminerler</dc:title>
  <dc:subject/>
  <dc:creator/>
  <cp:keywords/>
  <dc:description>generated using python-pptx</dc:description>
  <cp:lastModifiedBy>Burhan Ağar</cp:lastModifiedBy>
  <cp:revision>27</cp:revision>
  <dcterms:created xsi:type="dcterms:W3CDTF">2013-01-27T09:14:16Z</dcterms:created>
  <dcterms:modified xsi:type="dcterms:W3CDTF">2026-04-26T12:57:30Z</dcterms:modified>
  <cp:category/>
</cp:coreProperties>
</file>