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2F5F3C-A4A5-09DC-350E-F41B59B7D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92AC4CD-2C1F-0038-CE15-8844AB1A8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CEB927-DB35-D984-5B80-3BC61C9D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26BEDDD-590F-0042-90FA-AC6F9FF8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2D46B0-497C-8DBE-8D9F-2AFC2D35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739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D63207-C64A-32E0-F156-B1D2A437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8ED23F1-EFFD-4E20-70FE-7DB896582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61790ED-4C61-D832-6FC3-B2CB7181D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BBE858-C1D7-F7F8-2835-7BF80294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77D232-C8BB-784C-2F69-B6092568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06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B1AAD4D-3E00-836E-E7A6-0868CBC92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EEA8B6E-CD9B-8B34-F943-063A7627B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C4A8B6C-48FF-1816-B1FC-024D2A34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C89A70-4D48-A811-E2A6-713007BE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8772C2-6EFC-C88B-466B-6DF9D2C6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72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AFDE56-8252-955C-D7E2-8AFE6476F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6CDE9D-C6FE-2D3B-465E-E70468C5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9D0008-12DF-B181-B07B-CDE4A81E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8F71FB-4BEA-D6C0-7C27-82F2AF49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8197AF-24FF-744C-6DF9-B3B4EEBB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66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082906-00F1-AA17-4405-E6CF34D4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074CA29-7DC4-B516-466E-08AFD7882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CA55E40-DA58-EC64-AA42-BDB42F9E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98469A-E3A0-37BD-6AE3-653E9FE7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F5445A-82F2-A1C5-D598-4ACCC1DA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46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D78FC1-6D23-66DB-BBC3-B1965F59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95B84-06DD-9A67-3FA2-D7923B7ED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7646941-38A7-EDB5-FE19-34024727A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2C36A7-93AB-98DD-B5A1-72718E9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C44AA8A-0D63-5F04-BEEA-ED58CF04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CF2B95B-4695-70A0-E07F-E47735FD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036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DA0F88-7EE4-EAAC-59AA-15C83636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1EEE5D-B82E-EE71-D83C-FBE0541C1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8818F3-19FA-F974-DE54-7067E17B8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24F6017-99DC-7485-1674-740A50586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5DDEBA1-091F-A99C-4C52-E08715DC8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BE68BD8-A9ED-E9CE-D740-DCE2C611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E279055-41F1-286C-BD6D-253EDE4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E1AE6F2-5E26-80A8-4C42-2CB4E5E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33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FEFD45-7E53-1136-E7CD-F2CA6BF7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762A9F2-F593-7D04-5F5F-69AF868B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03562DF-22CB-08A4-879C-912F0DC7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5C32FD5-BB7C-79AA-E47C-7BE2AA41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43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0C0E8B3-7A14-A818-7FCD-113D14BB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BFDA31C-3B18-3253-98AA-2F6BE46F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CE4B9BC-B92C-8890-50EF-A6C446B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50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A9C6B0-9E3D-816B-2E21-08EDF7F1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1333F3-0BC7-B466-B11C-1CA5907FF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AD946A5-0419-52A4-EFEF-957BC2310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517B5C-CC33-48EB-7448-AA09E4371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77947E5-A790-AB86-E18B-6CF408F7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41C8E3C-9EB7-DD79-8CD5-A19A4A80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073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231DFE-8A41-3593-B0E6-DC293085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2A732EB-010E-0D29-0FEB-62A14A4D3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2350DC7-8414-32B4-FFFC-C52951B3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2FC853-5ED9-462A-BF53-B9641345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8933551-8199-FDD2-6604-5A0C2157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71DCF44-0C2A-3697-EC3F-C9661213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64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893EF1F-345B-BDC6-19A6-F8DBFC14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DAA197-C77A-35C1-CA18-2BDB631B9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23CC76-C4DE-E5F7-8983-0EE7A31C0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5C0E8-EF91-4B54-8D44-D23351F4C192}" type="datetimeFigureOut">
              <a:rPr lang="tr-TR" smtClean="0"/>
              <a:t>26.04.2026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D040424-F2FE-4016-BCB3-2B6A7D835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83ABFB-A797-9E4A-E115-F2A61B3D2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3ECDE-EFE6-434B-86CB-4FD9D940D71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353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CAAD218C-D7A2-3EA6-C365-8D3E70A0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3200"/>
              <a:t>II.Batman</a:t>
            </a:r>
            <a:r>
              <a:rPr lang="tr-TR" sz="3200" dirty="0"/>
              <a:t> İl Milli Eğitim Müdürlüğü Din Kültürü ve Ahlak Bilgisi ve Meslek Dersleri Öğretmenlerine Yönelik Seminerler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01F925DB-2D8C-C699-4DA5-CB99A760F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102732"/>
              </p:ext>
            </p:extLst>
          </p:nvPr>
        </p:nvGraphicFramePr>
        <p:xfrm>
          <a:off x="1266825" y="1444625"/>
          <a:ext cx="9791700" cy="4506684"/>
        </p:xfrm>
        <a:graphic>
          <a:graphicData uri="http://schemas.openxmlformats.org/drawingml/2006/table">
            <a:tbl>
              <a:tblPr firstRow="1" bandRow="1"/>
              <a:tblGrid>
                <a:gridCol w="1958340">
                  <a:extLst>
                    <a:ext uri="{9D8B030D-6E8A-4147-A177-3AD203B41FA5}">
                      <a16:colId xmlns:a16="http://schemas.microsoft.com/office/drawing/2014/main" val="248123163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936495647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3286718884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2964795459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1352769569"/>
                    </a:ext>
                  </a:extLst>
                </a:gridCol>
              </a:tblGrid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Tarih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Saat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82509"/>
                  </a:ext>
                </a:extLst>
              </a:tr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1.Prof</a:t>
                      </a:r>
                      <a:r>
                        <a:rPr dirty="0"/>
                        <a:t>. Dr. Ümit Güler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Günümüz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Dünyasında</a:t>
                      </a:r>
                      <a:r>
                        <a:rPr dirty="0"/>
                        <a:t> Siyer-</a:t>
                      </a:r>
                      <a:r>
                        <a:rPr dirty="0" err="1"/>
                        <a:t>i</a:t>
                      </a:r>
                      <a:r>
                        <a:rPr dirty="0"/>
                        <a:t> Nebi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Etkin </a:t>
                      </a:r>
                      <a:r>
                        <a:rPr dirty="0" err="1"/>
                        <a:t>Öğretimi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t>16.05.2025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21:15:00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75159"/>
                  </a:ext>
                </a:extLst>
              </a:tr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2.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Abdulvasıf</a:t>
                      </a:r>
                      <a:r>
                        <a:rPr dirty="0"/>
                        <a:t> Eraslan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İmam Hatip </a:t>
                      </a:r>
                      <a:r>
                        <a:rPr dirty="0" err="1"/>
                        <a:t>Liselerinde</a:t>
                      </a:r>
                      <a:r>
                        <a:rPr dirty="0"/>
                        <a:t> Hadis </a:t>
                      </a:r>
                      <a:r>
                        <a:rPr dirty="0" err="1"/>
                        <a:t>Eğitimi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Teoriden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Pratiğe</a:t>
                      </a:r>
                      <a:r>
                        <a:rPr dirty="0"/>
                        <a:t> Eğitsel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Pedagojik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Sorunlar</a:t>
                      </a:r>
                      <a:r>
                        <a:rPr dirty="0"/>
                        <a:t> İle </a:t>
                      </a:r>
                      <a:r>
                        <a:rPr dirty="0" err="1"/>
                        <a:t>Çözüm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Önerileri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23.05.2025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21:15:00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774941"/>
                  </a:ext>
                </a:extLst>
              </a:tr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3.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Davut Okçu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Din </a:t>
                      </a:r>
                      <a:r>
                        <a:rPr dirty="0" err="1"/>
                        <a:t>Eğitiminde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Etkili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İletişim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t>30.05.2025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t>21:30:00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34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88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1F51A4-0164-65B4-E67B-5D0CFD7D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2800" dirty="0"/>
              <a:t>Topluluk Önünde Konuşma Becerileri</a:t>
            </a:r>
            <a:br>
              <a:rPr lang="tr-TR" dirty="0"/>
            </a:br>
            <a:r>
              <a:rPr lang="tr-TR" sz="2800" dirty="0"/>
              <a:t>Dr. Öğretim Üyesi Ömer Murat Öter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EDB84E0-959C-929F-44A7-2092EE2B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1929383"/>
            <a:ext cx="3870960" cy="22677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85EFB0A-6DAB-D91C-53EB-E2D74F48C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84" y="1929383"/>
            <a:ext cx="3806952" cy="226771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C5E4228-9D84-8B06-6125-A2DBADA3C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443984"/>
            <a:ext cx="3986784" cy="20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7B7885-E6A7-6318-91C5-E9F940E8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2800" dirty="0"/>
              <a:t>Günümüz Gençliğini Anlamak</a:t>
            </a:r>
            <a:br>
              <a:rPr lang="tr-TR" dirty="0"/>
            </a:br>
            <a:r>
              <a:rPr lang="tr-TR" sz="2800" dirty="0"/>
              <a:t>Doç. Dr. Nazife Gürhan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C8F92A3-9AC8-98F3-F084-0E78836EB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27" y="2002003"/>
            <a:ext cx="4157473" cy="227696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30FFE93-A364-FB6C-BFE0-0D75AD862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4389120"/>
            <a:ext cx="3934968" cy="237973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7809F35-D7C6-C7F4-D623-DFFDDAC42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03"/>
            <a:ext cx="3977640" cy="21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474AF9-71B2-6642-3548-0C57D9F8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Günümüz Dünyasında Gençlere Yönelik Etkin Din Eğitimi</a:t>
            </a:r>
            <a:br>
              <a:rPr lang="tr-TR" dirty="0"/>
            </a:br>
            <a:r>
              <a:rPr lang="tr-TR" sz="2800" dirty="0"/>
              <a:t>Arş. Gör. Nur Demir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D1152C-6604-8FCC-5705-88A882BE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4224999"/>
            <a:ext cx="4136136" cy="226787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D330308-4497-3824-77B4-5A9038F82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8" y="1755090"/>
            <a:ext cx="3578352" cy="226787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005771B-CEE0-FF15-11D3-2EA3E7857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" y="1755090"/>
            <a:ext cx="3933223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947F55-F012-53BB-4C41-53C0A961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2800" dirty="0"/>
              <a:t>Hadisleri Doğru Anlamada Yöntem</a:t>
            </a:r>
            <a:br>
              <a:rPr lang="tr-TR" dirty="0"/>
            </a:br>
            <a:r>
              <a:rPr lang="tr-TR" sz="2800" dirty="0"/>
              <a:t>Dr. Öğr. </a:t>
            </a:r>
            <a:r>
              <a:rPr lang="tr-TR" sz="2800" dirty="0" err="1"/>
              <a:t>Üy</a:t>
            </a:r>
            <a:r>
              <a:rPr lang="tr-TR" sz="2800" dirty="0"/>
              <a:t>. Mehmet Turan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0F6A2D-4929-F554-78BB-1E151A2F2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4251008"/>
            <a:ext cx="4629912" cy="23509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7E60586-6E20-FBC0-91BD-1026BE02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1820687"/>
            <a:ext cx="3907536" cy="222096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8773502-5C20-CB6A-973D-54E151358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820686"/>
            <a:ext cx="4453128" cy="21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1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ACAB7C-A0BB-A6DA-7E53-2A7991B0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Gençlerde İnanç Problemlerinin Nedenleri</a:t>
            </a:r>
            <a:br>
              <a:rPr lang="tr-TR" sz="2800" dirty="0"/>
            </a:br>
            <a:r>
              <a:rPr lang="tr-TR" sz="2800" dirty="0"/>
              <a:t>Doç. Dr. Ekrem Uysal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326F6E-53A1-C945-47F0-15429A390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1629680"/>
            <a:ext cx="3966880" cy="266090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801A197-6865-2EE8-54B5-D7BDDD3CC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680"/>
            <a:ext cx="4236721" cy="266090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7CE9D07-6655-5313-6681-3EAF41AAF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7" y="4398343"/>
            <a:ext cx="4343659" cy="2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140AC6-5952-F730-ED37-DE7A236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Kur'an Bize Yeter Söyleminin Açmazları</a:t>
            </a:r>
            <a:br>
              <a:rPr lang="tr-TR" sz="2800" dirty="0"/>
            </a:br>
            <a:r>
              <a:rPr lang="tr-TR" sz="2800" dirty="0"/>
              <a:t>Prof. Dr. Fuat İstemi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2C78BA-7CBE-88C6-4A55-AA6C39615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16" y="4252912"/>
            <a:ext cx="4696968" cy="233172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5698BC5-39C1-A99F-4BF4-624FED667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1792224"/>
            <a:ext cx="3622196" cy="217627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4FC7D20-4E0A-8E85-2859-472193C40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224"/>
            <a:ext cx="4105656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ABB4CA-ABEE-1E0F-54E9-28855E2E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5720FB4-DA3D-E1C9-8DB9-B6A5F3459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43324"/>
              </p:ext>
            </p:extLst>
          </p:nvPr>
        </p:nvGraphicFramePr>
        <p:xfrm>
          <a:off x="2032000" y="719666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654752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295386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91902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Seminer Veren Öğretim Üyesi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Seminer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Toplam Katılımcı Sayısı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5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454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0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98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815AE9-7D56-2996-B52E-976015F4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42035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81D7E1C1-96A3-4A95-0B52-3ADFC9438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89121"/>
              </p:ext>
            </p:extLst>
          </p:nvPr>
        </p:nvGraphicFramePr>
        <p:xfrm>
          <a:off x="1485900" y="1111250"/>
          <a:ext cx="9429750" cy="3566160"/>
        </p:xfrm>
        <a:graphic>
          <a:graphicData uri="http://schemas.openxmlformats.org/drawingml/2006/table">
            <a:tbl>
              <a:tblPr firstRow="1" bandRow="1"/>
              <a:tblGrid>
                <a:gridCol w="1645920">
                  <a:extLst>
                    <a:ext uri="{9D8B030D-6E8A-4147-A177-3AD203B41FA5}">
                      <a16:colId xmlns:a16="http://schemas.microsoft.com/office/drawing/2014/main" val="70581507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2080424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8727942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902595834"/>
                    </a:ext>
                  </a:extLst>
                </a:gridCol>
                <a:gridCol w="2846070">
                  <a:extLst>
                    <a:ext uri="{9D8B030D-6E8A-4147-A177-3AD203B41FA5}">
                      <a16:colId xmlns:a16="http://schemas.microsoft.com/office/drawing/2014/main" val="2042583843"/>
                    </a:ext>
                  </a:extLst>
                </a:gridCol>
              </a:tblGrid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tr-TR" dirty="0"/>
                        <a:t>4.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Abdulbasıt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Saltekin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 err="1"/>
                        <a:t>Fıkıh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İlminin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Mahiyeti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Tarihsel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Gelişimi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t>13.06.2025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t>21:45:00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/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592026"/>
                  </a:ext>
                </a:extLst>
              </a:tr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tr-TR" dirty="0"/>
                        <a:t>5.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</a:t>
                      </a:r>
                      <a:r>
                        <a:rPr dirty="0" err="1"/>
                        <a:t>Şükrü</a:t>
                      </a:r>
                      <a:r>
                        <a:rPr dirty="0"/>
                        <a:t> Aydın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 err="1"/>
                        <a:t>Günümüz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Dünyasında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Tefsir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İlmi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</a:t>
                      </a:r>
                      <a:r>
                        <a:rPr dirty="0"/>
                        <a:t> Etkin </a:t>
                      </a:r>
                      <a:r>
                        <a:rPr dirty="0" err="1"/>
                        <a:t>Öğretimi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/>
                        <a:t>20.06.2025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t>20:15:00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t>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93618"/>
                  </a:ext>
                </a:extLst>
              </a:tr>
              <a:tr h="653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tr-TR" dirty="0"/>
                        <a:t>6.</a:t>
                      </a:r>
                      <a:r>
                        <a:rPr dirty="0" err="1"/>
                        <a:t>Doç</a:t>
                      </a:r>
                      <a:r>
                        <a:rPr dirty="0"/>
                        <a:t>. Dr. Şahin Şimşek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 err="1"/>
                        <a:t>Arapça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Öğreniminde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Motivasyon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Kaynakları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/>
                        <a:t>06.11.2025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/>
                        <a:t>20:00:00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dirty="0"/>
                        <a:t>38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274243"/>
                  </a:ext>
                </a:extLst>
              </a:tr>
            </a:tbl>
          </a:graphicData>
        </a:graphic>
      </p:graphicFrame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41A0FB27-46FB-1D08-C39A-34E9BBCB4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421763"/>
              </p:ext>
            </p:extLst>
          </p:nvPr>
        </p:nvGraphicFramePr>
        <p:xfrm>
          <a:off x="1485900" y="4677410"/>
          <a:ext cx="9429750" cy="2103120"/>
        </p:xfrm>
        <a:graphic>
          <a:graphicData uri="http://schemas.openxmlformats.org/drawingml/2006/table">
            <a:tbl>
              <a:tblPr firstRow="1" bandRow="1"/>
              <a:tblGrid>
                <a:gridCol w="1645920">
                  <a:extLst>
                    <a:ext uri="{9D8B030D-6E8A-4147-A177-3AD203B41FA5}">
                      <a16:colId xmlns:a16="http://schemas.microsoft.com/office/drawing/2014/main" val="56748431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7691493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0405724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947926130"/>
                    </a:ext>
                  </a:extLst>
                </a:gridCol>
                <a:gridCol w="2846070">
                  <a:extLst>
                    <a:ext uri="{9D8B030D-6E8A-4147-A177-3AD203B41FA5}">
                      <a16:colId xmlns:a16="http://schemas.microsoft.com/office/drawing/2014/main" val="3762771179"/>
                    </a:ext>
                  </a:extLst>
                </a:gridCol>
              </a:tblGrid>
              <a:tr h="912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7.Dr. Öğretim Üyesi Ömer Murat Öter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Topluluk Önünde Konuşma Becerileri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1</a:t>
                      </a:r>
                      <a:r>
                        <a:rPr lang="tr-TR" dirty="0"/>
                        <a:t>0</a:t>
                      </a:r>
                      <a:r>
                        <a:rPr dirty="0"/>
                        <a:t>.05.2025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17</a:t>
                      </a:r>
                      <a:r>
                        <a:rPr dirty="0"/>
                        <a:t>:</a:t>
                      </a:r>
                      <a:r>
                        <a:rPr lang="tr-TR" dirty="0"/>
                        <a:t>00</a:t>
                      </a:r>
                      <a:r>
                        <a:rPr dirty="0"/>
                        <a:t>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91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8438"/>
                  </a:ext>
                </a:extLst>
              </a:tr>
              <a:tr h="701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8.Doç. Dr. Nazife Gürhan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Günümüz Gençliğini Anlamak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0</a:t>
                      </a:r>
                      <a:r>
                        <a:rPr dirty="0"/>
                        <a:t>3.</a:t>
                      </a:r>
                      <a:r>
                        <a:rPr lang="tr-TR" dirty="0"/>
                        <a:t>10</a:t>
                      </a:r>
                      <a:r>
                        <a:rPr dirty="0"/>
                        <a:t>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20</a:t>
                      </a:r>
                      <a:r>
                        <a:rPr dirty="0"/>
                        <a:t>:</a:t>
                      </a:r>
                      <a:r>
                        <a:rPr lang="tr-TR" dirty="0"/>
                        <a:t>30</a:t>
                      </a:r>
                      <a:r>
                        <a:rPr dirty="0"/>
                        <a:t>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30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99968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88472C6A-4EF1-F979-A792-AB493FA54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50212"/>
              </p:ext>
            </p:extLst>
          </p:nvPr>
        </p:nvGraphicFramePr>
        <p:xfrm>
          <a:off x="1466850" y="482690"/>
          <a:ext cx="9429750" cy="653142"/>
        </p:xfrm>
        <a:graphic>
          <a:graphicData uri="http://schemas.openxmlformats.org/drawingml/2006/table">
            <a:tbl>
              <a:tblPr firstRow="1" bandRow="1"/>
              <a:tblGrid>
                <a:gridCol w="1666875">
                  <a:extLst>
                    <a:ext uri="{9D8B030D-6E8A-4147-A177-3AD203B41FA5}">
                      <a16:colId xmlns:a16="http://schemas.microsoft.com/office/drawing/2014/main" val="115853936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455701967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378239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25232998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130148837"/>
                    </a:ext>
                  </a:extLst>
                </a:gridCol>
              </a:tblGrid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Tarih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Saat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505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50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37A8C-A879-9E77-6ED8-9647ED65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-377825"/>
            <a:ext cx="10515600" cy="1325563"/>
          </a:xfrm>
        </p:spPr>
        <p:txBody>
          <a:bodyPr/>
          <a:lstStyle/>
          <a:p>
            <a:endParaRPr lang="tr-TR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EFE9A599-A8FE-8971-5AFC-785A7E06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80237"/>
              </p:ext>
            </p:extLst>
          </p:nvPr>
        </p:nvGraphicFramePr>
        <p:xfrm>
          <a:off x="1476375" y="1624013"/>
          <a:ext cx="8839200" cy="3840480"/>
        </p:xfrm>
        <a:graphic>
          <a:graphicData uri="http://schemas.openxmlformats.org/drawingml/2006/table">
            <a:tbl>
              <a:tblPr firstRow="1" bandRow="1"/>
              <a:tblGrid>
                <a:gridCol w="1552575">
                  <a:extLst>
                    <a:ext uri="{9D8B030D-6E8A-4147-A177-3AD203B41FA5}">
                      <a16:colId xmlns:a16="http://schemas.microsoft.com/office/drawing/2014/main" val="1565125434"/>
                    </a:ext>
                  </a:extLst>
                </a:gridCol>
                <a:gridCol w="1566011">
                  <a:extLst>
                    <a:ext uri="{9D8B030D-6E8A-4147-A177-3AD203B41FA5}">
                      <a16:colId xmlns:a16="http://schemas.microsoft.com/office/drawing/2014/main" val="2935724571"/>
                    </a:ext>
                  </a:extLst>
                </a:gridCol>
                <a:gridCol w="1559293">
                  <a:extLst>
                    <a:ext uri="{9D8B030D-6E8A-4147-A177-3AD203B41FA5}">
                      <a16:colId xmlns:a16="http://schemas.microsoft.com/office/drawing/2014/main" val="202801661"/>
                    </a:ext>
                  </a:extLst>
                </a:gridCol>
                <a:gridCol w="1559293">
                  <a:extLst>
                    <a:ext uri="{9D8B030D-6E8A-4147-A177-3AD203B41FA5}">
                      <a16:colId xmlns:a16="http://schemas.microsoft.com/office/drawing/2014/main" val="346833944"/>
                    </a:ext>
                  </a:extLst>
                </a:gridCol>
                <a:gridCol w="2602028">
                  <a:extLst>
                    <a:ext uri="{9D8B030D-6E8A-4147-A177-3AD203B41FA5}">
                      <a16:colId xmlns:a16="http://schemas.microsoft.com/office/drawing/2014/main" val="3700964335"/>
                    </a:ext>
                  </a:extLst>
                </a:gridCol>
              </a:tblGrid>
              <a:tr h="1123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9.Arş. Gör. Nur Demir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Günümüz Dünyasında Gençlere Yönelik Etkin Din Eğitimi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09</a:t>
                      </a:r>
                      <a:r>
                        <a:rPr dirty="0"/>
                        <a:t>.</a:t>
                      </a:r>
                      <a:r>
                        <a:rPr lang="tr-TR" dirty="0"/>
                        <a:t>10</a:t>
                      </a:r>
                      <a:r>
                        <a:rPr dirty="0"/>
                        <a:t>.2025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2</a:t>
                      </a:r>
                      <a:r>
                        <a:rPr lang="tr-TR" dirty="0"/>
                        <a:t>0</a:t>
                      </a:r>
                      <a:r>
                        <a:rPr dirty="0"/>
                        <a:t>:30:00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34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07"/>
                  </a:ext>
                </a:extLst>
              </a:tr>
              <a:tr h="912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10.Dr. Öğr. </a:t>
                      </a:r>
                      <a:r>
                        <a:rPr lang="tr-TR" dirty="0" err="1"/>
                        <a:t>Üy</a:t>
                      </a:r>
                      <a:r>
                        <a:rPr lang="tr-TR" dirty="0"/>
                        <a:t>. Mehmet Turan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Hadisleri Doğru Anlamada Yöntem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15.10.2025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20:30:00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32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682220"/>
                  </a:ext>
                </a:extLst>
              </a:tr>
              <a:tr h="912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11.Doç. Dr. Ekrem Uysal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Gençlerde İnanç Problemlerinin Nedenleri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18.12.2025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20:00:00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19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32547"/>
                  </a:ext>
                </a:extLst>
              </a:tr>
            </a:tbl>
          </a:graphicData>
        </a:graphic>
      </p:graphicFrame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384E4D20-0D03-1A96-8698-5DCA974E7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17764"/>
              </p:ext>
            </p:extLst>
          </p:nvPr>
        </p:nvGraphicFramePr>
        <p:xfrm>
          <a:off x="1476374" y="5464493"/>
          <a:ext cx="8839201" cy="1188720"/>
        </p:xfrm>
        <a:graphic>
          <a:graphicData uri="http://schemas.openxmlformats.org/drawingml/2006/table">
            <a:tbl>
              <a:tblPr firstRow="1" bandRow="1"/>
              <a:tblGrid>
                <a:gridCol w="1559293">
                  <a:extLst>
                    <a:ext uri="{9D8B030D-6E8A-4147-A177-3AD203B41FA5}">
                      <a16:colId xmlns:a16="http://schemas.microsoft.com/office/drawing/2014/main" val="3051380580"/>
                    </a:ext>
                  </a:extLst>
                </a:gridCol>
                <a:gridCol w="1559293">
                  <a:extLst>
                    <a:ext uri="{9D8B030D-6E8A-4147-A177-3AD203B41FA5}">
                      <a16:colId xmlns:a16="http://schemas.microsoft.com/office/drawing/2014/main" val="3694295208"/>
                    </a:ext>
                  </a:extLst>
                </a:gridCol>
                <a:gridCol w="1462558">
                  <a:extLst>
                    <a:ext uri="{9D8B030D-6E8A-4147-A177-3AD203B41FA5}">
                      <a16:colId xmlns:a16="http://schemas.microsoft.com/office/drawing/2014/main" val="3029192042"/>
                    </a:ext>
                  </a:extLst>
                </a:gridCol>
                <a:gridCol w="1656028">
                  <a:extLst>
                    <a:ext uri="{9D8B030D-6E8A-4147-A177-3AD203B41FA5}">
                      <a16:colId xmlns:a16="http://schemas.microsoft.com/office/drawing/2014/main" val="1767005347"/>
                    </a:ext>
                  </a:extLst>
                </a:gridCol>
                <a:gridCol w="2602029">
                  <a:extLst>
                    <a:ext uri="{9D8B030D-6E8A-4147-A177-3AD203B41FA5}">
                      <a16:colId xmlns:a16="http://schemas.microsoft.com/office/drawing/2014/main" val="950302498"/>
                    </a:ext>
                  </a:extLst>
                </a:gridCol>
              </a:tblGrid>
              <a:tr h="912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12.Prof. Dr. Fuat İstemi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Kur'an Bize Yeter Söyleminin Açmazları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28.12.2025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20:00:00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tr-TR" dirty="0"/>
                        <a:t>39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857530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63BFFEB-D878-3999-0A84-6BA7BFF27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7175"/>
              </p:ext>
            </p:extLst>
          </p:nvPr>
        </p:nvGraphicFramePr>
        <p:xfrm>
          <a:off x="1476374" y="1066936"/>
          <a:ext cx="8839200" cy="653142"/>
        </p:xfrm>
        <a:graphic>
          <a:graphicData uri="http://schemas.openxmlformats.org/drawingml/2006/table">
            <a:tbl>
              <a:tblPr firstRow="1" bandRow="1"/>
              <a:tblGrid>
                <a:gridCol w="1552576">
                  <a:extLst>
                    <a:ext uri="{9D8B030D-6E8A-4147-A177-3AD203B41FA5}">
                      <a16:colId xmlns:a16="http://schemas.microsoft.com/office/drawing/2014/main" val="1158539361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1455701967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37823903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3025232998"/>
                    </a:ext>
                  </a:extLst>
                </a:gridCol>
                <a:gridCol w="2619374">
                  <a:extLst>
                    <a:ext uri="{9D8B030D-6E8A-4147-A177-3AD203B41FA5}">
                      <a16:colId xmlns:a16="http://schemas.microsoft.com/office/drawing/2014/main" val="130148837"/>
                    </a:ext>
                  </a:extLst>
                </a:gridCol>
              </a:tblGrid>
              <a:tr h="653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Konuşmacı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Konu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Tarih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/>
                        <a:t>Saat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err="1"/>
                        <a:t>Katılımcı</a:t>
                      </a:r>
                      <a:endParaRPr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505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801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BD75A8-1665-5DD6-BF63-C26790DC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Günümüz Dünyasında Siyer-i Nebi ve Etkin Öğretimi</a:t>
            </a:r>
            <a:br>
              <a:rPr lang="tr-TR" dirty="0"/>
            </a:br>
            <a:r>
              <a:rPr lang="tr-TR" sz="2800" dirty="0"/>
              <a:t>Prof. Dr. Ümit Güler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AC5B634-9D7C-ECBB-F0BB-AD18B54C4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4" y="4225774"/>
            <a:ext cx="5059680" cy="23951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BC2EED1-708B-DB95-1E2E-E29A9926B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2" y="1623060"/>
            <a:ext cx="3803906" cy="234086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35A0D47-FAFC-97D8-F57B-FBC98DF14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623060"/>
            <a:ext cx="4197096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2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0B4923-0D76-5620-1BD0-60A431AA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100" dirty="0"/>
              <a:t>İmam Hatip Liselerinde Hadis Eğitimi: Teoriden Pratiğe Eğitsel ve Pedagojik Sorunlar İle Çözüm Önerileri</a:t>
            </a:r>
            <a:br>
              <a:rPr lang="tr-TR" dirty="0"/>
            </a:br>
            <a:r>
              <a:rPr lang="tr-TR" sz="3100" dirty="0"/>
              <a:t>Doç. Dr. </a:t>
            </a:r>
            <a:r>
              <a:rPr lang="tr-TR" sz="3100" dirty="0" err="1"/>
              <a:t>Abdulvasıf</a:t>
            </a:r>
            <a:r>
              <a:rPr lang="tr-TR" sz="3100" dirty="0"/>
              <a:t> Eraslan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FC3D55E-0A56-E14C-AE2D-94E062F9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8" y="1975105"/>
            <a:ext cx="4218432" cy="235915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232572C-8336-0291-6DC5-A718606A2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104"/>
            <a:ext cx="4014216" cy="235915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70E0653-D2A9-D857-9BDC-4CF47F3D7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4334256"/>
            <a:ext cx="4014216" cy="25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5E39E0-5015-CFDD-1682-677D9906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Din Eğitiminde Etkili İletişim</a:t>
            </a:r>
            <a:br>
              <a:rPr lang="tr-TR" sz="2800" dirty="0"/>
            </a:br>
            <a:r>
              <a:rPr lang="tr-TR" sz="2800" dirty="0"/>
              <a:t>Doç. Dr. Davut Okçu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56A4A34-B158-8546-D409-003EF82C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08" y="4306462"/>
            <a:ext cx="4041648" cy="24519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8EE7292-185B-8BC1-9A47-280B85FCC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56" y="1690688"/>
            <a:ext cx="4041648" cy="253090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E70CD71-80C4-E1D2-6FB3-E67459B7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" y="1690688"/>
            <a:ext cx="4142232" cy="25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2BF451-96BE-0F87-24D7-1A0EBA1C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2800" dirty="0"/>
              <a:t>Fıkıh İlminin Mahiyeti ve Tarihsel Gelişimi</a:t>
            </a:r>
            <a:br>
              <a:rPr lang="tr-TR" dirty="0"/>
            </a:br>
            <a:r>
              <a:rPr lang="tr-TR" sz="2800" dirty="0"/>
              <a:t>Doç. Dr. </a:t>
            </a:r>
            <a:r>
              <a:rPr lang="tr-TR" sz="2800" dirty="0" err="1"/>
              <a:t>Abdulbasıt</a:t>
            </a:r>
            <a:r>
              <a:rPr lang="tr-TR" sz="2800" dirty="0"/>
              <a:t> </a:t>
            </a:r>
            <a:r>
              <a:rPr lang="tr-TR" sz="2800" dirty="0" err="1"/>
              <a:t>Saltekin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73DB24-4D51-C38E-4CBD-BB5E0FF65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5" y="4470748"/>
            <a:ext cx="4498849" cy="238725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704A0DD-C82E-04F2-1BE1-FF2CEA3F8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76" y="1690688"/>
            <a:ext cx="4265711" cy="255336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5D0D992-BEC6-3005-EBB0-A2614A3C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383025" cy="25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4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DD0309-B2C4-AC91-E82F-FB8D3305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Günümüz Dünyasında Tefsir İlmi ve Etkin Öğretimi</a:t>
            </a:r>
            <a:br>
              <a:rPr lang="tr-TR" dirty="0"/>
            </a:br>
            <a:r>
              <a:rPr lang="tr-TR" sz="2800" dirty="0"/>
              <a:t>Doç. Dr. Şükrü Aydın</a:t>
            </a:r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EF51E6D-8A84-EB42-53EB-D0858909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88" y="4246487"/>
            <a:ext cx="4459224" cy="244007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0837408-2F05-92BF-F203-A4D6A7BE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86" y="1690688"/>
            <a:ext cx="3907536" cy="244007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6C19E50-07EB-E59F-4A16-2C3BCEBF8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014216" cy="24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C93D70-F7F0-AA44-6C43-85C2E039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2800" dirty="0"/>
              <a:t>Arapça Öğreniminde Motivasyon Kaynakları</a:t>
            </a:r>
            <a:br>
              <a:rPr lang="tr-TR" dirty="0"/>
            </a:br>
            <a:r>
              <a:rPr lang="tr-TR" sz="2800" dirty="0"/>
              <a:t>Doç. Dr. Şahin Şimşek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74CBBE-8EBC-AFCE-F680-ED8588A60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443984" cy="2514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FB65D4D-7E34-3C33-2570-355D23B7B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69" y="1690688"/>
            <a:ext cx="4025431" cy="25146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A38D7B3-E596-B936-CF22-3406D72E4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4284240"/>
            <a:ext cx="4443984" cy="24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424</Words>
  <Application>Microsoft Office PowerPoint</Application>
  <PresentationFormat>Geniş ekran</PresentationFormat>
  <Paragraphs>94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Teması</vt:lpstr>
      <vt:lpstr>II.Batman İl Milli Eğitim Müdürlüğü Din Kültürü ve Ahlak Bilgisi ve Meslek Dersleri Öğretmenlerine Yönelik Seminerler</vt:lpstr>
      <vt:lpstr>PowerPoint Sunusu</vt:lpstr>
      <vt:lpstr>PowerPoint Sunusu</vt:lpstr>
      <vt:lpstr>Günümüz Dünyasında Siyer-i Nebi ve Etkin Öğretimi Prof. Dr. Ümit Güler</vt:lpstr>
      <vt:lpstr>İmam Hatip Liselerinde Hadis Eğitimi: Teoriden Pratiğe Eğitsel ve Pedagojik Sorunlar İle Çözüm Önerileri Doç. Dr. Abdulvasıf Eraslan</vt:lpstr>
      <vt:lpstr>Din Eğitiminde Etkili İletişim Doç. Dr. Davut Okçu</vt:lpstr>
      <vt:lpstr>Fıkıh İlminin Mahiyeti ve Tarihsel Gelişimi Doç. Dr. Abdulbasıt Saltekin</vt:lpstr>
      <vt:lpstr>Günümüz Dünyasında Tefsir İlmi ve Etkin Öğretimi Doç. Dr. Şükrü Aydın</vt:lpstr>
      <vt:lpstr>Arapça Öğreniminde Motivasyon Kaynakları Doç. Dr. Şahin Şimşek</vt:lpstr>
      <vt:lpstr>Topluluk Önünde Konuşma Becerileri Dr. Öğretim Üyesi Ömer Murat Öter</vt:lpstr>
      <vt:lpstr>Günümüz Gençliğini Anlamak Doç. Dr. Nazife Gürhan</vt:lpstr>
      <vt:lpstr>Günümüz Dünyasında Gençlere Yönelik Etkin Din Eğitimi Arş. Gör. Nur Demir</vt:lpstr>
      <vt:lpstr>Hadisleri Doğru Anlamada Yöntem Dr. Öğr. Üy. Mehmet Turan</vt:lpstr>
      <vt:lpstr>Gençlerde İnanç Problemlerinin Nedenleri Doç. Dr. Ekrem Uysal</vt:lpstr>
      <vt:lpstr>Kur'an Bize Yeter Söyleminin Açmazları Prof. Dr. Fuat İstemi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Burhan Ağar</dc:creator>
  <cp:lastModifiedBy>Burhan Ağar</cp:lastModifiedBy>
  <cp:revision>22</cp:revision>
  <dcterms:created xsi:type="dcterms:W3CDTF">2026-01-22T11:37:47Z</dcterms:created>
  <dcterms:modified xsi:type="dcterms:W3CDTF">2026-04-26T12:57:45Z</dcterms:modified>
</cp:coreProperties>
</file>