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7.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sldIdLst>
    <p:sldId id="343" r:id="rId2"/>
    <p:sldId id="370" r:id="rId3"/>
    <p:sldId id="347" r:id="rId4"/>
    <p:sldId id="380" r:id="rId5"/>
    <p:sldId id="349" r:id="rId6"/>
    <p:sldId id="350" r:id="rId7"/>
    <p:sldId id="295" r:id="rId8"/>
    <p:sldId id="348" r:id="rId9"/>
    <p:sldId id="356" r:id="rId10"/>
    <p:sldId id="382" r:id="rId11"/>
    <p:sldId id="351" r:id="rId12"/>
    <p:sldId id="269" r:id="rId13"/>
    <p:sldId id="379" r:id="rId14"/>
    <p:sldId id="309" r:id="rId15"/>
    <p:sldId id="345" r:id="rId16"/>
    <p:sldId id="353" r:id="rId17"/>
    <p:sldId id="364" r:id="rId18"/>
    <p:sldId id="365" r:id="rId19"/>
    <p:sldId id="366" r:id="rId20"/>
    <p:sldId id="378" r:id="rId21"/>
    <p:sldId id="346" r:id="rId22"/>
    <p:sldId id="322" r:id="rId23"/>
    <p:sldId id="288" r:id="rId24"/>
    <p:sldId id="327" r:id="rId25"/>
    <p:sldId id="335" r:id="rId26"/>
    <p:sldId id="337" r:id="rId27"/>
    <p:sldId id="328" r:id="rId28"/>
    <p:sldId id="338" r:id="rId29"/>
    <p:sldId id="355" r:id="rId30"/>
  </p:sldIdLst>
  <p:sldSz cx="9144000" cy="6858000" type="screen4x3"/>
  <p:notesSz cx="6735763" cy="98663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63F5F57D-B92F-4FCD-8253-27CEA5AB37C2}">
          <p14:sldIdLst>
            <p14:sldId id="343"/>
            <p14:sldId id="370"/>
            <p14:sldId id="347"/>
            <p14:sldId id="380"/>
            <p14:sldId id="349"/>
            <p14:sldId id="350"/>
            <p14:sldId id="295"/>
            <p14:sldId id="348"/>
            <p14:sldId id="356"/>
          </p14:sldIdLst>
        </p14:section>
        <p14:section name="Örgüt Yapısı" id="{B756AA99-AF47-49E9-B38A-A94EC51B250E}">
          <p14:sldIdLst>
            <p14:sldId id="382"/>
            <p14:sldId id="351"/>
            <p14:sldId id="269"/>
            <p14:sldId id="379"/>
            <p14:sldId id="309"/>
            <p14:sldId id="345"/>
            <p14:sldId id="353"/>
            <p14:sldId id="364"/>
            <p14:sldId id="365"/>
            <p14:sldId id="366"/>
            <p14:sldId id="378"/>
            <p14:sldId id="346"/>
            <p14:sldId id="322"/>
            <p14:sldId id="288"/>
            <p14:sldId id="327"/>
            <p14:sldId id="335"/>
            <p14:sldId id="337"/>
            <p14:sldId id="328"/>
            <p14:sldId id="338"/>
            <p14:sldId id="35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2593" autoAdjust="0"/>
  </p:normalViewPr>
  <p:slideViewPr>
    <p:cSldViewPr>
      <p:cViewPr varScale="1">
        <p:scale>
          <a:sx n="107" d="100"/>
          <a:sy n="107" d="100"/>
        </p:scale>
        <p:origin x="1248" y="0"/>
      </p:cViewPr>
      <p:guideLst>
        <p:guide orient="horz" pos="2160"/>
        <p:guide pos="2880"/>
      </p:guideLst>
    </p:cSldViewPr>
  </p:slideViewPr>
  <p:outlineViewPr>
    <p:cViewPr>
      <p:scale>
        <a:sx n="33" d="100"/>
        <a:sy n="33" d="100"/>
      </p:scale>
      <p:origin x="0" y="61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al__ma_Sayfas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al__ma_Sayfas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al__ma_Sayfas_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al__ma_Sayfas_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al__ma_Sayfas_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_al__ma_Sayfas_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tr-TR" sz="1800" b="1" i="0" u="none" strike="noStrike" baseline="0" dirty="0">
                <a:effectLst/>
                <a:latin typeface="Times New Roman" panose="02020603050405020304" pitchFamily="18" charset="0"/>
                <a:cs typeface="Times New Roman" panose="02020603050405020304" pitchFamily="18" charset="0"/>
              </a:rPr>
              <a:t>İdari Personel Eğitim Durumu</a:t>
            </a:r>
            <a:r>
              <a:rPr lang="tr-TR" sz="1800" b="1" i="0" u="none" strike="noStrike" baseline="0" dirty="0">
                <a:latin typeface="Times New Roman" panose="02020603050405020304" pitchFamily="18" charset="0"/>
                <a:cs typeface="Times New Roman" panose="02020603050405020304" pitchFamily="18" charset="0"/>
              </a:rPr>
              <a:t> </a:t>
            </a:r>
            <a:endParaRPr lang="tr-TR" sz="1800" b="1" dirty="0">
              <a:latin typeface="Times New Roman" panose="02020603050405020304" pitchFamily="18" charset="0"/>
              <a:cs typeface="Times New Roman" panose="02020603050405020304" pitchFamily="18" charset="0"/>
            </a:endParaRPr>
          </a:p>
        </c:rich>
      </c:tx>
      <c:layout>
        <c:manualLayout>
          <c:xMode val="edge"/>
          <c:yMode val="edge"/>
          <c:x val="0.28279316404324217"/>
          <c:y val="4.7667376297528506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tr-TR"/>
        </a:p>
      </c:txPr>
    </c:title>
    <c:autoTitleDeleted val="0"/>
    <c:plotArea>
      <c:layout>
        <c:manualLayout>
          <c:layoutTarget val="inner"/>
          <c:xMode val="edge"/>
          <c:yMode val="edge"/>
          <c:x val="4.2959488976036887E-2"/>
          <c:y val="0.17625368952999215"/>
          <c:w val="0.94324076122021105"/>
          <c:h val="0.59514933776126988"/>
        </c:manualLayout>
      </c:layout>
      <c:barChart>
        <c:barDir val="col"/>
        <c:grouping val="clustered"/>
        <c:varyColors val="0"/>
        <c:ser>
          <c:idx val="0"/>
          <c:order val="0"/>
          <c:tx>
            <c:strRef>
              <c:f>Sayfa1!$B$1</c:f>
              <c:strCache>
                <c:ptCount val="1"/>
                <c:pt idx="0">
                  <c:v>İlköğretim</c:v>
                </c:pt>
              </c:strCache>
            </c:strRef>
          </c:tx>
          <c:spPr>
            <a:solidFill>
              <a:schemeClr val="accent1"/>
            </a:solidFill>
            <a:ln>
              <a:noFill/>
            </a:ln>
            <a:effectLst/>
          </c:spPr>
          <c:invertIfNegative val="0"/>
          <c:cat>
            <c:strRef>
              <c:f>Sayfa1!$A$2:$A$6</c:f>
              <c:strCache>
                <c:ptCount val="1"/>
                <c:pt idx="0">
                  <c:v>Eğitim Durumu</c:v>
                </c:pt>
              </c:strCache>
            </c:strRef>
          </c:cat>
          <c:val>
            <c:numRef>
              <c:f>Sayfa1!$B$2:$B$6</c:f>
              <c:numCache>
                <c:formatCode>General</c:formatCode>
                <c:ptCount val="5"/>
                <c:pt idx="0">
                  <c:v>1</c:v>
                </c:pt>
              </c:numCache>
            </c:numRef>
          </c:val>
          <c:extLst>
            <c:ext xmlns:c16="http://schemas.microsoft.com/office/drawing/2014/chart" uri="{C3380CC4-5D6E-409C-BE32-E72D297353CC}">
              <c16:uniqueId val="{00000000-45F7-4686-B19F-459041BF40BF}"/>
            </c:ext>
          </c:extLst>
        </c:ser>
        <c:ser>
          <c:idx val="1"/>
          <c:order val="1"/>
          <c:tx>
            <c:strRef>
              <c:f>Sayfa1!$C$1</c:f>
              <c:strCache>
                <c:ptCount val="1"/>
                <c:pt idx="0">
                  <c:v>Lise</c:v>
                </c:pt>
              </c:strCache>
            </c:strRef>
          </c:tx>
          <c:spPr>
            <a:solidFill>
              <a:schemeClr val="accent2"/>
            </a:solidFill>
            <a:ln>
              <a:noFill/>
            </a:ln>
            <a:effectLst/>
          </c:spPr>
          <c:invertIfNegative val="0"/>
          <c:cat>
            <c:strRef>
              <c:f>Sayfa1!$A$2:$A$6</c:f>
              <c:strCache>
                <c:ptCount val="1"/>
                <c:pt idx="0">
                  <c:v>Eğitim Durumu</c:v>
                </c:pt>
              </c:strCache>
            </c:strRef>
          </c:cat>
          <c:val>
            <c:numRef>
              <c:f>Sayfa1!$C$2:$C$6</c:f>
              <c:numCache>
                <c:formatCode>General</c:formatCode>
                <c:ptCount val="5"/>
                <c:pt idx="0">
                  <c:v>3</c:v>
                </c:pt>
              </c:numCache>
            </c:numRef>
          </c:val>
          <c:extLst>
            <c:ext xmlns:c16="http://schemas.microsoft.com/office/drawing/2014/chart" uri="{C3380CC4-5D6E-409C-BE32-E72D297353CC}">
              <c16:uniqueId val="{00000001-45F7-4686-B19F-459041BF40BF}"/>
            </c:ext>
          </c:extLst>
        </c:ser>
        <c:ser>
          <c:idx val="2"/>
          <c:order val="2"/>
          <c:tx>
            <c:strRef>
              <c:f>Sayfa1!$D$1</c:f>
              <c:strCache>
                <c:ptCount val="1"/>
                <c:pt idx="0">
                  <c:v>Ön Lisans</c:v>
                </c:pt>
              </c:strCache>
            </c:strRef>
          </c:tx>
          <c:spPr>
            <a:solidFill>
              <a:schemeClr val="accent3"/>
            </a:solidFill>
            <a:ln>
              <a:noFill/>
            </a:ln>
            <a:effectLst/>
          </c:spPr>
          <c:invertIfNegative val="0"/>
          <c:cat>
            <c:strRef>
              <c:f>Sayfa1!$A$2:$A$6</c:f>
              <c:strCache>
                <c:ptCount val="1"/>
                <c:pt idx="0">
                  <c:v>Eğitim Durumu</c:v>
                </c:pt>
              </c:strCache>
            </c:strRef>
          </c:cat>
          <c:val>
            <c:numRef>
              <c:f>Sayfa1!$D$2:$D$6</c:f>
              <c:numCache>
                <c:formatCode>General</c:formatCode>
                <c:ptCount val="5"/>
                <c:pt idx="0">
                  <c:v>2</c:v>
                </c:pt>
              </c:numCache>
            </c:numRef>
          </c:val>
          <c:extLst>
            <c:ext xmlns:c16="http://schemas.microsoft.com/office/drawing/2014/chart" uri="{C3380CC4-5D6E-409C-BE32-E72D297353CC}">
              <c16:uniqueId val="{00000002-45F7-4686-B19F-459041BF40BF}"/>
            </c:ext>
          </c:extLst>
        </c:ser>
        <c:ser>
          <c:idx val="3"/>
          <c:order val="3"/>
          <c:tx>
            <c:strRef>
              <c:f>Sayfa1!$E$1</c:f>
              <c:strCache>
                <c:ptCount val="1"/>
                <c:pt idx="0">
                  <c:v>Lisans</c:v>
                </c:pt>
              </c:strCache>
            </c:strRef>
          </c:tx>
          <c:spPr>
            <a:solidFill>
              <a:schemeClr val="accent4"/>
            </a:solidFill>
            <a:ln>
              <a:noFill/>
            </a:ln>
            <a:effectLst/>
          </c:spPr>
          <c:invertIfNegative val="0"/>
          <c:cat>
            <c:strRef>
              <c:f>Sayfa1!$A$2:$A$6</c:f>
              <c:strCache>
                <c:ptCount val="1"/>
                <c:pt idx="0">
                  <c:v>Eğitim Durumu</c:v>
                </c:pt>
              </c:strCache>
            </c:strRef>
          </c:cat>
          <c:val>
            <c:numRef>
              <c:f>Sayfa1!$E$2:$E$6</c:f>
              <c:numCache>
                <c:formatCode>General</c:formatCode>
                <c:ptCount val="5"/>
                <c:pt idx="0">
                  <c:v>7</c:v>
                </c:pt>
              </c:numCache>
            </c:numRef>
          </c:val>
          <c:extLst>
            <c:ext xmlns:c16="http://schemas.microsoft.com/office/drawing/2014/chart" uri="{C3380CC4-5D6E-409C-BE32-E72D297353CC}">
              <c16:uniqueId val="{00000003-45F7-4686-B19F-459041BF40BF}"/>
            </c:ext>
          </c:extLst>
        </c:ser>
        <c:ser>
          <c:idx val="4"/>
          <c:order val="4"/>
          <c:tx>
            <c:strRef>
              <c:f>Sayfa1!$F$1</c:f>
              <c:strCache>
                <c:ptCount val="1"/>
                <c:pt idx="0">
                  <c:v>Y. Lisans</c:v>
                </c:pt>
              </c:strCache>
            </c:strRef>
          </c:tx>
          <c:spPr>
            <a:solidFill>
              <a:schemeClr val="accent5"/>
            </a:solidFill>
            <a:ln>
              <a:noFill/>
            </a:ln>
            <a:effectLst/>
          </c:spPr>
          <c:invertIfNegative val="0"/>
          <c:cat>
            <c:strRef>
              <c:f>Sayfa1!$A$2:$A$6</c:f>
              <c:strCache>
                <c:ptCount val="1"/>
                <c:pt idx="0">
                  <c:v>Eğitim Durumu</c:v>
                </c:pt>
              </c:strCache>
            </c:strRef>
          </c:cat>
          <c:val>
            <c:numRef>
              <c:f>Sayfa1!$F$2:$F$6</c:f>
              <c:numCache>
                <c:formatCode>General</c:formatCode>
                <c:ptCount val="5"/>
                <c:pt idx="0">
                  <c:v>2</c:v>
                </c:pt>
              </c:numCache>
            </c:numRef>
          </c:val>
          <c:extLst>
            <c:ext xmlns:c16="http://schemas.microsoft.com/office/drawing/2014/chart" uri="{C3380CC4-5D6E-409C-BE32-E72D297353CC}">
              <c16:uniqueId val="{00000004-45F7-4686-B19F-459041BF40BF}"/>
            </c:ext>
          </c:extLst>
        </c:ser>
        <c:ser>
          <c:idx val="5"/>
          <c:order val="5"/>
          <c:tx>
            <c:strRef>
              <c:f>Sayfa1!$G$1</c:f>
              <c:strCache>
                <c:ptCount val="1"/>
                <c:pt idx="0">
                  <c:v>Toplam</c:v>
                </c:pt>
              </c:strCache>
            </c:strRef>
          </c:tx>
          <c:spPr>
            <a:solidFill>
              <a:schemeClr val="accent6"/>
            </a:solidFill>
            <a:ln>
              <a:noFill/>
            </a:ln>
            <a:effectLst/>
          </c:spPr>
          <c:invertIfNegative val="0"/>
          <c:cat>
            <c:strRef>
              <c:f>Sayfa1!$A$2:$A$6</c:f>
              <c:strCache>
                <c:ptCount val="1"/>
                <c:pt idx="0">
                  <c:v>Eğitim Durumu</c:v>
                </c:pt>
              </c:strCache>
            </c:strRef>
          </c:cat>
          <c:val>
            <c:numRef>
              <c:f>Sayfa1!$G$2:$G$6</c:f>
              <c:numCache>
                <c:formatCode>General</c:formatCode>
                <c:ptCount val="5"/>
                <c:pt idx="0">
                  <c:v>15</c:v>
                </c:pt>
                <c:pt idx="1">
                  <c:v>0</c:v>
                </c:pt>
                <c:pt idx="2">
                  <c:v>0</c:v>
                </c:pt>
                <c:pt idx="3">
                  <c:v>0</c:v>
                </c:pt>
                <c:pt idx="4">
                  <c:v>0</c:v>
                </c:pt>
              </c:numCache>
            </c:numRef>
          </c:val>
          <c:extLst>
            <c:ext xmlns:c16="http://schemas.microsoft.com/office/drawing/2014/chart" uri="{C3380CC4-5D6E-409C-BE32-E72D297353CC}">
              <c16:uniqueId val="{00000000-5F57-4828-8AB3-DF385E1D8039}"/>
            </c:ext>
          </c:extLst>
        </c:ser>
        <c:dLbls>
          <c:showLegendKey val="0"/>
          <c:showVal val="0"/>
          <c:showCatName val="0"/>
          <c:showSerName val="0"/>
          <c:showPercent val="0"/>
          <c:showBubbleSize val="0"/>
        </c:dLbls>
        <c:gapWidth val="219"/>
        <c:axId val="-1849048544"/>
        <c:axId val="-1849059424"/>
      </c:barChart>
      <c:catAx>
        <c:axId val="-1849048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1849059424"/>
        <c:crosses val="autoZero"/>
        <c:auto val="1"/>
        <c:lblAlgn val="ctr"/>
        <c:lblOffset val="100"/>
        <c:noMultiLvlLbl val="0"/>
      </c:catAx>
      <c:valAx>
        <c:axId val="-18490594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184904854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373805906902713E-2"/>
          <c:y val="5.8956815153403765E-2"/>
          <c:w val="0.94491489056643618"/>
          <c:h val="0.67670520309720028"/>
        </c:manualLayout>
      </c:layout>
      <c:barChart>
        <c:barDir val="col"/>
        <c:grouping val="clustered"/>
        <c:varyColors val="0"/>
        <c:ser>
          <c:idx val="0"/>
          <c:order val="0"/>
          <c:tx>
            <c:strRef>
              <c:f>Sayfa1!$B$1</c:f>
              <c:strCache>
                <c:ptCount val="1"/>
                <c:pt idx="0">
                  <c:v>1-3 yıl arası</c:v>
                </c:pt>
              </c:strCache>
            </c:strRef>
          </c:tx>
          <c:spPr>
            <a:solidFill>
              <a:schemeClr val="accent1"/>
            </a:solidFill>
            <a:ln>
              <a:noFill/>
            </a:ln>
            <a:effectLst/>
          </c:spPr>
          <c:invertIfNegative val="0"/>
          <c:cat>
            <c:strRef>
              <c:f>Sayfa1!$A$2:$A$5</c:f>
              <c:strCache>
                <c:ptCount val="1"/>
                <c:pt idx="0">
                  <c:v>Hizmet Süresi</c:v>
                </c:pt>
              </c:strCache>
            </c:strRef>
          </c:cat>
          <c:val>
            <c:numRef>
              <c:f>Sayfa1!$B$2:$B$5</c:f>
              <c:numCache>
                <c:formatCode>General</c:formatCode>
                <c:ptCount val="4"/>
                <c:pt idx="0">
                  <c:v>2</c:v>
                </c:pt>
              </c:numCache>
            </c:numRef>
          </c:val>
          <c:extLst>
            <c:ext xmlns:c16="http://schemas.microsoft.com/office/drawing/2014/chart" uri="{C3380CC4-5D6E-409C-BE32-E72D297353CC}">
              <c16:uniqueId val="{00000000-F2C3-4305-B3AC-9176D0108708}"/>
            </c:ext>
          </c:extLst>
        </c:ser>
        <c:ser>
          <c:idx val="1"/>
          <c:order val="1"/>
          <c:tx>
            <c:strRef>
              <c:f>Sayfa1!$C$1</c:f>
              <c:strCache>
                <c:ptCount val="1"/>
                <c:pt idx="0">
                  <c:v>4-6 yıl arası</c:v>
                </c:pt>
              </c:strCache>
            </c:strRef>
          </c:tx>
          <c:spPr>
            <a:solidFill>
              <a:schemeClr val="accent2"/>
            </a:solidFill>
            <a:ln>
              <a:noFill/>
            </a:ln>
            <a:effectLst/>
          </c:spPr>
          <c:invertIfNegative val="0"/>
          <c:cat>
            <c:strRef>
              <c:f>Sayfa1!$A$2:$A$5</c:f>
              <c:strCache>
                <c:ptCount val="1"/>
                <c:pt idx="0">
                  <c:v>Hizmet Süresi</c:v>
                </c:pt>
              </c:strCache>
            </c:strRef>
          </c:cat>
          <c:val>
            <c:numRef>
              <c:f>Sayfa1!$C$2:$C$5</c:f>
              <c:numCache>
                <c:formatCode>General</c:formatCode>
                <c:ptCount val="4"/>
                <c:pt idx="0">
                  <c:v>0</c:v>
                </c:pt>
              </c:numCache>
            </c:numRef>
          </c:val>
          <c:extLst>
            <c:ext xmlns:c16="http://schemas.microsoft.com/office/drawing/2014/chart" uri="{C3380CC4-5D6E-409C-BE32-E72D297353CC}">
              <c16:uniqueId val="{00000001-F2C3-4305-B3AC-9176D0108708}"/>
            </c:ext>
          </c:extLst>
        </c:ser>
        <c:ser>
          <c:idx val="2"/>
          <c:order val="2"/>
          <c:tx>
            <c:strRef>
              <c:f>Sayfa1!$D$1</c:f>
              <c:strCache>
                <c:ptCount val="1"/>
                <c:pt idx="0">
                  <c:v>7-10 yıl arası</c:v>
                </c:pt>
              </c:strCache>
            </c:strRef>
          </c:tx>
          <c:spPr>
            <a:solidFill>
              <a:schemeClr val="accent3"/>
            </a:solidFill>
            <a:ln>
              <a:noFill/>
            </a:ln>
            <a:effectLst/>
          </c:spPr>
          <c:invertIfNegative val="0"/>
          <c:cat>
            <c:strRef>
              <c:f>Sayfa1!$A$2:$A$5</c:f>
              <c:strCache>
                <c:ptCount val="1"/>
                <c:pt idx="0">
                  <c:v>Hizmet Süresi</c:v>
                </c:pt>
              </c:strCache>
            </c:strRef>
          </c:cat>
          <c:val>
            <c:numRef>
              <c:f>Sayfa1!$D$2:$D$5</c:f>
              <c:numCache>
                <c:formatCode>General</c:formatCode>
                <c:ptCount val="4"/>
                <c:pt idx="0">
                  <c:v>8</c:v>
                </c:pt>
              </c:numCache>
            </c:numRef>
          </c:val>
          <c:extLst>
            <c:ext xmlns:c16="http://schemas.microsoft.com/office/drawing/2014/chart" uri="{C3380CC4-5D6E-409C-BE32-E72D297353CC}">
              <c16:uniqueId val="{00000002-F2C3-4305-B3AC-9176D0108708}"/>
            </c:ext>
          </c:extLst>
        </c:ser>
        <c:ser>
          <c:idx val="3"/>
          <c:order val="3"/>
          <c:tx>
            <c:strRef>
              <c:f>Sayfa1!$E$1</c:f>
              <c:strCache>
                <c:ptCount val="1"/>
                <c:pt idx="0">
                  <c:v>11-15 yıl arası</c:v>
                </c:pt>
              </c:strCache>
            </c:strRef>
          </c:tx>
          <c:spPr>
            <a:solidFill>
              <a:schemeClr val="accent4"/>
            </a:solidFill>
            <a:ln>
              <a:noFill/>
            </a:ln>
            <a:effectLst/>
          </c:spPr>
          <c:invertIfNegative val="0"/>
          <c:cat>
            <c:strRef>
              <c:f>Sayfa1!$A$2:$A$5</c:f>
              <c:strCache>
                <c:ptCount val="1"/>
                <c:pt idx="0">
                  <c:v>Hizmet Süresi</c:v>
                </c:pt>
              </c:strCache>
            </c:strRef>
          </c:cat>
          <c:val>
            <c:numRef>
              <c:f>Sayfa1!$E$2:$E$5</c:f>
              <c:numCache>
                <c:formatCode>General</c:formatCode>
                <c:ptCount val="4"/>
                <c:pt idx="0">
                  <c:v>2</c:v>
                </c:pt>
              </c:numCache>
            </c:numRef>
          </c:val>
          <c:extLst>
            <c:ext xmlns:c16="http://schemas.microsoft.com/office/drawing/2014/chart" uri="{C3380CC4-5D6E-409C-BE32-E72D297353CC}">
              <c16:uniqueId val="{00000003-F2C3-4305-B3AC-9176D0108708}"/>
            </c:ext>
          </c:extLst>
        </c:ser>
        <c:ser>
          <c:idx val="4"/>
          <c:order val="4"/>
          <c:tx>
            <c:strRef>
              <c:f>Sayfa1!$F$1</c:f>
              <c:strCache>
                <c:ptCount val="1"/>
                <c:pt idx="0">
                  <c:v>16-25 yıl arası</c:v>
                </c:pt>
              </c:strCache>
            </c:strRef>
          </c:tx>
          <c:spPr>
            <a:solidFill>
              <a:schemeClr val="accent5"/>
            </a:solidFill>
            <a:ln>
              <a:noFill/>
            </a:ln>
            <a:effectLst/>
          </c:spPr>
          <c:invertIfNegative val="0"/>
          <c:cat>
            <c:strRef>
              <c:f>Sayfa1!$A$2:$A$5</c:f>
              <c:strCache>
                <c:ptCount val="1"/>
                <c:pt idx="0">
                  <c:v>Hizmet Süresi</c:v>
                </c:pt>
              </c:strCache>
            </c:strRef>
          </c:cat>
          <c:val>
            <c:numRef>
              <c:f>Sayfa1!$F$2:$F$5</c:f>
              <c:numCache>
                <c:formatCode>General</c:formatCode>
                <c:ptCount val="4"/>
                <c:pt idx="0">
                  <c:v>2</c:v>
                </c:pt>
              </c:numCache>
            </c:numRef>
          </c:val>
          <c:extLst>
            <c:ext xmlns:c16="http://schemas.microsoft.com/office/drawing/2014/chart" uri="{C3380CC4-5D6E-409C-BE32-E72D297353CC}">
              <c16:uniqueId val="{00000000-14D6-4411-97AE-F4D2E1299976}"/>
            </c:ext>
          </c:extLst>
        </c:ser>
        <c:ser>
          <c:idx val="5"/>
          <c:order val="5"/>
          <c:tx>
            <c:strRef>
              <c:f>Sayfa1!$G$1</c:f>
              <c:strCache>
                <c:ptCount val="1"/>
                <c:pt idx="0">
                  <c:v>25 üzeri</c:v>
                </c:pt>
              </c:strCache>
            </c:strRef>
          </c:tx>
          <c:spPr>
            <a:solidFill>
              <a:schemeClr val="accent6"/>
            </a:solidFill>
            <a:ln>
              <a:noFill/>
            </a:ln>
            <a:effectLst/>
          </c:spPr>
          <c:invertIfNegative val="0"/>
          <c:cat>
            <c:strRef>
              <c:f>Sayfa1!$A$2:$A$5</c:f>
              <c:strCache>
                <c:ptCount val="1"/>
                <c:pt idx="0">
                  <c:v>Hizmet Süresi</c:v>
                </c:pt>
              </c:strCache>
            </c:strRef>
          </c:cat>
          <c:val>
            <c:numRef>
              <c:f>Sayfa1!$G$2:$G$5</c:f>
              <c:numCache>
                <c:formatCode>General</c:formatCode>
                <c:ptCount val="4"/>
                <c:pt idx="0">
                  <c:v>1</c:v>
                </c:pt>
              </c:numCache>
            </c:numRef>
          </c:val>
          <c:extLst>
            <c:ext xmlns:c16="http://schemas.microsoft.com/office/drawing/2014/chart" uri="{C3380CC4-5D6E-409C-BE32-E72D297353CC}">
              <c16:uniqueId val="{00000000-1F2D-4C23-9839-F4D71581CB2B}"/>
            </c:ext>
          </c:extLst>
        </c:ser>
        <c:dLbls>
          <c:showLegendKey val="0"/>
          <c:showVal val="0"/>
          <c:showCatName val="0"/>
          <c:showSerName val="0"/>
          <c:showPercent val="0"/>
          <c:showBubbleSize val="0"/>
        </c:dLbls>
        <c:gapWidth val="219"/>
        <c:axId val="-1849048000"/>
        <c:axId val="-1849046912"/>
      </c:barChart>
      <c:catAx>
        <c:axId val="-1849048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1849046912"/>
        <c:crosses val="autoZero"/>
        <c:auto val="1"/>
        <c:lblAlgn val="ctr"/>
        <c:lblOffset val="100"/>
        <c:noMultiLvlLbl val="0"/>
      </c:catAx>
      <c:valAx>
        <c:axId val="-18490469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1849048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373805906902713E-2"/>
          <c:y val="5.8956815153403765E-2"/>
          <c:w val="0.94491489056643618"/>
          <c:h val="0.67670520309720028"/>
        </c:manualLayout>
      </c:layout>
      <c:barChart>
        <c:barDir val="col"/>
        <c:grouping val="clustered"/>
        <c:varyColors val="0"/>
        <c:ser>
          <c:idx val="0"/>
          <c:order val="0"/>
          <c:tx>
            <c:strRef>
              <c:f>Sayfa1!$B$1</c:f>
              <c:strCache>
                <c:ptCount val="1"/>
                <c:pt idx="0">
                  <c:v>21-25 yaş arası</c:v>
                </c:pt>
              </c:strCache>
            </c:strRef>
          </c:tx>
          <c:spPr>
            <a:solidFill>
              <a:schemeClr val="accent1"/>
            </a:solidFill>
            <a:ln>
              <a:noFill/>
            </a:ln>
            <a:effectLst/>
          </c:spPr>
          <c:invertIfNegative val="0"/>
          <c:cat>
            <c:strRef>
              <c:f>Sayfa1!$A$2:$A$5</c:f>
              <c:strCache>
                <c:ptCount val="1"/>
                <c:pt idx="0">
                  <c:v>Yaş</c:v>
                </c:pt>
              </c:strCache>
            </c:strRef>
          </c:cat>
          <c:val>
            <c:numRef>
              <c:f>Sayfa1!$B$2:$B$5</c:f>
              <c:numCache>
                <c:formatCode>General</c:formatCode>
                <c:ptCount val="4"/>
                <c:pt idx="0">
                  <c:v>1</c:v>
                </c:pt>
              </c:numCache>
            </c:numRef>
          </c:val>
          <c:extLst>
            <c:ext xmlns:c16="http://schemas.microsoft.com/office/drawing/2014/chart" uri="{C3380CC4-5D6E-409C-BE32-E72D297353CC}">
              <c16:uniqueId val="{00000000-F2C3-4305-B3AC-9176D0108708}"/>
            </c:ext>
          </c:extLst>
        </c:ser>
        <c:ser>
          <c:idx val="1"/>
          <c:order val="1"/>
          <c:tx>
            <c:strRef>
              <c:f>Sayfa1!$C$1</c:f>
              <c:strCache>
                <c:ptCount val="1"/>
                <c:pt idx="0">
                  <c:v>26-30 yaş arası</c:v>
                </c:pt>
              </c:strCache>
            </c:strRef>
          </c:tx>
          <c:spPr>
            <a:solidFill>
              <a:schemeClr val="accent2"/>
            </a:solidFill>
            <a:ln>
              <a:noFill/>
            </a:ln>
            <a:effectLst/>
          </c:spPr>
          <c:invertIfNegative val="0"/>
          <c:cat>
            <c:strRef>
              <c:f>Sayfa1!$A$2:$A$5</c:f>
              <c:strCache>
                <c:ptCount val="1"/>
                <c:pt idx="0">
                  <c:v>Yaş</c:v>
                </c:pt>
              </c:strCache>
            </c:strRef>
          </c:cat>
          <c:val>
            <c:numRef>
              <c:f>Sayfa1!$C$2:$C$5</c:f>
              <c:numCache>
                <c:formatCode>General</c:formatCode>
                <c:ptCount val="4"/>
                <c:pt idx="0">
                  <c:v>0</c:v>
                </c:pt>
              </c:numCache>
            </c:numRef>
          </c:val>
          <c:extLst>
            <c:ext xmlns:c16="http://schemas.microsoft.com/office/drawing/2014/chart" uri="{C3380CC4-5D6E-409C-BE32-E72D297353CC}">
              <c16:uniqueId val="{00000001-F2C3-4305-B3AC-9176D0108708}"/>
            </c:ext>
          </c:extLst>
        </c:ser>
        <c:ser>
          <c:idx val="2"/>
          <c:order val="2"/>
          <c:tx>
            <c:strRef>
              <c:f>Sayfa1!$D$1</c:f>
              <c:strCache>
                <c:ptCount val="1"/>
                <c:pt idx="0">
                  <c:v>31-35  yaş arası</c:v>
                </c:pt>
              </c:strCache>
            </c:strRef>
          </c:tx>
          <c:spPr>
            <a:solidFill>
              <a:schemeClr val="accent3"/>
            </a:solidFill>
            <a:ln>
              <a:noFill/>
            </a:ln>
            <a:effectLst/>
          </c:spPr>
          <c:invertIfNegative val="0"/>
          <c:cat>
            <c:strRef>
              <c:f>Sayfa1!$A$2:$A$5</c:f>
              <c:strCache>
                <c:ptCount val="1"/>
                <c:pt idx="0">
                  <c:v>Yaş</c:v>
                </c:pt>
              </c:strCache>
            </c:strRef>
          </c:cat>
          <c:val>
            <c:numRef>
              <c:f>Sayfa1!$D$2:$D$5</c:f>
              <c:numCache>
                <c:formatCode>General</c:formatCode>
                <c:ptCount val="4"/>
                <c:pt idx="0">
                  <c:v>4</c:v>
                </c:pt>
              </c:numCache>
            </c:numRef>
          </c:val>
          <c:extLst>
            <c:ext xmlns:c16="http://schemas.microsoft.com/office/drawing/2014/chart" uri="{C3380CC4-5D6E-409C-BE32-E72D297353CC}">
              <c16:uniqueId val="{00000002-F2C3-4305-B3AC-9176D0108708}"/>
            </c:ext>
          </c:extLst>
        </c:ser>
        <c:ser>
          <c:idx val="3"/>
          <c:order val="3"/>
          <c:tx>
            <c:strRef>
              <c:f>Sayfa1!$E$1</c:f>
              <c:strCache>
                <c:ptCount val="1"/>
                <c:pt idx="0">
                  <c:v>36-40 yaş arası</c:v>
                </c:pt>
              </c:strCache>
            </c:strRef>
          </c:tx>
          <c:spPr>
            <a:solidFill>
              <a:schemeClr val="accent4"/>
            </a:solidFill>
            <a:ln>
              <a:noFill/>
            </a:ln>
            <a:effectLst/>
          </c:spPr>
          <c:invertIfNegative val="0"/>
          <c:cat>
            <c:strRef>
              <c:f>Sayfa1!$A$2:$A$5</c:f>
              <c:strCache>
                <c:ptCount val="1"/>
                <c:pt idx="0">
                  <c:v>Yaş</c:v>
                </c:pt>
              </c:strCache>
            </c:strRef>
          </c:cat>
          <c:val>
            <c:numRef>
              <c:f>Sayfa1!$E$2:$E$5</c:f>
              <c:numCache>
                <c:formatCode>General</c:formatCode>
                <c:ptCount val="4"/>
                <c:pt idx="0">
                  <c:v>7</c:v>
                </c:pt>
              </c:numCache>
            </c:numRef>
          </c:val>
          <c:extLst>
            <c:ext xmlns:c16="http://schemas.microsoft.com/office/drawing/2014/chart" uri="{C3380CC4-5D6E-409C-BE32-E72D297353CC}">
              <c16:uniqueId val="{00000003-F2C3-4305-B3AC-9176D0108708}"/>
            </c:ext>
          </c:extLst>
        </c:ser>
        <c:ser>
          <c:idx val="4"/>
          <c:order val="4"/>
          <c:tx>
            <c:strRef>
              <c:f>Sayfa1!$F$1</c:f>
              <c:strCache>
                <c:ptCount val="1"/>
                <c:pt idx="0">
                  <c:v>41-50 yaş arası</c:v>
                </c:pt>
              </c:strCache>
            </c:strRef>
          </c:tx>
          <c:spPr>
            <a:solidFill>
              <a:schemeClr val="accent5"/>
            </a:solidFill>
            <a:ln>
              <a:noFill/>
            </a:ln>
            <a:effectLst/>
          </c:spPr>
          <c:invertIfNegative val="0"/>
          <c:cat>
            <c:strRef>
              <c:f>Sayfa1!$A$2:$A$5</c:f>
              <c:strCache>
                <c:ptCount val="1"/>
                <c:pt idx="0">
                  <c:v>Yaş</c:v>
                </c:pt>
              </c:strCache>
            </c:strRef>
          </c:cat>
          <c:val>
            <c:numRef>
              <c:f>Sayfa1!$F$2:$F$5</c:f>
              <c:numCache>
                <c:formatCode>General</c:formatCode>
                <c:ptCount val="4"/>
                <c:pt idx="0">
                  <c:v>2</c:v>
                </c:pt>
              </c:numCache>
            </c:numRef>
          </c:val>
          <c:extLst>
            <c:ext xmlns:c16="http://schemas.microsoft.com/office/drawing/2014/chart" uri="{C3380CC4-5D6E-409C-BE32-E72D297353CC}">
              <c16:uniqueId val="{00000000-14D6-4411-97AE-F4D2E1299976}"/>
            </c:ext>
          </c:extLst>
        </c:ser>
        <c:ser>
          <c:idx val="5"/>
          <c:order val="5"/>
          <c:tx>
            <c:strRef>
              <c:f>Sayfa1!$G$1</c:f>
              <c:strCache>
                <c:ptCount val="1"/>
                <c:pt idx="0">
                  <c:v>51-üzeri</c:v>
                </c:pt>
              </c:strCache>
            </c:strRef>
          </c:tx>
          <c:spPr>
            <a:solidFill>
              <a:schemeClr val="accent6"/>
            </a:solidFill>
            <a:ln>
              <a:noFill/>
            </a:ln>
            <a:effectLst/>
          </c:spPr>
          <c:invertIfNegative val="0"/>
          <c:cat>
            <c:strRef>
              <c:f>Sayfa1!$A$2:$A$5</c:f>
              <c:strCache>
                <c:ptCount val="1"/>
                <c:pt idx="0">
                  <c:v>Yaş</c:v>
                </c:pt>
              </c:strCache>
            </c:strRef>
          </c:cat>
          <c:val>
            <c:numRef>
              <c:f>Sayfa1!$G$2:$G$5</c:f>
              <c:numCache>
                <c:formatCode>General</c:formatCode>
                <c:ptCount val="4"/>
                <c:pt idx="0">
                  <c:v>1</c:v>
                </c:pt>
              </c:numCache>
            </c:numRef>
          </c:val>
          <c:extLst>
            <c:ext xmlns:c16="http://schemas.microsoft.com/office/drawing/2014/chart" uri="{C3380CC4-5D6E-409C-BE32-E72D297353CC}">
              <c16:uniqueId val="{00000000-FBCD-42F9-A436-CDAA6D621C9D}"/>
            </c:ext>
          </c:extLst>
        </c:ser>
        <c:dLbls>
          <c:showLegendKey val="0"/>
          <c:showVal val="0"/>
          <c:showCatName val="0"/>
          <c:showSerName val="0"/>
          <c:showPercent val="0"/>
          <c:showBubbleSize val="0"/>
        </c:dLbls>
        <c:gapWidth val="219"/>
        <c:axId val="-1849058880"/>
        <c:axId val="-1809181808"/>
      </c:barChart>
      <c:catAx>
        <c:axId val="-1849058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1809181808"/>
        <c:crosses val="autoZero"/>
        <c:auto val="1"/>
        <c:lblAlgn val="ctr"/>
        <c:lblOffset val="100"/>
        <c:noMultiLvlLbl val="0"/>
      </c:catAx>
      <c:valAx>
        <c:axId val="-18091818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18490588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tr-TR" dirty="0"/>
              <a:t>Bütçe Uygulama Sonuçları</a:t>
            </a:r>
          </a:p>
        </c:rich>
      </c:tx>
      <c:layout>
        <c:manualLayout>
          <c:xMode val="edge"/>
          <c:yMode val="edge"/>
          <c:x val="0.29578850510291882"/>
          <c:y val="4.1551087131900435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tr-TR"/>
        </a:p>
      </c:txPr>
    </c:title>
    <c:autoTitleDeleted val="0"/>
    <c:plotArea>
      <c:layout>
        <c:manualLayout>
          <c:layoutTarget val="inner"/>
          <c:xMode val="edge"/>
          <c:yMode val="edge"/>
          <c:x val="8.455232736919216E-2"/>
          <c:y val="0.12377680093258935"/>
          <c:w val="0.89006943223269286"/>
          <c:h val="0.61031881692002499"/>
        </c:manualLayout>
      </c:layout>
      <c:barChart>
        <c:barDir val="col"/>
        <c:grouping val="clustered"/>
        <c:varyColors val="0"/>
        <c:ser>
          <c:idx val="0"/>
          <c:order val="0"/>
          <c:tx>
            <c:strRef>
              <c:f>Sayfa1!$B$1</c:f>
              <c:strCache>
                <c:ptCount val="1"/>
                <c:pt idx="0">
                  <c:v>Toplam Ödenek</c:v>
                </c:pt>
              </c:strCache>
            </c:strRef>
          </c:tx>
          <c:spPr>
            <a:solidFill>
              <a:schemeClr val="accent1"/>
            </a:solidFill>
            <a:ln>
              <a:noFill/>
            </a:ln>
            <a:effectLst/>
          </c:spPr>
          <c:invertIfNegative val="0"/>
          <c:cat>
            <c:strRef>
              <c:f>Sayfa1!$A$2:$A$6</c:f>
              <c:strCache>
                <c:ptCount val="4"/>
                <c:pt idx="0">
                  <c:v>Personel Giderleri</c:v>
                </c:pt>
                <c:pt idx="1">
                  <c:v>Sos.Güv. Kur.D.Pr. Gid.</c:v>
                </c:pt>
                <c:pt idx="2">
                  <c:v>Mal ve Hiz.Alım Gid.</c:v>
                </c:pt>
                <c:pt idx="3">
                  <c:v>Toplam</c:v>
                </c:pt>
              </c:strCache>
            </c:strRef>
          </c:cat>
          <c:val>
            <c:numRef>
              <c:f>Sayfa1!$B$2:$B$6</c:f>
              <c:numCache>
                <c:formatCode>#,##0.00</c:formatCode>
                <c:ptCount val="5"/>
                <c:pt idx="0">
                  <c:v>15612854.34</c:v>
                </c:pt>
                <c:pt idx="1">
                  <c:v>1802162.29</c:v>
                </c:pt>
                <c:pt idx="2">
                  <c:v>160000</c:v>
                </c:pt>
                <c:pt idx="3">
                  <c:v>17575016.629999999</c:v>
                </c:pt>
              </c:numCache>
            </c:numRef>
          </c:val>
          <c:extLst>
            <c:ext xmlns:c16="http://schemas.microsoft.com/office/drawing/2014/chart" uri="{C3380CC4-5D6E-409C-BE32-E72D297353CC}">
              <c16:uniqueId val="{00000000-A856-480C-B8F5-AD7C5903DB48}"/>
            </c:ext>
          </c:extLst>
        </c:ser>
        <c:ser>
          <c:idx val="1"/>
          <c:order val="1"/>
          <c:tx>
            <c:strRef>
              <c:f>Sayfa1!$C$1</c:f>
              <c:strCache>
                <c:ptCount val="1"/>
                <c:pt idx="0">
                  <c:v>Kesin Harcama</c:v>
                </c:pt>
              </c:strCache>
            </c:strRef>
          </c:tx>
          <c:spPr>
            <a:solidFill>
              <a:schemeClr val="accent2"/>
            </a:solidFill>
            <a:ln>
              <a:noFill/>
            </a:ln>
            <a:effectLst/>
          </c:spPr>
          <c:invertIfNegative val="0"/>
          <c:cat>
            <c:strRef>
              <c:f>Sayfa1!$A$2:$A$6</c:f>
              <c:strCache>
                <c:ptCount val="4"/>
                <c:pt idx="0">
                  <c:v>Personel Giderleri</c:v>
                </c:pt>
                <c:pt idx="1">
                  <c:v>Sos.Güv. Kur.D.Pr. Gid.</c:v>
                </c:pt>
                <c:pt idx="2">
                  <c:v>Mal ve Hiz.Alım Gid.</c:v>
                </c:pt>
                <c:pt idx="3">
                  <c:v>Toplam</c:v>
                </c:pt>
              </c:strCache>
            </c:strRef>
          </c:cat>
          <c:val>
            <c:numRef>
              <c:f>Sayfa1!$C$2:$C$6</c:f>
              <c:numCache>
                <c:formatCode>#,##0.00</c:formatCode>
                <c:ptCount val="5"/>
                <c:pt idx="0">
                  <c:v>15573881.67</c:v>
                </c:pt>
                <c:pt idx="1">
                  <c:v>1759316.15</c:v>
                </c:pt>
                <c:pt idx="2" formatCode="#,##0">
                  <c:v>127152.54</c:v>
                </c:pt>
                <c:pt idx="3">
                  <c:v>17460350.359999999</c:v>
                </c:pt>
              </c:numCache>
            </c:numRef>
          </c:val>
          <c:extLst>
            <c:ext xmlns:c16="http://schemas.microsoft.com/office/drawing/2014/chart" uri="{C3380CC4-5D6E-409C-BE32-E72D297353CC}">
              <c16:uniqueId val="{00000001-A856-480C-B8F5-AD7C5903DB48}"/>
            </c:ext>
          </c:extLst>
        </c:ser>
        <c:ser>
          <c:idx val="2"/>
          <c:order val="2"/>
          <c:tx>
            <c:strRef>
              <c:f>Sayfa1!$D$1</c:f>
              <c:strCache>
                <c:ptCount val="1"/>
                <c:pt idx="0">
                  <c:v>Kalan Ödenek</c:v>
                </c:pt>
              </c:strCache>
            </c:strRef>
          </c:tx>
          <c:spPr>
            <a:solidFill>
              <a:schemeClr val="accent3"/>
            </a:solidFill>
            <a:ln>
              <a:noFill/>
            </a:ln>
            <a:effectLst/>
          </c:spPr>
          <c:invertIfNegative val="0"/>
          <c:cat>
            <c:strRef>
              <c:f>Sayfa1!$A$2:$A$6</c:f>
              <c:strCache>
                <c:ptCount val="4"/>
                <c:pt idx="0">
                  <c:v>Personel Giderleri</c:v>
                </c:pt>
                <c:pt idx="1">
                  <c:v>Sos.Güv. Kur.D.Pr. Gid.</c:v>
                </c:pt>
                <c:pt idx="2">
                  <c:v>Mal ve Hiz.Alım Gid.</c:v>
                </c:pt>
                <c:pt idx="3">
                  <c:v>Toplam</c:v>
                </c:pt>
              </c:strCache>
            </c:strRef>
          </c:cat>
          <c:val>
            <c:numRef>
              <c:f>Sayfa1!$D$2:$D$6</c:f>
              <c:numCache>
                <c:formatCode>#,##0.00</c:formatCode>
                <c:ptCount val="5"/>
                <c:pt idx="0">
                  <c:v>38972.67</c:v>
                </c:pt>
                <c:pt idx="1">
                  <c:v>42846.14</c:v>
                </c:pt>
                <c:pt idx="2">
                  <c:v>32847.46</c:v>
                </c:pt>
                <c:pt idx="3">
                  <c:v>114666.26999999999</c:v>
                </c:pt>
              </c:numCache>
            </c:numRef>
          </c:val>
          <c:extLst>
            <c:ext xmlns:c16="http://schemas.microsoft.com/office/drawing/2014/chart" uri="{C3380CC4-5D6E-409C-BE32-E72D297353CC}">
              <c16:uniqueId val="{00000002-A856-480C-B8F5-AD7C5903DB48}"/>
            </c:ext>
          </c:extLst>
        </c:ser>
        <c:dLbls>
          <c:showLegendKey val="0"/>
          <c:showVal val="0"/>
          <c:showCatName val="0"/>
          <c:showSerName val="0"/>
          <c:showPercent val="0"/>
          <c:showBubbleSize val="0"/>
        </c:dLbls>
        <c:gapWidth val="219"/>
        <c:overlap val="-27"/>
        <c:axId val="-1809180720"/>
        <c:axId val="-1809183984"/>
      </c:barChart>
      <c:catAx>
        <c:axId val="-1809180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1809183984"/>
        <c:crosses val="autoZero"/>
        <c:auto val="1"/>
        <c:lblAlgn val="ctr"/>
        <c:lblOffset val="100"/>
        <c:noMultiLvlLbl val="0"/>
      </c:catAx>
      <c:valAx>
        <c:axId val="-180918398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18091807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313038964954182E-2"/>
          <c:y val="2.5027542459179691E-2"/>
          <c:w val="0.88455053571615883"/>
          <c:h val="0.83612365870948879"/>
        </c:manualLayout>
      </c:layout>
      <c:barChart>
        <c:barDir val="col"/>
        <c:grouping val="clustered"/>
        <c:varyColors val="0"/>
        <c:ser>
          <c:idx val="0"/>
          <c:order val="0"/>
          <c:tx>
            <c:strRef>
              <c:f>Sayfa1!$B$1</c:f>
              <c:strCache>
                <c:ptCount val="1"/>
                <c:pt idx="0">
                  <c:v>Yönetim</c:v>
                </c:pt>
              </c:strCache>
            </c:strRef>
          </c:tx>
          <c:spPr>
            <a:solidFill>
              <a:schemeClr val="accent1"/>
            </a:solidFill>
            <a:ln>
              <a:noFill/>
            </a:ln>
            <a:effectLst/>
          </c:spPr>
          <c:invertIfNegative val="0"/>
          <c:cat>
            <c:strRef>
              <c:f>Sayfa1!$A$2:$A$3</c:f>
              <c:strCache>
                <c:ptCount val="2"/>
                <c:pt idx="0">
                  <c:v>Toplantı Sayısı</c:v>
                </c:pt>
                <c:pt idx="1">
                  <c:v>Karar Sayısı</c:v>
                </c:pt>
              </c:strCache>
            </c:strRef>
          </c:cat>
          <c:val>
            <c:numRef>
              <c:f>Sayfa1!$B$2:$B$3</c:f>
              <c:numCache>
                <c:formatCode>General</c:formatCode>
                <c:ptCount val="2"/>
                <c:pt idx="0">
                  <c:v>48</c:v>
                </c:pt>
                <c:pt idx="1">
                  <c:v>198</c:v>
                </c:pt>
              </c:numCache>
            </c:numRef>
          </c:val>
          <c:extLst>
            <c:ext xmlns:c16="http://schemas.microsoft.com/office/drawing/2014/chart" uri="{C3380CC4-5D6E-409C-BE32-E72D297353CC}">
              <c16:uniqueId val="{00000000-9B4C-4CD4-9FE9-ABB5FD80D7FB}"/>
            </c:ext>
          </c:extLst>
        </c:ser>
        <c:ser>
          <c:idx val="1"/>
          <c:order val="1"/>
          <c:tx>
            <c:strRef>
              <c:f>Sayfa1!$C$1</c:f>
              <c:strCache>
                <c:ptCount val="1"/>
                <c:pt idx="0">
                  <c:v>Senato</c:v>
                </c:pt>
              </c:strCache>
            </c:strRef>
          </c:tx>
          <c:spPr>
            <a:solidFill>
              <a:schemeClr val="accent2"/>
            </a:solidFill>
            <a:ln>
              <a:noFill/>
            </a:ln>
            <a:effectLst/>
          </c:spPr>
          <c:invertIfNegative val="0"/>
          <c:cat>
            <c:strRef>
              <c:f>Sayfa1!$A$2:$A$3</c:f>
              <c:strCache>
                <c:ptCount val="2"/>
                <c:pt idx="0">
                  <c:v>Toplantı Sayısı</c:v>
                </c:pt>
                <c:pt idx="1">
                  <c:v>Karar Sayısı</c:v>
                </c:pt>
              </c:strCache>
            </c:strRef>
          </c:cat>
          <c:val>
            <c:numRef>
              <c:f>Sayfa1!$C$2:$C$3</c:f>
              <c:numCache>
                <c:formatCode>General</c:formatCode>
                <c:ptCount val="2"/>
                <c:pt idx="0">
                  <c:v>44</c:v>
                </c:pt>
                <c:pt idx="1">
                  <c:v>61</c:v>
                </c:pt>
              </c:numCache>
            </c:numRef>
          </c:val>
          <c:extLst>
            <c:ext xmlns:c16="http://schemas.microsoft.com/office/drawing/2014/chart" uri="{C3380CC4-5D6E-409C-BE32-E72D297353CC}">
              <c16:uniqueId val="{00000000-682F-4DFC-8498-3D50B3B2DB60}"/>
            </c:ext>
          </c:extLst>
        </c:ser>
        <c:dLbls>
          <c:showLegendKey val="0"/>
          <c:showVal val="0"/>
          <c:showCatName val="0"/>
          <c:showSerName val="0"/>
          <c:showPercent val="0"/>
          <c:showBubbleSize val="0"/>
        </c:dLbls>
        <c:gapWidth val="219"/>
        <c:overlap val="-27"/>
        <c:axId val="-1809183440"/>
        <c:axId val="-1809182896"/>
      </c:barChart>
      <c:catAx>
        <c:axId val="-1809183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1809182896"/>
        <c:crosses val="autoZero"/>
        <c:auto val="1"/>
        <c:lblAlgn val="ctr"/>
        <c:lblOffset val="100"/>
        <c:noMultiLvlLbl val="0"/>
      </c:catAx>
      <c:valAx>
        <c:axId val="-18091828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18091834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Sayfa1!$B$1</c:f>
              <c:strCache>
                <c:ptCount val="1"/>
                <c:pt idx="0">
                  <c:v>Başvuru Sayısı</c:v>
                </c:pt>
              </c:strCache>
            </c:strRef>
          </c:tx>
          <c:spPr>
            <a:solidFill>
              <a:schemeClr val="accent1"/>
            </a:solidFill>
            <a:ln>
              <a:noFill/>
            </a:ln>
            <a:effectLst/>
          </c:spPr>
          <c:invertIfNegative val="0"/>
          <c:cat>
            <c:strRef>
              <c:f>Sayfa1!$A$2:$A$7</c:f>
              <c:strCache>
                <c:ptCount val="6"/>
                <c:pt idx="0">
                  <c:v>Bilgi Edinme Hakkı</c:v>
                </c:pt>
                <c:pt idx="1">
                  <c:v>Görüş Öneri</c:v>
                </c:pt>
                <c:pt idx="2">
                  <c:v>İstek</c:v>
                </c:pt>
                <c:pt idx="3">
                  <c:v>Şikâyet</c:v>
                </c:pt>
                <c:pt idx="4">
                  <c:v>Teşekkür</c:v>
                </c:pt>
                <c:pt idx="5">
                  <c:v>Toplam Başvuru Sayısı</c:v>
                </c:pt>
              </c:strCache>
            </c:strRef>
          </c:cat>
          <c:val>
            <c:numRef>
              <c:f>Sayfa1!$B$2:$B$7</c:f>
              <c:numCache>
                <c:formatCode>General</c:formatCode>
                <c:ptCount val="6"/>
                <c:pt idx="0">
                  <c:v>12</c:v>
                </c:pt>
                <c:pt idx="1">
                  <c:v>2</c:v>
                </c:pt>
                <c:pt idx="2">
                  <c:v>47</c:v>
                </c:pt>
                <c:pt idx="3">
                  <c:v>153</c:v>
                </c:pt>
                <c:pt idx="4">
                  <c:v>12</c:v>
                </c:pt>
                <c:pt idx="5">
                  <c:v>226</c:v>
                </c:pt>
              </c:numCache>
            </c:numRef>
          </c:val>
          <c:extLst>
            <c:ext xmlns:c16="http://schemas.microsoft.com/office/drawing/2014/chart" uri="{C3380CC4-5D6E-409C-BE32-E72D297353CC}">
              <c16:uniqueId val="{00000000-AFF2-4D26-9D28-26053D4D668B}"/>
            </c:ext>
          </c:extLst>
        </c:ser>
        <c:ser>
          <c:idx val="1"/>
          <c:order val="1"/>
          <c:tx>
            <c:strRef>
              <c:f>Sayfa1!$C$1</c:f>
              <c:strCache>
                <c:ptCount val="1"/>
                <c:pt idx="0">
                  <c:v>Sütun1</c:v>
                </c:pt>
              </c:strCache>
            </c:strRef>
          </c:tx>
          <c:spPr>
            <a:solidFill>
              <a:schemeClr val="accent2"/>
            </a:solidFill>
            <a:ln>
              <a:noFill/>
            </a:ln>
            <a:effectLst/>
          </c:spPr>
          <c:invertIfNegative val="0"/>
          <c:cat>
            <c:strRef>
              <c:f>Sayfa1!$A$2:$A$7</c:f>
              <c:strCache>
                <c:ptCount val="6"/>
                <c:pt idx="0">
                  <c:v>Bilgi Edinme Hakkı</c:v>
                </c:pt>
                <c:pt idx="1">
                  <c:v>Görüş Öneri</c:v>
                </c:pt>
                <c:pt idx="2">
                  <c:v>İstek</c:v>
                </c:pt>
                <c:pt idx="3">
                  <c:v>Şikâyet</c:v>
                </c:pt>
                <c:pt idx="4">
                  <c:v>Teşekkür</c:v>
                </c:pt>
                <c:pt idx="5">
                  <c:v>Toplam Başvuru Sayısı</c:v>
                </c:pt>
              </c:strCache>
            </c:strRef>
          </c:cat>
          <c:val>
            <c:numRef>
              <c:f>Sayfa1!$C$2:$C$7</c:f>
            </c:numRef>
          </c:val>
          <c:extLst>
            <c:ext xmlns:c16="http://schemas.microsoft.com/office/drawing/2014/chart" uri="{C3380CC4-5D6E-409C-BE32-E72D297353CC}">
              <c16:uniqueId val="{00000001-AFF2-4D26-9D28-26053D4D668B}"/>
            </c:ext>
          </c:extLst>
        </c:ser>
        <c:dLbls>
          <c:showLegendKey val="0"/>
          <c:showVal val="0"/>
          <c:showCatName val="0"/>
          <c:showSerName val="0"/>
          <c:showPercent val="0"/>
          <c:showBubbleSize val="0"/>
        </c:dLbls>
        <c:gapWidth val="219"/>
        <c:overlap val="-27"/>
        <c:axId val="-1809180176"/>
        <c:axId val="-1809181264"/>
      </c:barChart>
      <c:catAx>
        <c:axId val="-1809180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1809181264"/>
        <c:crosses val="autoZero"/>
        <c:auto val="1"/>
        <c:lblAlgn val="ctr"/>
        <c:lblOffset val="100"/>
        <c:noMultiLvlLbl val="0"/>
      </c:catAx>
      <c:valAx>
        <c:axId val="-18091812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1809180176"/>
        <c:crosses val="autoZero"/>
        <c:crossBetween val="between"/>
      </c:valAx>
      <c:spPr>
        <a:noFill/>
        <a:ln>
          <a:noFill/>
        </a:ln>
        <a:effectLst/>
      </c:spPr>
    </c:plotArea>
    <c:legend>
      <c:legendPos val="b"/>
      <c:legendEntry>
        <c:idx val="0"/>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3F9C44-B991-4C9F-8B9C-5E548944DDB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E62E883A-A03D-4033-B685-046CA822383B}" type="pres">
      <dgm:prSet presAssocID="{153F9C44-B991-4C9F-8B9C-5E548944DDBD}" presName="hierChild1" presStyleCnt="0">
        <dgm:presLayoutVars>
          <dgm:orgChart val="1"/>
          <dgm:chPref val="1"/>
          <dgm:dir/>
          <dgm:animOne val="branch"/>
          <dgm:animLvl val="lvl"/>
          <dgm:resizeHandles/>
        </dgm:presLayoutVars>
      </dgm:prSet>
      <dgm:spPr/>
      <dgm:t>
        <a:bodyPr/>
        <a:lstStyle/>
        <a:p>
          <a:endParaRPr lang="tr-TR"/>
        </a:p>
      </dgm:t>
    </dgm:pt>
  </dgm:ptLst>
  <dgm:cxnLst>
    <dgm:cxn modelId="{4D668113-A0A3-46BC-84C3-17B3F4E68FF9}" type="presOf" srcId="{153F9C44-B991-4C9F-8B9C-5E548944DDBD}" destId="{E62E883A-A03D-4033-B685-046CA822383B}" srcOrd="0"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19153" cy="493556"/>
          </a:xfrm>
          <a:prstGeom prst="rect">
            <a:avLst/>
          </a:prstGeom>
        </p:spPr>
        <p:txBody>
          <a:bodyPr vert="horz" lIns="92437" tIns="46218" rIns="92437" bIns="46218" rtlCol="0"/>
          <a:lstStyle>
            <a:lvl1pPr algn="l">
              <a:defRPr sz="1200"/>
            </a:lvl1pPr>
          </a:lstStyle>
          <a:p>
            <a:endParaRPr lang="tr-TR"/>
          </a:p>
        </p:txBody>
      </p:sp>
      <p:sp>
        <p:nvSpPr>
          <p:cNvPr id="3" name="Veri Yer Tutucusu 2"/>
          <p:cNvSpPr>
            <a:spLocks noGrp="1"/>
          </p:cNvSpPr>
          <p:nvPr>
            <p:ph type="dt" idx="1"/>
          </p:nvPr>
        </p:nvSpPr>
        <p:spPr>
          <a:xfrm>
            <a:off x="3815003" y="0"/>
            <a:ext cx="2919153" cy="493556"/>
          </a:xfrm>
          <a:prstGeom prst="rect">
            <a:avLst/>
          </a:prstGeom>
        </p:spPr>
        <p:txBody>
          <a:bodyPr vert="horz" lIns="92437" tIns="46218" rIns="92437" bIns="46218" rtlCol="0"/>
          <a:lstStyle>
            <a:lvl1pPr algn="r">
              <a:defRPr sz="1200"/>
            </a:lvl1pPr>
          </a:lstStyle>
          <a:p>
            <a:fld id="{0DB0E56C-C7A8-4EA4-9A55-AE50117AECE6}" type="datetimeFigureOut">
              <a:rPr lang="tr-TR" smtClean="0"/>
              <a:t>23.01.2025</a:t>
            </a:fld>
            <a:endParaRPr lang="tr-TR"/>
          </a:p>
        </p:txBody>
      </p:sp>
      <p:sp>
        <p:nvSpPr>
          <p:cNvPr id="4" name="Slayt Görüntüsü Yer Tutucusu 3"/>
          <p:cNvSpPr>
            <a:spLocks noGrp="1" noRot="1" noChangeAspect="1"/>
          </p:cNvSpPr>
          <p:nvPr>
            <p:ph type="sldImg" idx="2"/>
          </p:nvPr>
        </p:nvSpPr>
        <p:spPr>
          <a:xfrm>
            <a:off x="900113" y="739775"/>
            <a:ext cx="4935537" cy="3700463"/>
          </a:xfrm>
          <a:prstGeom prst="rect">
            <a:avLst/>
          </a:prstGeom>
          <a:noFill/>
          <a:ln w="12700">
            <a:solidFill>
              <a:prstClr val="black"/>
            </a:solidFill>
          </a:ln>
        </p:spPr>
        <p:txBody>
          <a:bodyPr vert="horz" lIns="92437" tIns="46218" rIns="92437" bIns="46218" rtlCol="0" anchor="ctr"/>
          <a:lstStyle/>
          <a:p>
            <a:endParaRPr lang="tr-TR"/>
          </a:p>
        </p:txBody>
      </p:sp>
      <p:sp>
        <p:nvSpPr>
          <p:cNvPr id="5" name="Not Yer Tutucusu 4"/>
          <p:cNvSpPr>
            <a:spLocks noGrp="1"/>
          </p:cNvSpPr>
          <p:nvPr>
            <p:ph type="body" sz="quarter" idx="3"/>
          </p:nvPr>
        </p:nvSpPr>
        <p:spPr>
          <a:xfrm>
            <a:off x="673899" y="4687181"/>
            <a:ext cx="5387967" cy="4438799"/>
          </a:xfrm>
          <a:prstGeom prst="rect">
            <a:avLst/>
          </a:prstGeom>
        </p:spPr>
        <p:txBody>
          <a:bodyPr vert="horz" lIns="92437" tIns="46218" rIns="92437" bIns="46218"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371154"/>
            <a:ext cx="2919153" cy="493556"/>
          </a:xfrm>
          <a:prstGeom prst="rect">
            <a:avLst/>
          </a:prstGeom>
        </p:spPr>
        <p:txBody>
          <a:bodyPr vert="horz" lIns="92437" tIns="46218" rIns="92437" bIns="46218" rtlCol="0" anchor="b"/>
          <a:lstStyle>
            <a:lvl1pPr algn="l">
              <a:defRPr sz="1200"/>
            </a:lvl1pPr>
          </a:lstStyle>
          <a:p>
            <a:endParaRPr lang="tr-TR"/>
          </a:p>
        </p:txBody>
      </p:sp>
      <p:sp>
        <p:nvSpPr>
          <p:cNvPr id="7" name="Slayt Numarası Yer Tutucusu 6"/>
          <p:cNvSpPr>
            <a:spLocks noGrp="1"/>
          </p:cNvSpPr>
          <p:nvPr>
            <p:ph type="sldNum" sz="quarter" idx="5"/>
          </p:nvPr>
        </p:nvSpPr>
        <p:spPr>
          <a:xfrm>
            <a:off x="3815003" y="9371154"/>
            <a:ext cx="2919153" cy="493556"/>
          </a:xfrm>
          <a:prstGeom prst="rect">
            <a:avLst/>
          </a:prstGeom>
        </p:spPr>
        <p:txBody>
          <a:bodyPr vert="horz" lIns="92437" tIns="46218" rIns="92437" bIns="46218" rtlCol="0" anchor="b"/>
          <a:lstStyle>
            <a:lvl1pPr algn="r">
              <a:defRPr sz="1200"/>
            </a:lvl1pPr>
          </a:lstStyle>
          <a:p>
            <a:fld id="{C1F6CCCF-CFBA-43C8-A699-DD344FF1212E}" type="slidenum">
              <a:rPr lang="tr-TR" smtClean="0"/>
              <a:t>‹#›</a:t>
            </a:fld>
            <a:endParaRPr lang="tr-TR"/>
          </a:p>
        </p:txBody>
      </p:sp>
    </p:spTree>
    <p:extLst>
      <p:ext uri="{BB962C8B-B14F-4D97-AF65-F5344CB8AC3E}">
        <p14:creationId xmlns:p14="http://schemas.microsoft.com/office/powerpoint/2010/main" val="773165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2DD59310-4B7F-4B9D-9686-F41D404A9380}" type="slidenum">
              <a:rPr lang="tr-TR" smtClean="0"/>
              <a:t>1</a:t>
            </a:fld>
            <a:endParaRPr lang="tr-TR"/>
          </a:p>
        </p:txBody>
      </p:sp>
    </p:spTree>
    <p:extLst>
      <p:ext uri="{BB962C8B-B14F-4D97-AF65-F5344CB8AC3E}">
        <p14:creationId xmlns:p14="http://schemas.microsoft.com/office/powerpoint/2010/main" val="3882671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1F6CCCF-CFBA-43C8-A699-DD344FF1212E}" type="slidenum">
              <a:rPr lang="tr-TR" smtClean="0"/>
              <a:t>2</a:t>
            </a:fld>
            <a:endParaRPr lang="tr-TR"/>
          </a:p>
        </p:txBody>
      </p:sp>
    </p:spTree>
    <p:extLst>
      <p:ext uri="{BB962C8B-B14F-4D97-AF65-F5344CB8AC3E}">
        <p14:creationId xmlns:p14="http://schemas.microsoft.com/office/powerpoint/2010/main" val="27928782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1F6CCCF-CFBA-43C8-A699-DD344FF1212E}" type="slidenum">
              <a:rPr lang="tr-TR" smtClean="0"/>
              <a:t>7</a:t>
            </a:fld>
            <a:endParaRPr lang="tr-TR"/>
          </a:p>
        </p:txBody>
      </p:sp>
    </p:spTree>
    <p:extLst>
      <p:ext uri="{BB962C8B-B14F-4D97-AF65-F5344CB8AC3E}">
        <p14:creationId xmlns:p14="http://schemas.microsoft.com/office/powerpoint/2010/main" val="3108145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1F6CCCF-CFBA-43C8-A699-DD344FF1212E}" type="slidenum">
              <a:rPr lang="tr-TR" smtClean="0"/>
              <a:t>9</a:t>
            </a:fld>
            <a:endParaRPr lang="tr-TR"/>
          </a:p>
        </p:txBody>
      </p:sp>
    </p:spTree>
    <p:extLst>
      <p:ext uri="{BB962C8B-B14F-4D97-AF65-F5344CB8AC3E}">
        <p14:creationId xmlns:p14="http://schemas.microsoft.com/office/powerpoint/2010/main" val="1755143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1F6CCCF-CFBA-43C8-A699-DD344FF1212E}" type="slidenum">
              <a:rPr lang="tr-TR" smtClean="0"/>
              <a:t>12</a:t>
            </a:fld>
            <a:endParaRPr lang="tr-TR"/>
          </a:p>
        </p:txBody>
      </p:sp>
    </p:spTree>
    <p:extLst>
      <p:ext uri="{BB962C8B-B14F-4D97-AF65-F5344CB8AC3E}">
        <p14:creationId xmlns:p14="http://schemas.microsoft.com/office/powerpoint/2010/main" val="34239246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C1F6CCCF-CFBA-43C8-A699-DD344FF1212E}" type="slidenum">
              <a:rPr lang="tr-TR" smtClean="0"/>
              <a:t>23</a:t>
            </a:fld>
            <a:endParaRPr lang="tr-TR"/>
          </a:p>
        </p:txBody>
      </p:sp>
    </p:spTree>
    <p:extLst>
      <p:ext uri="{BB962C8B-B14F-4D97-AF65-F5344CB8AC3E}">
        <p14:creationId xmlns:p14="http://schemas.microsoft.com/office/powerpoint/2010/main" val="3317587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1F6CCCF-CFBA-43C8-A699-DD344FF1212E}" type="slidenum">
              <a:rPr lang="tr-TR" smtClean="0"/>
              <a:t>24</a:t>
            </a:fld>
            <a:endParaRPr lang="tr-TR"/>
          </a:p>
        </p:txBody>
      </p:sp>
    </p:spTree>
    <p:extLst>
      <p:ext uri="{BB962C8B-B14F-4D97-AF65-F5344CB8AC3E}">
        <p14:creationId xmlns:p14="http://schemas.microsoft.com/office/powerpoint/2010/main" val="3143650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a:t>Asıl başlık stili için tıklatın</a:t>
            </a: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2FF24D8C-EE1C-4C5D-80FA-C93A4D7E98F2}" type="datetimeFigureOut">
              <a:rPr lang="tr-TR" smtClean="0"/>
              <a:pPr/>
              <a:t>23.01.2025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B180CE-EDBB-4D10-A767-6B0847E49FAE}" type="slidenum">
              <a:rPr lang="tr-TR" smtClean="0"/>
              <a:pPr/>
              <a:t>‹#›</a:t>
            </a:fld>
            <a:endParaRPr lang="tr-TR"/>
          </a:p>
        </p:txBody>
      </p:sp>
    </p:spTree>
    <p:extLst>
      <p:ext uri="{BB962C8B-B14F-4D97-AF65-F5344CB8AC3E}">
        <p14:creationId xmlns:p14="http://schemas.microsoft.com/office/powerpoint/2010/main" val="2024198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2FF24D8C-EE1C-4C5D-80FA-C93A4D7E98F2}" type="datetimeFigureOut">
              <a:rPr lang="tr-TR" smtClean="0"/>
              <a:pPr/>
              <a:t>23.01.2025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B180CE-EDBB-4D10-A767-6B0847E49FAE}" type="slidenum">
              <a:rPr lang="tr-TR" smtClean="0"/>
              <a:pPr/>
              <a:t>‹#›</a:t>
            </a:fld>
            <a:endParaRPr lang="tr-TR"/>
          </a:p>
        </p:txBody>
      </p:sp>
    </p:spTree>
    <p:extLst>
      <p:ext uri="{BB962C8B-B14F-4D97-AF65-F5344CB8AC3E}">
        <p14:creationId xmlns:p14="http://schemas.microsoft.com/office/powerpoint/2010/main" val="896952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2FF24D8C-EE1C-4C5D-80FA-C93A4D7E98F2}" type="datetimeFigureOut">
              <a:rPr lang="tr-TR" smtClean="0"/>
              <a:pPr/>
              <a:t>23.01.2025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B180CE-EDBB-4D10-A767-6B0847E49FAE}" type="slidenum">
              <a:rPr lang="tr-TR" smtClean="0"/>
              <a:pPr/>
              <a:t>‹#›</a:t>
            </a:fld>
            <a:endParaRPr lang="tr-TR"/>
          </a:p>
        </p:txBody>
      </p:sp>
    </p:spTree>
    <p:extLst>
      <p:ext uri="{BB962C8B-B14F-4D97-AF65-F5344CB8AC3E}">
        <p14:creationId xmlns:p14="http://schemas.microsoft.com/office/powerpoint/2010/main" val="4179580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2FF24D8C-EE1C-4C5D-80FA-C93A4D7E98F2}" type="datetimeFigureOut">
              <a:rPr lang="tr-TR" smtClean="0"/>
              <a:pPr/>
              <a:t>23.01.2025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B180CE-EDBB-4D10-A767-6B0847E49FAE}" type="slidenum">
              <a:rPr lang="tr-TR" smtClean="0"/>
              <a:pPr/>
              <a:t>‹#›</a:t>
            </a:fld>
            <a:endParaRPr lang="tr-TR"/>
          </a:p>
        </p:txBody>
      </p:sp>
    </p:spTree>
    <p:extLst>
      <p:ext uri="{BB962C8B-B14F-4D97-AF65-F5344CB8AC3E}">
        <p14:creationId xmlns:p14="http://schemas.microsoft.com/office/powerpoint/2010/main" val="12037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a:t>Asıl başlık stili için tıklatın</a:t>
            </a: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2FF24D8C-EE1C-4C5D-80FA-C93A4D7E98F2}" type="datetimeFigureOut">
              <a:rPr lang="tr-TR" smtClean="0"/>
              <a:pPr/>
              <a:t>23.01.2025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B180CE-EDBB-4D10-A767-6B0847E49FAE}" type="slidenum">
              <a:rPr lang="tr-TR" smtClean="0"/>
              <a:pPr/>
              <a:t>‹#›</a:t>
            </a:fld>
            <a:endParaRPr lang="tr-TR"/>
          </a:p>
        </p:txBody>
      </p:sp>
    </p:spTree>
    <p:extLst>
      <p:ext uri="{BB962C8B-B14F-4D97-AF65-F5344CB8AC3E}">
        <p14:creationId xmlns:p14="http://schemas.microsoft.com/office/powerpoint/2010/main" val="595252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6286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291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2FF24D8C-EE1C-4C5D-80FA-C93A4D7E98F2}" type="datetimeFigureOut">
              <a:rPr lang="tr-TR" smtClean="0"/>
              <a:pPr/>
              <a:t>23.01.2025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B180CE-EDBB-4D10-A767-6B0847E49FAE}" type="slidenum">
              <a:rPr lang="tr-TR" smtClean="0"/>
              <a:pPr/>
              <a:t>‹#›</a:t>
            </a:fld>
            <a:endParaRPr lang="tr-TR"/>
          </a:p>
        </p:txBody>
      </p:sp>
    </p:spTree>
    <p:extLst>
      <p:ext uri="{BB962C8B-B14F-4D97-AF65-F5344CB8AC3E}">
        <p14:creationId xmlns:p14="http://schemas.microsoft.com/office/powerpoint/2010/main" val="1614330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a:t>Asıl başlık stili için tıklatın</a:t>
            </a: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2FF24D8C-EE1C-4C5D-80FA-C93A4D7E98F2}" type="datetimeFigureOut">
              <a:rPr lang="tr-TR" smtClean="0"/>
              <a:pPr/>
              <a:t>23.01.2025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FB180CE-EDBB-4D10-A767-6B0847E49FAE}" type="slidenum">
              <a:rPr lang="tr-TR" smtClean="0"/>
              <a:pPr/>
              <a:t>‹#›</a:t>
            </a:fld>
            <a:endParaRPr lang="tr-TR"/>
          </a:p>
        </p:txBody>
      </p:sp>
    </p:spTree>
    <p:extLst>
      <p:ext uri="{BB962C8B-B14F-4D97-AF65-F5344CB8AC3E}">
        <p14:creationId xmlns:p14="http://schemas.microsoft.com/office/powerpoint/2010/main" val="888691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2FF24D8C-EE1C-4C5D-80FA-C93A4D7E98F2}" type="datetimeFigureOut">
              <a:rPr lang="tr-TR" smtClean="0"/>
              <a:pPr/>
              <a:t>23.01.2025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FB180CE-EDBB-4D10-A767-6B0847E49FAE}" type="slidenum">
              <a:rPr lang="tr-TR" smtClean="0"/>
              <a:pPr/>
              <a:t>‹#›</a:t>
            </a:fld>
            <a:endParaRPr lang="tr-TR"/>
          </a:p>
        </p:txBody>
      </p:sp>
    </p:spTree>
    <p:extLst>
      <p:ext uri="{BB962C8B-B14F-4D97-AF65-F5344CB8AC3E}">
        <p14:creationId xmlns:p14="http://schemas.microsoft.com/office/powerpoint/2010/main" val="534832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FF24D8C-EE1C-4C5D-80FA-C93A4D7E98F2}" type="datetimeFigureOut">
              <a:rPr lang="tr-TR" smtClean="0"/>
              <a:pPr/>
              <a:t>23.01.2025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FB180CE-EDBB-4D10-A767-6B0847E49FAE}" type="slidenum">
              <a:rPr lang="tr-TR" smtClean="0"/>
              <a:pPr/>
              <a:t>‹#›</a:t>
            </a:fld>
            <a:endParaRPr lang="tr-TR"/>
          </a:p>
        </p:txBody>
      </p:sp>
    </p:spTree>
    <p:extLst>
      <p:ext uri="{BB962C8B-B14F-4D97-AF65-F5344CB8AC3E}">
        <p14:creationId xmlns:p14="http://schemas.microsoft.com/office/powerpoint/2010/main" val="2058128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a:t>Asıl başlık stili için tıklatın</a:t>
            </a: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Veri Yer Tutucusu 4"/>
          <p:cNvSpPr>
            <a:spLocks noGrp="1"/>
          </p:cNvSpPr>
          <p:nvPr>
            <p:ph type="dt" sz="half" idx="10"/>
          </p:nvPr>
        </p:nvSpPr>
        <p:spPr/>
        <p:txBody>
          <a:bodyPr/>
          <a:lstStyle/>
          <a:p>
            <a:fld id="{2FF24D8C-EE1C-4C5D-80FA-C93A4D7E98F2}" type="datetimeFigureOut">
              <a:rPr lang="tr-TR" smtClean="0"/>
              <a:pPr/>
              <a:t>23.01.2025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B180CE-EDBB-4D10-A767-6B0847E49FAE}" type="slidenum">
              <a:rPr lang="tr-TR" smtClean="0"/>
              <a:pPr/>
              <a:t>‹#›</a:t>
            </a:fld>
            <a:endParaRPr lang="tr-TR"/>
          </a:p>
        </p:txBody>
      </p:sp>
    </p:spTree>
    <p:extLst>
      <p:ext uri="{BB962C8B-B14F-4D97-AF65-F5344CB8AC3E}">
        <p14:creationId xmlns:p14="http://schemas.microsoft.com/office/powerpoint/2010/main" val="741033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a:t>Asıl başlık stili için tıklatın</a:t>
            </a: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Veri Yer Tutucusu 4"/>
          <p:cNvSpPr>
            <a:spLocks noGrp="1"/>
          </p:cNvSpPr>
          <p:nvPr>
            <p:ph type="dt" sz="half" idx="10"/>
          </p:nvPr>
        </p:nvSpPr>
        <p:spPr/>
        <p:txBody>
          <a:bodyPr/>
          <a:lstStyle/>
          <a:p>
            <a:fld id="{2FF24D8C-EE1C-4C5D-80FA-C93A4D7E98F2}" type="datetimeFigureOut">
              <a:rPr lang="tr-TR" smtClean="0"/>
              <a:pPr/>
              <a:t>23.01.2025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B180CE-EDBB-4D10-A767-6B0847E49FAE}" type="slidenum">
              <a:rPr lang="tr-TR" smtClean="0"/>
              <a:pPr/>
              <a:t>‹#›</a:t>
            </a:fld>
            <a:endParaRPr lang="tr-TR"/>
          </a:p>
        </p:txBody>
      </p:sp>
    </p:spTree>
    <p:extLst>
      <p:ext uri="{BB962C8B-B14F-4D97-AF65-F5344CB8AC3E}">
        <p14:creationId xmlns:p14="http://schemas.microsoft.com/office/powerpoint/2010/main" val="128653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FF24D8C-EE1C-4C5D-80FA-C93A4D7E98F2}" type="datetimeFigureOut">
              <a:rPr lang="tr-TR" smtClean="0"/>
              <a:pPr/>
              <a:t>23.01.2025</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B180CE-EDBB-4D10-A767-6B0847E49FAE}" type="slidenum">
              <a:rPr lang="tr-TR" smtClean="0"/>
              <a:pPr/>
              <a:t>‹#›</a:t>
            </a:fld>
            <a:endParaRPr lang="tr-TR"/>
          </a:p>
        </p:txBody>
      </p:sp>
    </p:spTree>
    <p:extLst>
      <p:ext uri="{BB962C8B-B14F-4D97-AF65-F5344CB8AC3E}">
        <p14:creationId xmlns:p14="http://schemas.microsoft.com/office/powerpoint/2010/main" val="8073712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36893" y="1900809"/>
            <a:ext cx="1511797" cy="1511797"/>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pic>
        <p:nvPicPr>
          <p:cNvPr id="4" name="Resim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31988"/>
            <a:ext cx="9185584" cy="6889188"/>
          </a:xfrm>
          <a:prstGeom prst="rect">
            <a:avLst/>
          </a:prstGeom>
        </p:spPr>
      </p:pic>
      <p:sp>
        <p:nvSpPr>
          <p:cNvPr id="2" name="Başlık 1"/>
          <p:cNvSpPr>
            <a:spLocks noGrp="1"/>
          </p:cNvSpPr>
          <p:nvPr>
            <p:ph type="ctrTitle"/>
          </p:nvPr>
        </p:nvSpPr>
        <p:spPr>
          <a:xfrm>
            <a:off x="179512" y="2492896"/>
            <a:ext cx="9006072" cy="2304256"/>
          </a:xfrm>
          <a:effectLst>
            <a:outerShdw blurRad="50800" dist="38100" dir="18900000" algn="bl" rotWithShape="0">
              <a:prstClr val="black">
                <a:alpha val="40000"/>
              </a:prstClr>
            </a:outerShdw>
          </a:effectLst>
        </p:spPr>
        <p:txBody>
          <a:bodyPr>
            <a:normAutofit/>
          </a:bodyPr>
          <a:lstStyle/>
          <a:p>
            <a:pPr algn="ctr"/>
            <a:r>
              <a:rPr lang="tr-TR" sz="6600" b="1" dirty="0" err="1">
                <a:solidFill>
                  <a:srgbClr val="C00000"/>
                </a:solidFill>
                <a:effectLst>
                  <a:outerShdw blurRad="38100" dist="38100" dir="2700000" algn="tl">
                    <a:srgbClr val="000000">
                      <a:alpha val="43137"/>
                    </a:srgbClr>
                  </a:outerShdw>
                </a:effectLst>
                <a:latin typeface="Franklin Gothic Demi Cond" panose="020B0706030402020204" pitchFamily="34" charset="0"/>
                <a:cs typeface="Arial" panose="020B0604020202020204" pitchFamily="34" charset="0"/>
              </a:rPr>
              <a:t>BiRİM</a:t>
            </a:r>
            <a:r>
              <a:rPr lang="tr-TR" sz="6600" b="1" dirty="0">
                <a:solidFill>
                  <a:srgbClr val="C00000"/>
                </a:solidFill>
                <a:effectLst>
                  <a:outerShdw blurRad="38100" dist="38100" dir="2700000" algn="tl">
                    <a:srgbClr val="000000">
                      <a:alpha val="43137"/>
                    </a:srgbClr>
                  </a:outerShdw>
                </a:effectLst>
                <a:latin typeface="Franklin Gothic Demi Cond" panose="020B0706030402020204" pitchFamily="34" charset="0"/>
                <a:cs typeface="Arial" panose="020B0604020202020204" pitchFamily="34" charset="0"/>
              </a:rPr>
              <a:t> FAALİYET </a:t>
            </a:r>
            <a:r>
              <a:rPr lang="tr-TR" sz="6600" dirty="0">
                <a:solidFill>
                  <a:srgbClr val="C00000"/>
                </a:solidFill>
                <a:effectLst>
                  <a:outerShdw blurRad="38100" dist="38100" dir="2700000" algn="tl">
                    <a:srgbClr val="000000">
                      <a:alpha val="43137"/>
                    </a:srgbClr>
                  </a:outerShdw>
                </a:effectLst>
                <a:latin typeface="Franklin Gothic Demi Cond" panose="020B0706030402020204" pitchFamily="34" charset="0"/>
                <a:cs typeface="Arial" panose="020B0604020202020204" pitchFamily="34" charset="0"/>
              </a:rPr>
              <a:t>RAPORU</a:t>
            </a:r>
            <a:r>
              <a:rPr lang="tr-TR" sz="3600" dirty="0">
                <a:solidFill>
                  <a:srgbClr val="C00000"/>
                </a:solidFill>
                <a:effectLst>
                  <a:outerShdw blurRad="38100" dist="38100" dir="2700000" algn="tl">
                    <a:srgbClr val="000000">
                      <a:alpha val="43137"/>
                    </a:srgbClr>
                  </a:outerShdw>
                </a:effectLst>
                <a:latin typeface="Franklin Gothic Demi Cond" panose="020B0706030402020204" pitchFamily="34" charset="0"/>
                <a:cs typeface="Arial" panose="020B0604020202020204" pitchFamily="34" charset="0"/>
              </a:rPr>
              <a:t/>
            </a:r>
            <a:br>
              <a:rPr lang="tr-TR" sz="3600" dirty="0">
                <a:solidFill>
                  <a:srgbClr val="C00000"/>
                </a:solidFill>
                <a:effectLst>
                  <a:outerShdw blurRad="38100" dist="38100" dir="2700000" algn="tl">
                    <a:srgbClr val="000000">
                      <a:alpha val="43137"/>
                    </a:srgbClr>
                  </a:outerShdw>
                </a:effectLst>
                <a:latin typeface="Franklin Gothic Demi Cond" panose="020B0706030402020204" pitchFamily="34" charset="0"/>
                <a:cs typeface="Arial" panose="020B0604020202020204" pitchFamily="34" charset="0"/>
              </a:rPr>
            </a:br>
            <a:r>
              <a:rPr lang="tr-TR" sz="3200" dirty="0">
                <a:solidFill>
                  <a:srgbClr val="C00000"/>
                </a:solidFill>
                <a:effectLst>
                  <a:outerShdw blurRad="38100" dist="38100" dir="2700000" algn="tl">
                    <a:srgbClr val="000000">
                      <a:alpha val="43137"/>
                    </a:srgbClr>
                  </a:outerShdw>
                </a:effectLst>
                <a:latin typeface="Franklin Gothic Demi Cond" panose="020B0706030402020204" pitchFamily="34" charset="0"/>
                <a:cs typeface="Arial" panose="020B0604020202020204" pitchFamily="34" charset="0"/>
              </a:rPr>
              <a:t>GENEL SEKRETERLİK </a:t>
            </a:r>
            <a:endParaRPr lang="tr-TR" sz="3200" b="1" dirty="0">
              <a:solidFill>
                <a:srgbClr val="C00000"/>
              </a:solidFill>
              <a:effectLst>
                <a:outerShdw blurRad="38100" dist="38100" dir="2700000" algn="tl">
                  <a:srgbClr val="000000">
                    <a:alpha val="43137"/>
                  </a:srgbClr>
                </a:outerShdw>
              </a:effectLst>
              <a:latin typeface="Franklin Gothic Demi Cond" panose="020B0706030402020204" pitchFamily="34" charset="0"/>
              <a:cs typeface="Arial" panose="020B0604020202020204" pitchFamily="34" charset="0"/>
            </a:endParaRPr>
          </a:p>
        </p:txBody>
      </p:sp>
      <p:sp>
        <p:nvSpPr>
          <p:cNvPr id="5" name="Metin kutusu 4"/>
          <p:cNvSpPr txBox="1"/>
          <p:nvPr/>
        </p:nvSpPr>
        <p:spPr>
          <a:xfrm>
            <a:off x="467544" y="5373216"/>
            <a:ext cx="8136904" cy="369332"/>
          </a:xfrm>
          <a:prstGeom prst="rect">
            <a:avLst/>
          </a:prstGeom>
          <a:noFill/>
          <a:effectLst>
            <a:outerShdw blurRad="50800" dist="38100" dir="16200000" rotWithShape="0">
              <a:prstClr val="black">
                <a:alpha val="40000"/>
              </a:prstClr>
            </a:outerShdw>
          </a:effectLst>
        </p:spPr>
        <p:txBody>
          <a:bodyPr wrap="square" rtlCol="0">
            <a:spAutoFit/>
          </a:bodyPr>
          <a:lstStyle/>
          <a:p>
            <a:pPr algn="ctr"/>
            <a:r>
              <a:rPr lang="tr-TR" dirty="0" smtClean="0">
                <a:solidFill>
                  <a:srgbClr val="C00000"/>
                </a:solidFill>
                <a:effectLst>
                  <a:outerShdw blurRad="38100" dist="38100" dir="2700000" algn="tl">
                    <a:srgbClr val="000000">
                      <a:alpha val="43137"/>
                    </a:srgbClr>
                  </a:outerShdw>
                </a:effectLst>
                <a:latin typeface="Franklin Gothic Demi Cond" panose="020B0706030402020204" pitchFamily="34" charset="0"/>
                <a:cs typeface="Arial" panose="020B0604020202020204" pitchFamily="34" charset="0"/>
              </a:rPr>
              <a:t>23.01.2025</a:t>
            </a:r>
            <a:endParaRPr lang="tr-TR" dirty="0">
              <a:solidFill>
                <a:srgbClr val="C00000"/>
              </a:solidFill>
              <a:latin typeface="Franklin Gothic Demi Cond" panose="020B0706030402020204" pitchFamily="34" charset="0"/>
            </a:endParaRPr>
          </a:p>
        </p:txBody>
      </p:sp>
    </p:spTree>
    <p:extLst>
      <p:ext uri="{BB962C8B-B14F-4D97-AF65-F5344CB8AC3E}">
        <p14:creationId xmlns:p14="http://schemas.microsoft.com/office/powerpoint/2010/main" val="405601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Yuvarlatılmış Dikdörtgen"/>
          <p:cNvSpPr/>
          <p:nvPr/>
        </p:nvSpPr>
        <p:spPr>
          <a:xfrm>
            <a:off x="2771800" y="1268759"/>
            <a:ext cx="3496066" cy="1080119"/>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sz="2000" b="1" dirty="0" smtClean="0">
              <a:solidFill>
                <a:schemeClr val="tx1"/>
              </a:solidFill>
              <a:latin typeface="Times New Roman" panose="02020603050405020304" pitchFamily="18" charset="0"/>
              <a:cs typeface="Times New Roman" panose="02020603050405020304" pitchFamily="18" charset="0"/>
            </a:endParaRPr>
          </a:p>
          <a:p>
            <a:pPr algn="ctr"/>
            <a:r>
              <a:rPr lang="tr-TR" b="1" dirty="0" smtClean="0">
                <a:solidFill>
                  <a:schemeClr val="tx1"/>
                </a:solidFill>
                <a:latin typeface="Times New Roman" panose="02020603050405020304" pitchFamily="18" charset="0"/>
                <a:cs typeface="Times New Roman" panose="02020603050405020304" pitchFamily="18" charset="0"/>
              </a:rPr>
              <a:t>GENEL SEKRETER V.</a:t>
            </a:r>
          </a:p>
          <a:p>
            <a:pPr algn="ctr"/>
            <a:r>
              <a:rPr lang="tr-TR" b="1" dirty="0" smtClean="0">
                <a:solidFill>
                  <a:schemeClr val="tx1"/>
                </a:solidFill>
                <a:latin typeface="Times New Roman" panose="02020603050405020304" pitchFamily="18" charset="0"/>
                <a:cs typeface="Times New Roman" panose="02020603050405020304" pitchFamily="18" charset="0"/>
              </a:rPr>
              <a:t>Bilal </a:t>
            </a:r>
            <a:r>
              <a:rPr lang="tr-TR" b="1" dirty="0">
                <a:solidFill>
                  <a:schemeClr val="tx1"/>
                </a:solidFill>
                <a:latin typeface="Times New Roman" panose="02020603050405020304" pitchFamily="18" charset="0"/>
                <a:cs typeface="Times New Roman" panose="02020603050405020304" pitchFamily="18" charset="0"/>
              </a:rPr>
              <a:t>GÜNEŞTEKİN</a:t>
            </a:r>
          </a:p>
          <a:p>
            <a:pPr algn="ctr"/>
            <a:endParaRPr lang="tr-TR" sz="2000" b="1" dirty="0">
              <a:solidFill>
                <a:schemeClr val="tx1"/>
              </a:solidFill>
              <a:latin typeface="Times New Roman" panose="02020603050405020304" pitchFamily="18" charset="0"/>
              <a:cs typeface="Times New Roman" panose="02020603050405020304" pitchFamily="18" charset="0"/>
            </a:endParaRPr>
          </a:p>
        </p:txBody>
      </p:sp>
      <p:sp>
        <p:nvSpPr>
          <p:cNvPr id="4" name="5 Yuvarlatılmış Dikdörtgen"/>
          <p:cNvSpPr/>
          <p:nvPr/>
        </p:nvSpPr>
        <p:spPr>
          <a:xfrm>
            <a:off x="3119441" y="3068960"/>
            <a:ext cx="2664296" cy="1008112"/>
          </a:xfrm>
          <a:prstGeom prst="roundRect">
            <a:avLst/>
          </a:prstGeom>
          <a:solidFill>
            <a:schemeClr val="accent5">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sz="1600" b="1" dirty="0" smtClean="0">
                <a:solidFill>
                  <a:schemeClr val="tx1"/>
                </a:solidFill>
                <a:latin typeface="Times New Roman" panose="02020603050405020304" pitchFamily="18" charset="0"/>
                <a:cs typeface="Times New Roman" panose="02020603050405020304" pitchFamily="18" charset="0"/>
              </a:rPr>
              <a:t>Genel Sekreter Yardımcısı </a:t>
            </a:r>
          </a:p>
          <a:p>
            <a:pPr algn="ctr"/>
            <a:r>
              <a:rPr lang="tr-TR" sz="1600" b="1" dirty="0" smtClean="0">
                <a:solidFill>
                  <a:schemeClr val="tx1"/>
                </a:solidFill>
                <a:latin typeface="Times New Roman" panose="02020603050405020304" pitchFamily="18" charset="0"/>
                <a:cs typeface="Times New Roman" panose="02020603050405020304" pitchFamily="18" charset="0"/>
              </a:rPr>
              <a:t>Yusuf DİREKÇİ</a:t>
            </a:r>
          </a:p>
        </p:txBody>
      </p:sp>
      <p:pic>
        <p:nvPicPr>
          <p:cNvPr id="5" name="Resim 4"/>
          <p:cNvPicPr>
            <a:picLocks noChangeAspect="1"/>
          </p:cNvPicPr>
          <p:nvPr/>
        </p:nvPicPr>
        <p:blipFill>
          <a:blip r:embed="rId2"/>
          <a:stretch>
            <a:fillRect/>
          </a:stretch>
        </p:blipFill>
        <p:spPr>
          <a:xfrm>
            <a:off x="1619672" y="188639"/>
            <a:ext cx="5826841" cy="648073"/>
          </a:xfrm>
          <a:prstGeom prst="rect">
            <a:avLst/>
          </a:prstGeom>
        </p:spPr>
      </p:pic>
      <p:sp>
        <p:nvSpPr>
          <p:cNvPr id="6" name="Rectangle 35"/>
          <p:cNvSpPr>
            <a:spLocks noChangeArrowheads="1"/>
          </p:cNvSpPr>
          <p:nvPr/>
        </p:nvSpPr>
        <p:spPr bwMode="auto">
          <a:xfrm>
            <a:off x="385748" y="5373216"/>
            <a:ext cx="945893" cy="936104"/>
          </a:xfrm>
          <a:prstGeom prst="rect">
            <a:avLst/>
          </a:prstGeom>
          <a:solidFill>
            <a:schemeClr val="accent5">
              <a:lumMod val="20000"/>
              <a:lumOff val="80000"/>
            </a:schemeClr>
          </a:solidFill>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defRPr/>
            </a:pPr>
            <a:r>
              <a:rPr lang="tr-TR" sz="900" b="1" dirty="0" smtClean="0">
                <a:solidFill>
                  <a:schemeClr val="tx1"/>
                </a:solidFill>
                <a:latin typeface="Times New Roman" panose="02020603050405020304" pitchFamily="18" charset="0"/>
                <a:cs typeface="Times New Roman" panose="02020603050405020304" pitchFamily="18" charset="0"/>
              </a:rPr>
              <a:t>    </a:t>
            </a:r>
          </a:p>
          <a:p>
            <a:pPr>
              <a:defRPr/>
            </a:pPr>
            <a:r>
              <a:rPr lang="tr-TR" sz="900" b="1" dirty="0" smtClean="0">
                <a:solidFill>
                  <a:schemeClr val="tx1"/>
                </a:solidFill>
                <a:latin typeface="Times New Roman" panose="02020603050405020304" pitchFamily="18" charset="0"/>
                <a:cs typeface="Times New Roman" panose="02020603050405020304" pitchFamily="18" charset="0"/>
              </a:rPr>
              <a:t>    Pers. D. Bşk.</a:t>
            </a:r>
          </a:p>
          <a:p>
            <a:pPr>
              <a:defRPr/>
            </a:pPr>
            <a:endParaRPr lang="tr-TR" sz="900" b="1" dirty="0" smtClean="0">
              <a:solidFill>
                <a:schemeClr val="tx1"/>
              </a:solidFill>
              <a:latin typeface="Times New Roman" panose="02020603050405020304" pitchFamily="18" charset="0"/>
              <a:cs typeface="Times New Roman" panose="02020603050405020304" pitchFamily="18" charset="0"/>
            </a:endParaRPr>
          </a:p>
          <a:p>
            <a:pPr algn="ctr">
              <a:defRPr/>
            </a:pPr>
            <a:r>
              <a:rPr lang="tr-TR" sz="900" b="1" dirty="0" smtClean="0">
                <a:solidFill>
                  <a:schemeClr val="tx1"/>
                </a:solidFill>
                <a:latin typeface="Times New Roman" panose="02020603050405020304" pitchFamily="18" charset="0"/>
                <a:cs typeface="Times New Roman" panose="02020603050405020304" pitchFamily="18" charset="0"/>
              </a:rPr>
              <a:t>Mehmet Emin</a:t>
            </a:r>
          </a:p>
          <a:p>
            <a:pPr algn="ctr">
              <a:defRPr/>
            </a:pPr>
            <a:r>
              <a:rPr lang="tr-TR" sz="900" b="1" dirty="0" smtClean="0">
                <a:solidFill>
                  <a:schemeClr val="tx1"/>
                </a:solidFill>
                <a:latin typeface="Times New Roman" panose="02020603050405020304" pitchFamily="18" charset="0"/>
                <a:cs typeface="Times New Roman" panose="02020603050405020304" pitchFamily="18" charset="0"/>
              </a:rPr>
              <a:t> ÖZTÜRK</a:t>
            </a:r>
          </a:p>
          <a:p>
            <a:pPr algn="ctr">
              <a:defRPr/>
            </a:pPr>
            <a:endParaRPr lang="tr-TR" sz="800" b="1" dirty="0">
              <a:solidFill>
                <a:schemeClr val="tx1"/>
              </a:solidFill>
              <a:latin typeface="Times New Roman" panose="02020603050405020304" pitchFamily="18" charset="0"/>
              <a:cs typeface="Times New Roman" panose="02020603050405020304" pitchFamily="18" charset="0"/>
            </a:endParaRPr>
          </a:p>
        </p:txBody>
      </p:sp>
      <p:sp>
        <p:nvSpPr>
          <p:cNvPr id="7" name="Rectangle 35"/>
          <p:cNvSpPr>
            <a:spLocks noChangeArrowheads="1"/>
          </p:cNvSpPr>
          <p:nvPr/>
        </p:nvSpPr>
        <p:spPr bwMode="auto">
          <a:xfrm>
            <a:off x="1413677" y="5377735"/>
            <a:ext cx="886439" cy="936104"/>
          </a:xfrm>
          <a:prstGeom prst="rect">
            <a:avLst/>
          </a:prstGeom>
          <a:solidFill>
            <a:schemeClr val="accent5">
              <a:lumMod val="20000"/>
              <a:lumOff val="80000"/>
            </a:schemeClr>
          </a:solidFill>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defRPr/>
            </a:pPr>
            <a:r>
              <a:rPr lang="tr-TR" sz="900" b="1" dirty="0" err="1" smtClean="0">
                <a:solidFill>
                  <a:schemeClr val="tx1"/>
                </a:solidFill>
                <a:latin typeface="Times New Roman" panose="02020603050405020304" pitchFamily="18" charset="0"/>
                <a:cs typeface="Times New Roman" panose="02020603050405020304" pitchFamily="18" charset="0"/>
              </a:rPr>
              <a:t>S.K.S.D.Bşk</a:t>
            </a:r>
            <a:r>
              <a:rPr lang="tr-TR" sz="900" b="1" dirty="0" smtClean="0">
                <a:solidFill>
                  <a:schemeClr val="tx1"/>
                </a:solidFill>
                <a:latin typeface="Times New Roman" panose="02020603050405020304" pitchFamily="18" charset="0"/>
                <a:cs typeface="Times New Roman" panose="02020603050405020304" pitchFamily="18" charset="0"/>
              </a:rPr>
              <a:t>. V.</a:t>
            </a:r>
          </a:p>
          <a:p>
            <a:pPr>
              <a:defRPr/>
            </a:pPr>
            <a:endParaRPr lang="tr-TR" sz="900" b="1" dirty="0" smtClean="0">
              <a:solidFill>
                <a:schemeClr val="tx1"/>
              </a:solidFill>
              <a:latin typeface="Times New Roman" panose="02020603050405020304" pitchFamily="18" charset="0"/>
              <a:cs typeface="Times New Roman" panose="02020603050405020304" pitchFamily="18" charset="0"/>
            </a:endParaRPr>
          </a:p>
          <a:p>
            <a:pPr algn="ctr">
              <a:defRPr/>
            </a:pPr>
            <a:r>
              <a:rPr lang="tr-TR" sz="900" b="1" dirty="0">
                <a:solidFill>
                  <a:schemeClr val="tx1"/>
                </a:solidFill>
                <a:latin typeface="Times New Roman" panose="02020603050405020304" pitchFamily="18" charset="0"/>
                <a:cs typeface="Times New Roman" panose="02020603050405020304" pitchFamily="18" charset="0"/>
              </a:rPr>
              <a:t>Ramazan</a:t>
            </a:r>
          </a:p>
          <a:p>
            <a:pPr algn="ctr">
              <a:defRPr/>
            </a:pPr>
            <a:r>
              <a:rPr lang="tr-TR" sz="900" b="1" dirty="0" smtClean="0">
                <a:solidFill>
                  <a:schemeClr val="tx1"/>
                </a:solidFill>
                <a:latin typeface="Times New Roman" panose="02020603050405020304" pitchFamily="18" charset="0"/>
                <a:cs typeface="Times New Roman" panose="02020603050405020304" pitchFamily="18" charset="0"/>
              </a:rPr>
              <a:t> POLAT</a:t>
            </a:r>
            <a:endParaRPr lang="tr-TR" sz="900" b="1" dirty="0">
              <a:solidFill>
                <a:schemeClr val="tx1"/>
              </a:solidFill>
              <a:latin typeface="Times New Roman" panose="02020603050405020304" pitchFamily="18" charset="0"/>
              <a:cs typeface="Times New Roman" panose="02020603050405020304" pitchFamily="18" charset="0"/>
            </a:endParaRPr>
          </a:p>
        </p:txBody>
      </p:sp>
      <p:sp>
        <p:nvSpPr>
          <p:cNvPr id="8" name="Rectangle 35"/>
          <p:cNvSpPr>
            <a:spLocks noChangeArrowheads="1"/>
          </p:cNvSpPr>
          <p:nvPr/>
        </p:nvSpPr>
        <p:spPr bwMode="auto">
          <a:xfrm>
            <a:off x="2377796" y="5383125"/>
            <a:ext cx="878238" cy="936104"/>
          </a:xfrm>
          <a:prstGeom prst="rect">
            <a:avLst/>
          </a:prstGeom>
          <a:solidFill>
            <a:schemeClr val="accent5">
              <a:lumMod val="20000"/>
              <a:lumOff val="80000"/>
            </a:schemeClr>
          </a:solidFill>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defRPr/>
            </a:pPr>
            <a:r>
              <a:rPr lang="tr-TR" sz="900" b="1" dirty="0" err="1" smtClean="0">
                <a:solidFill>
                  <a:schemeClr val="tx1"/>
                </a:solidFill>
                <a:latin typeface="Times New Roman" panose="02020603050405020304" pitchFamily="18" charset="0"/>
                <a:cs typeface="Times New Roman" panose="02020603050405020304" pitchFamily="18" charset="0"/>
              </a:rPr>
              <a:t>Kütüp.D.D.Bşk</a:t>
            </a:r>
            <a:r>
              <a:rPr lang="tr-TR" sz="900" b="1" dirty="0" smtClean="0">
                <a:solidFill>
                  <a:schemeClr val="tx1"/>
                </a:solidFill>
                <a:latin typeface="Times New Roman" panose="02020603050405020304" pitchFamily="18" charset="0"/>
                <a:cs typeface="Times New Roman" panose="02020603050405020304" pitchFamily="18" charset="0"/>
              </a:rPr>
              <a:t>.</a:t>
            </a:r>
          </a:p>
          <a:p>
            <a:pPr>
              <a:defRPr/>
            </a:pPr>
            <a:endParaRPr lang="tr-TR" sz="900" b="1" dirty="0" smtClean="0">
              <a:solidFill>
                <a:schemeClr val="tx1"/>
              </a:solidFill>
              <a:latin typeface="Times New Roman" panose="02020603050405020304" pitchFamily="18" charset="0"/>
              <a:cs typeface="Times New Roman" panose="02020603050405020304" pitchFamily="18" charset="0"/>
            </a:endParaRPr>
          </a:p>
          <a:p>
            <a:pPr algn="ctr">
              <a:defRPr/>
            </a:pPr>
            <a:r>
              <a:rPr lang="tr-TR" sz="900" b="1" dirty="0" smtClean="0">
                <a:solidFill>
                  <a:schemeClr val="tx1"/>
                </a:solidFill>
                <a:latin typeface="Times New Roman" panose="02020603050405020304" pitchFamily="18" charset="0"/>
                <a:cs typeface="Times New Roman" panose="02020603050405020304" pitchFamily="18" charset="0"/>
              </a:rPr>
              <a:t>İbrahim Halil</a:t>
            </a:r>
          </a:p>
          <a:p>
            <a:pPr algn="ctr">
              <a:defRPr/>
            </a:pPr>
            <a:r>
              <a:rPr lang="tr-TR" sz="900" b="1" dirty="0" smtClean="0">
                <a:solidFill>
                  <a:schemeClr val="tx1"/>
                </a:solidFill>
                <a:latin typeface="Times New Roman" panose="02020603050405020304" pitchFamily="18" charset="0"/>
                <a:cs typeface="Times New Roman" panose="02020603050405020304" pitchFamily="18" charset="0"/>
              </a:rPr>
              <a:t>KAYA</a:t>
            </a:r>
            <a:endParaRPr lang="tr-TR" sz="900" b="1" dirty="0">
              <a:solidFill>
                <a:schemeClr val="tx1"/>
              </a:solidFill>
              <a:latin typeface="Times New Roman" panose="02020603050405020304" pitchFamily="18" charset="0"/>
              <a:cs typeface="Times New Roman" panose="02020603050405020304" pitchFamily="18" charset="0"/>
            </a:endParaRPr>
          </a:p>
        </p:txBody>
      </p:sp>
      <p:sp>
        <p:nvSpPr>
          <p:cNvPr id="9" name="Rectangle 35"/>
          <p:cNvSpPr>
            <a:spLocks noChangeArrowheads="1"/>
          </p:cNvSpPr>
          <p:nvPr/>
        </p:nvSpPr>
        <p:spPr bwMode="auto">
          <a:xfrm>
            <a:off x="3347863" y="5373216"/>
            <a:ext cx="896469" cy="936104"/>
          </a:xfrm>
          <a:prstGeom prst="rect">
            <a:avLst/>
          </a:prstGeom>
          <a:solidFill>
            <a:schemeClr val="accent5">
              <a:lumMod val="20000"/>
              <a:lumOff val="80000"/>
            </a:schemeClr>
          </a:solidFill>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defRPr/>
            </a:pPr>
            <a:r>
              <a:rPr lang="tr-TR" sz="900" b="1" dirty="0" err="1" smtClean="0">
                <a:solidFill>
                  <a:schemeClr val="tx1"/>
                </a:solidFill>
                <a:latin typeface="Times New Roman" panose="02020603050405020304" pitchFamily="18" charset="0"/>
                <a:cs typeface="Times New Roman" panose="02020603050405020304" pitchFamily="18" charset="0"/>
              </a:rPr>
              <a:t>Öğr.İşl.D.Bşk</a:t>
            </a:r>
            <a:r>
              <a:rPr lang="tr-TR" sz="900" b="1" dirty="0" smtClean="0">
                <a:solidFill>
                  <a:schemeClr val="tx1"/>
                </a:solidFill>
                <a:latin typeface="Times New Roman" panose="02020603050405020304" pitchFamily="18" charset="0"/>
                <a:cs typeface="Times New Roman" panose="02020603050405020304" pitchFamily="18" charset="0"/>
              </a:rPr>
              <a:t>.</a:t>
            </a:r>
          </a:p>
          <a:p>
            <a:pPr>
              <a:defRPr/>
            </a:pPr>
            <a:endParaRPr lang="tr-TR" sz="900" b="1" dirty="0" smtClean="0">
              <a:solidFill>
                <a:schemeClr val="tx1"/>
              </a:solidFill>
              <a:latin typeface="Times New Roman" panose="02020603050405020304" pitchFamily="18" charset="0"/>
              <a:cs typeface="Times New Roman" panose="02020603050405020304" pitchFamily="18" charset="0"/>
            </a:endParaRPr>
          </a:p>
          <a:p>
            <a:pPr algn="ctr">
              <a:defRPr/>
            </a:pPr>
            <a:r>
              <a:rPr lang="tr-TR" sz="900" b="1" dirty="0" smtClean="0">
                <a:solidFill>
                  <a:schemeClr val="tx1"/>
                </a:solidFill>
                <a:latin typeface="Times New Roman" panose="02020603050405020304" pitchFamily="18" charset="0"/>
                <a:cs typeface="Times New Roman" panose="02020603050405020304" pitchFamily="18" charset="0"/>
              </a:rPr>
              <a:t>Abdullah     </a:t>
            </a:r>
          </a:p>
          <a:p>
            <a:pPr algn="ctr">
              <a:defRPr/>
            </a:pPr>
            <a:r>
              <a:rPr lang="tr-TR" sz="900" b="1" dirty="0" smtClean="0">
                <a:solidFill>
                  <a:schemeClr val="tx1"/>
                </a:solidFill>
                <a:latin typeface="Times New Roman" panose="02020603050405020304" pitchFamily="18" charset="0"/>
                <a:cs typeface="Times New Roman" panose="02020603050405020304" pitchFamily="18" charset="0"/>
              </a:rPr>
              <a:t>TANRISEVEN</a:t>
            </a:r>
            <a:endParaRPr lang="tr-TR" sz="900" b="1" dirty="0">
              <a:solidFill>
                <a:schemeClr val="tx1"/>
              </a:solidFill>
              <a:latin typeface="Times New Roman" panose="02020603050405020304" pitchFamily="18" charset="0"/>
              <a:cs typeface="Times New Roman" panose="02020603050405020304" pitchFamily="18" charset="0"/>
            </a:endParaRPr>
          </a:p>
        </p:txBody>
      </p:sp>
      <p:sp>
        <p:nvSpPr>
          <p:cNvPr id="10" name="Rectangle 35"/>
          <p:cNvSpPr>
            <a:spLocks noChangeArrowheads="1"/>
          </p:cNvSpPr>
          <p:nvPr/>
        </p:nvSpPr>
        <p:spPr bwMode="auto">
          <a:xfrm>
            <a:off x="4892403" y="5373216"/>
            <a:ext cx="864095" cy="936103"/>
          </a:xfrm>
          <a:prstGeom prst="rect">
            <a:avLst/>
          </a:prstGeom>
          <a:solidFill>
            <a:schemeClr val="accent5">
              <a:lumMod val="20000"/>
              <a:lumOff val="80000"/>
            </a:schemeClr>
          </a:solidFill>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defRPr/>
            </a:pPr>
            <a:r>
              <a:rPr lang="tr-TR" sz="900" b="1" dirty="0" smtClean="0">
                <a:solidFill>
                  <a:schemeClr val="tx1"/>
                </a:solidFill>
                <a:latin typeface="Times New Roman" panose="02020603050405020304" pitchFamily="18" charset="0"/>
                <a:cs typeface="Times New Roman" panose="02020603050405020304" pitchFamily="18" charset="0"/>
              </a:rPr>
              <a:t>Bilgi </a:t>
            </a:r>
            <a:r>
              <a:rPr lang="tr-TR" sz="900" b="1" dirty="0" err="1" smtClean="0">
                <a:solidFill>
                  <a:schemeClr val="tx1"/>
                </a:solidFill>
                <a:latin typeface="Times New Roman" panose="02020603050405020304" pitchFamily="18" charset="0"/>
                <a:cs typeface="Times New Roman" panose="02020603050405020304" pitchFamily="18" charset="0"/>
              </a:rPr>
              <a:t>İşl.D.Bşk</a:t>
            </a:r>
            <a:r>
              <a:rPr lang="tr-TR" sz="900" b="1" dirty="0" smtClean="0">
                <a:solidFill>
                  <a:schemeClr val="tx1"/>
                </a:solidFill>
                <a:latin typeface="Times New Roman" panose="02020603050405020304" pitchFamily="18" charset="0"/>
                <a:cs typeface="Times New Roman" panose="02020603050405020304" pitchFamily="18" charset="0"/>
              </a:rPr>
              <a:t>.</a:t>
            </a:r>
          </a:p>
          <a:p>
            <a:pPr algn="ctr">
              <a:defRPr/>
            </a:pPr>
            <a:endParaRPr lang="tr-TR" sz="900" b="1" dirty="0" smtClean="0">
              <a:solidFill>
                <a:schemeClr val="tx1"/>
              </a:solidFill>
              <a:latin typeface="Times New Roman" panose="02020603050405020304" pitchFamily="18" charset="0"/>
              <a:cs typeface="Times New Roman" panose="02020603050405020304" pitchFamily="18" charset="0"/>
            </a:endParaRPr>
          </a:p>
          <a:p>
            <a:pPr algn="ctr">
              <a:defRPr/>
            </a:pPr>
            <a:r>
              <a:rPr lang="tr-TR" sz="900" b="1" dirty="0" err="1" smtClean="0">
                <a:solidFill>
                  <a:schemeClr val="tx1"/>
                </a:solidFill>
                <a:latin typeface="Times New Roman" panose="02020603050405020304" pitchFamily="18" charset="0"/>
                <a:cs typeface="Times New Roman" panose="02020603050405020304" pitchFamily="18" charset="0"/>
              </a:rPr>
              <a:t>Dr.Öğr.Üyesi</a:t>
            </a:r>
            <a:r>
              <a:rPr lang="tr-TR" sz="900" b="1" dirty="0" smtClean="0">
                <a:solidFill>
                  <a:schemeClr val="tx1"/>
                </a:solidFill>
                <a:latin typeface="Times New Roman" panose="02020603050405020304" pitchFamily="18" charset="0"/>
                <a:cs typeface="Times New Roman" panose="02020603050405020304" pitchFamily="18" charset="0"/>
              </a:rPr>
              <a:t> </a:t>
            </a:r>
          </a:p>
          <a:p>
            <a:pPr algn="ctr">
              <a:defRPr/>
            </a:pPr>
            <a:r>
              <a:rPr lang="tr-TR" sz="900" b="1" dirty="0" err="1" smtClean="0">
                <a:solidFill>
                  <a:schemeClr val="tx1"/>
                </a:solidFill>
                <a:latin typeface="Times New Roman" panose="02020603050405020304" pitchFamily="18" charset="0"/>
                <a:cs typeface="Times New Roman" panose="02020603050405020304" pitchFamily="18" charset="0"/>
              </a:rPr>
              <a:t>Hafzullah</a:t>
            </a:r>
            <a:r>
              <a:rPr lang="tr-TR" sz="900" b="1" dirty="0" smtClean="0">
                <a:solidFill>
                  <a:schemeClr val="tx1"/>
                </a:solidFill>
                <a:latin typeface="Times New Roman" panose="02020603050405020304" pitchFamily="18" charset="0"/>
                <a:cs typeface="Times New Roman" panose="02020603050405020304" pitchFamily="18" charset="0"/>
              </a:rPr>
              <a:t> İŞ</a:t>
            </a:r>
            <a:endParaRPr lang="tr-TR" sz="900" b="1" dirty="0">
              <a:solidFill>
                <a:schemeClr val="tx1"/>
              </a:solidFill>
              <a:latin typeface="Times New Roman" panose="02020603050405020304" pitchFamily="18" charset="0"/>
              <a:cs typeface="Times New Roman" panose="02020603050405020304" pitchFamily="18" charset="0"/>
            </a:endParaRPr>
          </a:p>
        </p:txBody>
      </p:sp>
      <p:sp>
        <p:nvSpPr>
          <p:cNvPr id="11" name="Rectangle 35"/>
          <p:cNvSpPr>
            <a:spLocks noChangeArrowheads="1"/>
          </p:cNvSpPr>
          <p:nvPr/>
        </p:nvSpPr>
        <p:spPr bwMode="auto">
          <a:xfrm>
            <a:off x="5848321" y="5373216"/>
            <a:ext cx="844280" cy="936102"/>
          </a:xfrm>
          <a:prstGeom prst="rect">
            <a:avLst/>
          </a:prstGeom>
          <a:solidFill>
            <a:schemeClr val="accent5">
              <a:lumMod val="20000"/>
              <a:lumOff val="80000"/>
            </a:schemeClr>
          </a:solidFill>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defRPr/>
            </a:pPr>
            <a:endParaRPr lang="tr-TR" sz="900" b="1" dirty="0" smtClean="0">
              <a:solidFill>
                <a:schemeClr val="tx1"/>
              </a:solidFill>
              <a:latin typeface="Times New Roman" panose="02020603050405020304" pitchFamily="18" charset="0"/>
              <a:cs typeface="Times New Roman" panose="02020603050405020304" pitchFamily="18" charset="0"/>
            </a:endParaRPr>
          </a:p>
          <a:p>
            <a:pPr>
              <a:defRPr/>
            </a:pPr>
            <a:r>
              <a:rPr lang="tr-TR" sz="900" b="1" dirty="0" smtClean="0">
                <a:solidFill>
                  <a:schemeClr val="tx1"/>
                </a:solidFill>
                <a:latin typeface="Times New Roman" panose="02020603050405020304" pitchFamily="18" charset="0"/>
                <a:cs typeface="Times New Roman" panose="02020603050405020304" pitchFamily="18" charset="0"/>
              </a:rPr>
              <a:t>Yapı </a:t>
            </a:r>
            <a:r>
              <a:rPr lang="tr-TR" sz="900" b="1" dirty="0" err="1" smtClean="0">
                <a:solidFill>
                  <a:schemeClr val="tx1"/>
                </a:solidFill>
                <a:latin typeface="Times New Roman" panose="02020603050405020304" pitchFamily="18" charset="0"/>
                <a:cs typeface="Times New Roman" panose="02020603050405020304" pitchFamily="18" charset="0"/>
              </a:rPr>
              <a:t>İşl.D.Bşk</a:t>
            </a:r>
            <a:r>
              <a:rPr lang="tr-TR" sz="900" b="1" dirty="0" smtClean="0">
                <a:solidFill>
                  <a:schemeClr val="tx1"/>
                </a:solidFill>
                <a:latin typeface="Times New Roman" panose="02020603050405020304" pitchFamily="18" charset="0"/>
                <a:cs typeface="Times New Roman" panose="02020603050405020304" pitchFamily="18" charset="0"/>
              </a:rPr>
              <a:t>.</a:t>
            </a:r>
          </a:p>
          <a:p>
            <a:pPr>
              <a:defRPr/>
            </a:pPr>
            <a:endParaRPr lang="tr-TR" sz="900" b="1" dirty="0">
              <a:solidFill>
                <a:schemeClr val="tx1"/>
              </a:solidFill>
              <a:latin typeface="Times New Roman" panose="02020603050405020304" pitchFamily="18" charset="0"/>
              <a:cs typeface="Times New Roman" panose="02020603050405020304" pitchFamily="18" charset="0"/>
            </a:endParaRPr>
          </a:p>
          <a:p>
            <a:pPr algn="ctr">
              <a:defRPr/>
            </a:pPr>
            <a:r>
              <a:rPr lang="tr-TR" sz="900" b="1" dirty="0" smtClean="0">
                <a:solidFill>
                  <a:schemeClr val="tx1"/>
                </a:solidFill>
                <a:latin typeface="Times New Roman" panose="02020603050405020304" pitchFamily="18" charset="0"/>
                <a:cs typeface="Times New Roman" panose="02020603050405020304" pitchFamily="18" charset="0"/>
              </a:rPr>
              <a:t>Fırat</a:t>
            </a:r>
          </a:p>
          <a:p>
            <a:pPr algn="ctr">
              <a:defRPr/>
            </a:pPr>
            <a:r>
              <a:rPr lang="tr-TR" sz="900" b="1" dirty="0" smtClean="0">
                <a:solidFill>
                  <a:schemeClr val="tx1"/>
                </a:solidFill>
                <a:latin typeface="Times New Roman" panose="02020603050405020304" pitchFamily="18" charset="0"/>
                <a:cs typeface="Times New Roman" panose="02020603050405020304" pitchFamily="18" charset="0"/>
              </a:rPr>
              <a:t>AYDIN </a:t>
            </a:r>
          </a:p>
          <a:p>
            <a:pPr algn="ctr">
              <a:defRPr/>
            </a:pPr>
            <a:endParaRPr lang="tr-TR" sz="800" b="1" dirty="0">
              <a:solidFill>
                <a:schemeClr val="tx1"/>
              </a:solidFill>
              <a:latin typeface="Times New Roman" panose="02020603050405020304" pitchFamily="18" charset="0"/>
              <a:cs typeface="Times New Roman" panose="02020603050405020304" pitchFamily="18" charset="0"/>
            </a:endParaRPr>
          </a:p>
        </p:txBody>
      </p:sp>
      <p:sp>
        <p:nvSpPr>
          <p:cNvPr id="12" name="Rectangle 35"/>
          <p:cNvSpPr>
            <a:spLocks noChangeArrowheads="1"/>
          </p:cNvSpPr>
          <p:nvPr/>
        </p:nvSpPr>
        <p:spPr bwMode="auto">
          <a:xfrm>
            <a:off x="6784425" y="5373216"/>
            <a:ext cx="844280" cy="936101"/>
          </a:xfrm>
          <a:prstGeom prst="rect">
            <a:avLst/>
          </a:prstGeom>
          <a:solidFill>
            <a:schemeClr val="accent5">
              <a:lumMod val="20000"/>
              <a:lumOff val="80000"/>
            </a:schemeClr>
          </a:solidFill>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a:defRPr/>
            </a:pPr>
            <a:r>
              <a:rPr lang="tr-TR" sz="900" b="1" dirty="0" err="1" smtClean="0">
                <a:solidFill>
                  <a:schemeClr val="tx1"/>
                </a:solidFill>
                <a:latin typeface="Times New Roman" panose="02020603050405020304" pitchFamily="18" charset="0"/>
                <a:cs typeface="Times New Roman" panose="02020603050405020304" pitchFamily="18" charset="0"/>
              </a:rPr>
              <a:t>Str.G.D.Bşk</a:t>
            </a:r>
            <a:r>
              <a:rPr lang="tr-TR" sz="900" b="1" dirty="0" smtClean="0">
                <a:solidFill>
                  <a:schemeClr val="tx1"/>
                </a:solidFill>
                <a:latin typeface="Times New Roman" panose="02020603050405020304" pitchFamily="18" charset="0"/>
                <a:cs typeface="Times New Roman" panose="02020603050405020304" pitchFamily="18" charset="0"/>
              </a:rPr>
              <a:t>.</a:t>
            </a:r>
          </a:p>
          <a:p>
            <a:pPr algn="ctr">
              <a:defRPr/>
            </a:pPr>
            <a:endParaRPr lang="tr-TR" sz="900" b="1" dirty="0" smtClean="0">
              <a:solidFill>
                <a:schemeClr val="tx1"/>
              </a:solidFill>
              <a:latin typeface="Times New Roman" panose="02020603050405020304" pitchFamily="18" charset="0"/>
              <a:cs typeface="Times New Roman" panose="02020603050405020304" pitchFamily="18" charset="0"/>
            </a:endParaRPr>
          </a:p>
          <a:p>
            <a:pPr algn="ctr">
              <a:defRPr/>
            </a:pPr>
            <a:r>
              <a:rPr lang="tr-TR" sz="900" b="1" dirty="0" smtClean="0">
                <a:solidFill>
                  <a:schemeClr val="tx1"/>
                </a:solidFill>
                <a:latin typeface="Times New Roman" panose="02020603050405020304" pitchFamily="18" charset="0"/>
                <a:cs typeface="Times New Roman" panose="02020603050405020304" pitchFamily="18" charset="0"/>
              </a:rPr>
              <a:t>Mehmet Salih </a:t>
            </a:r>
          </a:p>
          <a:p>
            <a:pPr algn="ctr">
              <a:defRPr/>
            </a:pPr>
            <a:r>
              <a:rPr lang="tr-TR" sz="900" b="1" dirty="0" smtClean="0">
                <a:solidFill>
                  <a:schemeClr val="tx1"/>
                </a:solidFill>
                <a:latin typeface="Times New Roman" panose="02020603050405020304" pitchFamily="18" charset="0"/>
                <a:cs typeface="Times New Roman" panose="02020603050405020304" pitchFamily="18" charset="0"/>
              </a:rPr>
              <a:t>AKSOY</a:t>
            </a:r>
            <a:endParaRPr lang="tr-TR" sz="900" b="1" dirty="0">
              <a:solidFill>
                <a:schemeClr val="tx1"/>
              </a:solidFill>
              <a:latin typeface="Times New Roman" panose="02020603050405020304" pitchFamily="18" charset="0"/>
              <a:cs typeface="Times New Roman" panose="02020603050405020304" pitchFamily="18" charset="0"/>
            </a:endParaRPr>
          </a:p>
        </p:txBody>
      </p:sp>
      <p:sp>
        <p:nvSpPr>
          <p:cNvPr id="13" name="Rectangle 35"/>
          <p:cNvSpPr>
            <a:spLocks noChangeArrowheads="1"/>
          </p:cNvSpPr>
          <p:nvPr/>
        </p:nvSpPr>
        <p:spPr bwMode="auto">
          <a:xfrm>
            <a:off x="7720530" y="5369769"/>
            <a:ext cx="893940" cy="939548"/>
          </a:xfrm>
          <a:prstGeom prst="rect">
            <a:avLst/>
          </a:prstGeom>
          <a:solidFill>
            <a:schemeClr val="accent5">
              <a:lumMod val="20000"/>
              <a:lumOff val="80000"/>
            </a:schemeClr>
          </a:solidFill>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defRPr/>
            </a:pPr>
            <a:r>
              <a:rPr lang="tr-TR" sz="900" b="1" dirty="0" err="1" smtClean="0">
                <a:solidFill>
                  <a:schemeClr val="tx1"/>
                </a:solidFill>
                <a:latin typeface="Times New Roman" panose="02020603050405020304" pitchFamily="18" charset="0"/>
                <a:cs typeface="Times New Roman" panose="02020603050405020304" pitchFamily="18" charset="0"/>
              </a:rPr>
              <a:t>İd.M.İş.D.Bşk</a:t>
            </a:r>
            <a:r>
              <a:rPr lang="tr-TR" sz="900" b="1" dirty="0" smtClean="0">
                <a:solidFill>
                  <a:schemeClr val="tx1"/>
                </a:solidFill>
                <a:latin typeface="Times New Roman" panose="02020603050405020304" pitchFamily="18" charset="0"/>
                <a:cs typeface="Times New Roman" panose="02020603050405020304" pitchFamily="18" charset="0"/>
              </a:rPr>
              <a:t>.</a:t>
            </a:r>
          </a:p>
          <a:p>
            <a:pPr algn="ctr">
              <a:defRPr/>
            </a:pPr>
            <a:endParaRPr lang="tr-TR" sz="900" b="1" dirty="0" smtClean="0">
              <a:solidFill>
                <a:schemeClr val="tx1"/>
              </a:solidFill>
              <a:latin typeface="Times New Roman" panose="02020603050405020304" pitchFamily="18" charset="0"/>
              <a:cs typeface="Times New Roman" panose="02020603050405020304" pitchFamily="18" charset="0"/>
            </a:endParaRPr>
          </a:p>
          <a:p>
            <a:pPr algn="ctr">
              <a:defRPr/>
            </a:pPr>
            <a:r>
              <a:rPr lang="tr-TR" sz="900" b="1" dirty="0" smtClean="0">
                <a:solidFill>
                  <a:schemeClr val="tx1"/>
                </a:solidFill>
                <a:latin typeface="Times New Roman" panose="02020603050405020304" pitchFamily="18" charset="0"/>
                <a:cs typeface="Times New Roman" panose="02020603050405020304" pitchFamily="18" charset="0"/>
              </a:rPr>
              <a:t>Mehmet </a:t>
            </a:r>
          </a:p>
          <a:p>
            <a:pPr algn="ctr">
              <a:defRPr/>
            </a:pPr>
            <a:r>
              <a:rPr lang="tr-TR" sz="900" b="1" dirty="0" smtClean="0">
                <a:solidFill>
                  <a:schemeClr val="tx1"/>
                </a:solidFill>
                <a:latin typeface="Times New Roman" panose="02020603050405020304" pitchFamily="18" charset="0"/>
                <a:cs typeface="Times New Roman" panose="02020603050405020304" pitchFamily="18" charset="0"/>
              </a:rPr>
              <a:t>BELEN</a:t>
            </a:r>
          </a:p>
          <a:p>
            <a:pPr algn="ctr">
              <a:defRPr/>
            </a:pPr>
            <a:endParaRPr lang="tr-TR" sz="900" b="1" dirty="0">
              <a:solidFill>
                <a:schemeClr val="tx1"/>
              </a:solidFill>
              <a:latin typeface="Times New Roman" panose="02020603050405020304" pitchFamily="18" charset="0"/>
              <a:cs typeface="Times New Roman" panose="02020603050405020304" pitchFamily="18" charset="0"/>
            </a:endParaRPr>
          </a:p>
        </p:txBody>
      </p:sp>
      <p:cxnSp>
        <p:nvCxnSpPr>
          <p:cNvPr id="14" name="54 Düz Bağlayıcı"/>
          <p:cNvCxnSpPr/>
          <p:nvPr/>
        </p:nvCxnSpPr>
        <p:spPr>
          <a:xfrm>
            <a:off x="4499992" y="2348880"/>
            <a:ext cx="0" cy="720080"/>
          </a:xfrm>
          <a:prstGeom prst="line">
            <a:avLst/>
          </a:prstGeom>
          <a:ln/>
        </p:spPr>
        <p:style>
          <a:lnRef idx="3">
            <a:schemeClr val="dk1"/>
          </a:lnRef>
          <a:fillRef idx="0">
            <a:schemeClr val="dk1"/>
          </a:fillRef>
          <a:effectRef idx="2">
            <a:schemeClr val="dk1"/>
          </a:effectRef>
          <a:fontRef idx="minor">
            <a:schemeClr val="tx1"/>
          </a:fontRef>
        </p:style>
      </p:cxnSp>
      <p:cxnSp>
        <p:nvCxnSpPr>
          <p:cNvPr id="17" name="54 Düz Bağlayıcı"/>
          <p:cNvCxnSpPr/>
          <p:nvPr/>
        </p:nvCxnSpPr>
        <p:spPr>
          <a:xfrm>
            <a:off x="4499992" y="4077072"/>
            <a:ext cx="0" cy="720080"/>
          </a:xfrm>
          <a:prstGeom prst="line">
            <a:avLst/>
          </a:prstGeom>
          <a:ln/>
        </p:spPr>
        <p:style>
          <a:lnRef idx="3">
            <a:schemeClr val="dk1"/>
          </a:lnRef>
          <a:fillRef idx="0">
            <a:schemeClr val="dk1"/>
          </a:fillRef>
          <a:effectRef idx="2">
            <a:schemeClr val="dk1"/>
          </a:effectRef>
          <a:fontRef idx="minor">
            <a:schemeClr val="tx1"/>
          </a:fontRef>
        </p:style>
      </p:cxnSp>
      <p:sp>
        <p:nvSpPr>
          <p:cNvPr id="21" name="Line 44"/>
          <p:cNvSpPr>
            <a:spLocks noChangeShapeType="1"/>
          </p:cNvSpPr>
          <p:nvPr/>
        </p:nvSpPr>
        <p:spPr bwMode="auto">
          <a:xfrm flipV="1">
            <a:off x="827584" y="4797152"/>
            <a:ext cx="7344816" cy="0"/>
          </a:xfrm>
          <a:prstGeom prst="line">
            <a:avLst/>
          </a:prstGeom>
          <a:noFill/>
          <a:ln w="57150">
            <a:solidFill>
              <a:schemeClr val="tx1"/>
            </a:solidFill>
            <a:round/>
            <a:headEnd/>
            <a:tailEnd/>
          </a:ln>
        </p:spPr>
        <p:txBody>
          <a:bodyPr/>
          <a:lstStyle/>
          <a:p>
            <a:endParaRPr lang="tr-TR"/>
          </a:p>
        </p:txBody>
      </p:sp>
      <p:cxnSp>
        <p:nvCxnSpPr>
          <p:cNvPr id="22" name="21 Düz Bağlayıcı"/>
          <p:cNvCxnSpPr/>
          <p:nvPr/>
        </p:nvCxnSpPr>
        <p:spPr>
          <a:xfrm>
            <a:off x="827584" y="4780948"/>
            <a:ext cx="0" cy="596787"/>
          </a:xfrm>
          <a:prstGeom prst="line">
            <a:avLst/>
          </a:prstGeom>
        </p:spPr>
        <p:style>
          <a:lnRef idx="3">
            <a:schemeClr val="dk1"/>
          </a:lnRef>
          <a:fillRef idx="0">
            <a:schemeClr val="dk1"/>
          </a:fillRef>
          <a:effectRef idx="2">
            <a:schemeClr val="dk1"/>
          </a:effectRef>
          <a:fontRef idx="minor">
            <a:schemeClr val="tx1"/>
          </a:fontRef>
        </p:style>
      </p:cxnSp>
      <p:cxnSp>
        <p:nvCxnSpPr>
          <p:cNvPr id="23" name="21 Düz Bağlayıcı"/>
          <p:cNvCxnSpPr/>
          <p:nvPr/>
        </p:nvCxnSpPr>
        <p:spPr>
          <a:xfrm>
            <a:off x="1856896" y="4797152"/>
            <a:ext cx="0" cy="580583"/>
          </a:xfrm>
          <a:prstGeom prst="line">
            <a:avLst/>
          </a:prstGeom>
        </p:spPr>
        <p:style>
          <a:lnRef idx="3">
            <a:schemeClr val="dk1"/>
          </a:lnRef>
          <a:fillRef idx="0">
            <a:schemeClr val="dk1"/>
          </a:fillRef>
          <a:effectRef idx="2">
            <a:schemeClr val="dk1"/>
          </a:effectRef>
          <a:fontRef idx="minor">
            <a:schemeClr val="tx1"/>
          </a:fontRef>
        </p:style>
      </p:cxnSp>
      <p:cxnSp>
        <p:nvCxnSpPr>
          <p:cNvPr id="26" name="21 Düz Bağlayıcı"/>
          <p:cNvCxnSpPr>
            <a:endCxn id="8" idx="0"/>
          </p:cNvCxnSpPr>
          <p:nvPr/>
        </p:nvCxnSpPr>
        <p:spPr>
          <a:xfrm>
            <a:off x="2815846" y="4791254"/>
            <a:ext cx="1069" cy="591871"/>
          </a:xfrm>
          <a:prstGeom prst="line">
            <a:avLst/>
          </a:prstGeom>
        </p:spPr>
        <p:style>
          <a:lnRef idx="3">
            <a:schemeClr val="dk1"/>
          </a:lnRef>
          <a:fillRef idx="0">
            <a:schemeClr val="dk1"/>
          </a:fillRef>
          <a:effectRef idx="2">
            <a:schemeClr val="dk1"/>
          </a:effectRef>
          <a:fontRef idx="minor">
            <a:schemeClr val="tx1"/>
          </a:fontRef>
        </p:style>
      </p:cxnSp>
      <p:cxnSp>
        <p:nvCxnSpPr>
          <p:cNvPr id="27" name="21 Düz Bağlayıcı"/>
          <p:cNvCxnSpPr>
            <a:endCxn id="9" idx="0"/>
          </p:cNvCxnSpPr>
          <p:nvPr/>
        </p:nvCxnSpPr>
        <p:spPr>
          <a:xfrm>
            <a:off x="3796097" y="4797152"/>
            <a:ext cx="1" cy="576064"/>
          </a:xfrm>
          <a:prstGeom prst="line">
            <a:avLst/>
          </a:prstGeom>
        </p:spPr>
        <p:style>
          <a:lnRef idx="3">
            <a:schemeClr val="dk1"/>
          </a:lnRef>
          <a:fillRef idx="0">
            <a:schemeClr val="dk1"/>
          </a:fillRef>
          <a:effectRef idx="2">
            <a:schemeClr val="dk1"/>
          </a:effectRef>
          <a:fontRef idx="minor">
            <a:schemeClr val="tx1"/>
          </a:fontRef>
        </p:style>
      </p:cxnSp>
      <p:cxnSp>
        <p:nvCxnSpPr>
          <p:cNvPr id="30" name="21 Düz Bağlayıcı"/>
          <p:cNvCxnSpPr>
            <a:endCxn id="10" idx="0"/>
          </p:cNvCxnSpPr>
          <p:nvPr/>
        </p:nvCxnSpPr>
        <p:spPr>
          <a:xfrm>
            <a:off x="5309823" y="4791254"/>
            <a:ext cx="14628" cy="581962"/>
          </a:xfrm>
          <a:prstGeom prst="line">
            <a:avLst/>
          </a:prstGeom>
        </p:spPr>
        <p:style>
          <a:lnRef idx="3">
            <a:schemeClr val="dk1"/>
          </a:lnRef>
          <a:fillRef idx="0">
            <a:schemeClr val="dk1"/>
          </a:fillRef>
          <a:effectRef idx="2">
            <a:schemeClr val="dk1"/>
          </a:effectRef>
          <a:fontRef idx="minor">
            <a:schemeClr val="tx1"/>
          </a:fontRef>
        </p:style>
      </p:cxnSp>
      <p:cxnSp>
        <p:nvCxnSpPr>
          <p:cNvPr id="31" name="21 Düz Bağlayıcı"/>
          <p:cNvCxnSpPr>
            <a:endCxn id="11" idx="0"/>
          </p:cNvCxnSpPr>
          <p:nvPr/>
        </p:nvCxnSpPr>
        <p:spPr>
          <a:xfrm>
            <a:off x="6267866" y="4791254"/>
            <a:ext cx="2595" cy="581962"/>
          </a:xfrm>
          <a:prstGeom prst="line">
            <a:avLst/>
          </a:prstGeom>
        </p:spPr>
        <p:style>
          <a:lnRef idx="3">
            <a:schemeClr val="dk1"/>
          </a:lnRef>
          <a:fillRef idx="0">
            <a:schemeClr val="dk1"/>
          </a:fillRef>
          <a:effectRef idx="2">
            <a:schemeClr val="dk1"/>
          </a:effectRef>
          <a:fontRef idx="minor">
            <a:schemeClr val="tx1"/>
          </a:fontRef>
        </p:style>
      </p:cxnSp>
      <p:cxnSp>
        <p:nvCxnSpPr>
          <p:cNvPr id="32" name="21 Düz Bağlayıcı"/>
          <p:cNvCxnSpPr>
            <a:endCxn id="12" idx="0"/>
          </p:cNvCxnSpPr>
          <p:nvPr/>
        </p:nvCxnSpPr>
        <p:spPr>
          <a:xfrm>
            <a:off x="7206565" y="4791254"/>
            <a:ext cx="0" cy="581962"/>
          </a:xfrm>
          <a:prstGeom prst="line">
            <a:avLst/>
          </a:prstGeom>
        </p:spPr>
        <p:style>
          <a:lnRef idx="3">
            <a:schemeClr val="dk1"/>
          </a:lnRef>
          <a:fillRef idx="0">
            <a:schemeClr val="dk1"/>
          </a:fillRef>
          <a:effectRef idx="2">
            <a:schemeClr val="dk1"/>
          </a:effectRef>
          <a:fontRef idx="minor">
            <a:schemeClr val="tx1"/>
          </a:fontRef>
        </p:style>
      </p:cxnSp>
      <p:cxnSp>
        <p:nvCxnSpPr>
          <p:cNvPr id="33" name="21 Düz Bağlayıcı"/>
          <p:cNvCxnSpPr>
            <a:endCxn id="13" idx="0"/>
          </p:cNvCxnSpPr>
          <p:nvPr/>
        </p:nvCxnSpPr>
        <p:spPr>
          <a:xfrm>
            <a:off x="8167500" y="4791254"/>
            <a:ext cx="0" cy="578515"/>
          </a:xfrm>
          <a:prstGeom prst="line">
            <a:avLst/>
          </a:prstGeom>
        </p:spPr>
        <p:style>
          <a:lnRef idx="3">
            <a:schemeClr val="dk1"/>
          </a:lnRef>
          <a:fillRef idx="0">
            <a:schemeClr val="dk1"/>
          </a:fillRef>
          <a:effectRef idx="2">
            <a:schemeClr val="dk1"/>
          </a:effectRef>
          <a:fontRef idx="minor">
            <a:schemeClr val="tx1"/>
          </a:fontRef>
        </p:style>
      </p:cxnSp>
      <p:sp>
        <p:nvSpPr>
          <p:cNvPr id="39" name="5 Yuvarlatılmış Dikdörtgen"/>
          <p:cNvSpPr/>
          <p:nvPr/>
        </p:nvSpPr>
        <p:spPr>
          <a:xfrm>
            <a:off x="6876258" y="2348880"/>
            <a:ext cx="2174937" cy="720080"/>
          </a:xfrm>
          <a:prstGeom prst="roundRect">
            <a:avLst/>
          </a:prstGeom>
          <a:solidFill>
            <a:schemeClr val="accent5">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tr-TR" sz="1200" b="1" dirty="0">
                <a:solidFill>
                  <a:schemeClr val="tx1"/>
                </a:solidFill>
                <a:latin typeface="Times New Roman" panose="02020603050405020304" pitchFamily="18" charset="0"/>
                <a:cs typeface="Times New Roman" panose="02020603050405020304" pitchFamily="18" charset="0"/>
              </a:rPr>
              <a:t>Yönetici Asistanı</a:t>
            </a:r>
          </a:p>
          <a:p>
            <a:pPr algn="ctr"/>
            <a:r>
              <a:rPr lang="tr-TR" sz="1200" b="1" dirty="0">
                <a:solidFill>
                  <a:schemeClr val="tx1"/>
                </a:solidFill>
                <a:latin typeface="Times New Roman" panose="02020603050405020304" pitchFamily="18" charset="0"/>
                <a:cs typeface="Times New Roman" panose="02020603050405020304" pitchFamily="18" charset="0"/>
              </a:rPr>
              <a:t>Sinem KARATAŞ</a:t>
            </a:r>
          </a:p>
        </p:txBody>
      </p:sp>
      <p:cxnSp>
        <p:nvCxnSpPr>
          <p:cNvPr id="40" name="54 Düz Bağlayıcı"/>
          <p:cNvCxnSpPr>
            <a:endCxn id="42" idx="0"/>
          </p:cNvCxnSpPr>
          <p:nvPr/>
        </p:nvCxnSpPr>
        <p:spPr>
          <a:xfrm>
            <a:off x="6012161" y="2348880"/>
            <a:ext cx="0" cy="432048"/>
          </a:xfrm>
          <a:prstGeom prst="line">
            <a:avLst/>
          </a:prstGeom>
          <a:ln/>
        </p:spPr>
        <p:style>
          <a:lnRef idx="3">
            <a:schemeClr val="dk1"/>
          </a:lnRef>
          <a:fillRef idx="0">
            <a:schemeClr val="dk1"/>
          </a:fillRef>
          <a:effectRef idx="2">
            <a:schemeClr val="dk1"/>
          </a:effectRef>
          <a:fontRef idx="minor">
            <a:schemeClr val="tx1"/>
          </a:fontRef>
        </p:style>
      </p:cxnSp>
      <p:sp>
        <p:nvSpPr>
          <p:cNvPr id="42" name="Line 44"/>
          <p:cNvSpPr>
            <a:spLocks noChangeShapeType="1"/>
          </p:cNvSpPr>
          <p:nvPr/>
        </p:nvSpPr>
        <p:spPr bwMode="auto">
          <a:xfrm flipV="1">
            <a:off x="6012161" y="2780928"/>
            <a:ext cx="864098" cy="0"/>
          </a:xfrm>
          <a:prstGeom prst="line">
            <a:avLst/>
          </a:prstGeom>
          <a:noFill/>
          <a:ln w="57150">
            <a:solidFill>
              <a:schemeClr val="tx1"/>
            </a:solidFill>
            <a:round/>
            <a:headEnd/>
            <a:tailEnd/>
          </a:ln>
        </p:spPr>
        <p:txBody>
          <a:bodyPr/>
          <a:lstStyle/>
          <a:p>
            <a:endParaRPr lang="tr-TR"/>
          </a:p>
        </p:txBody>
      </p:sp>
    </p:spTree>
    <p:extLst>
      <p:ext uri="{BB962C8B-B14F-4D97-AF65-F5344CB8AC3E}">
        <p14:creationId xmlns:p14="http://schemas.microsoft.com/office/powerpoint/2010/main" val="3021530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153556"/>
            <a:ext cx="7886700" cy="437631"/>
          </a:xfrm>
        </p:spPr>
        <p:txBody>
          <a:bodyPr>
            <a:noAutofit/>
          </a:bodyPr>
          <a:lstStyle/>
          <a:p>
            <a:r>
              <a:rPr lang="tr-TR" sz="3600" b="1" dirty="0" smtClean="0">
                <a:solidFill>
                  <a:srgbClr val="04617B"/>
                </a:solidFill>
                <a:latin typeface="Times New Roman" panose="02020603050405020304" pitchFamily="18" charset="0"/>
                <a:cs typeface="Times New Roman" panose="02020603050405020304" pitchFamily="18" charset="0"/>
              </a:rPr>
              <a:t>               Birim </a:t>
            </a:r>
            <a:r>
              <a:rPr lang="tr-TR" sz="3600" b="1" dirty="0">
                <a:solidFill>
                  <a:srgbClr val="04617B"/>
                </a:solidFill>
                <a:latin typeface="Times New Roman" panose="02020603050405020304" pitchFamily="18" charset="0"/>
                <a:cs typeface="Times New Roman" panose="02020603050405020304" pitchFamily="18" charset="0"/>
              </a:rPr>
              <a:t>Teşkilat Şeması</a:t>
            </a:r>
          </a:p>
        </p:txBody>
      </p:sp>
      <p:sp>
        <p:nvSpPr>
          <p:cNvPr id="7" name="İçerik Yer Tutucusu 6">
            <a:extLst>
              <a:ext uri="{FF2B5EF4-FFF2-40B4-BE49-F238E27FC236}">
                <a16:creationId xmlns:a16="http://schemas.microsoft.com/office/drawing/2014/main" id="{8F8620A0-8167-BE05-4377-CDA1F9DA0E8D}"/>
              </a:ext>
            </a:extLst>
          </p:cNvPr>
          <p:cNvSpPr>
            <a:spLocks noGrp="1"/>
          </p:cNvSpPr>
          <p:nvPr>
            <p:ph idx="1"/>
          </p:nvPr>
        </p:nvSpPr>
        <p:spPr>
          <a:xfrm>
            <a:off x="0" y="-819472"/>
            <a:ext cx="9051195" cy="6996435"/>
          </a:xfrm>
        </p:spPr>
        <p:txBody>
          <a:bodyPr/>
          <a:lstStyle/>
          <a:p>
            <a:pPr marL="0" indent="0">
              <a:buNone/>
            </a:pPr>
            <a:endParaRPr lang="tr-TR" dirty="0"/>
          </a:p>
        </p:txBody>
      </p:sp>
      <p:graphicFrame>
        <p:nvGraphicFramePr>
          <p:cNvPr id="4" name="Diyagram 3"/>
          <p:cNvGraphicFramePr/>
          <p:nvPr>
            <p:extLst>
              <p:ext uri="{D42A27DB-BD31-4B8C-83A1-F6EECF244321}">
                <p14:modId xmlns:p14="http://schemas.microsoft.com/office/powerpoint/2010/main" val="373156940"/>
              </p:ext>
            </p:extLst>
          </p:nvPr>
        </p:nvGraphicFramePr>
        <p:xfrm>
          <a:off x="1043608" y="591187"/>
          <a:ext cx="7186101" cy="59341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2 Yuvarlatılmış Dikdörtgen"/>
          <p:cNvSpPr/>
          <p:nvPr/>
        </p:nvSpPr>
        <p:spPr>
          <a:xfrm>
            <a:off x="3059832" y="735202"/>
            <a:ext cx="3143744" cy="977945"/>
          </a:xfrm>
          <a:prstGeom prst="roundRect">
            <a:avLst/>
          </a:prstGeom>
          <a:solidFill>
            <a:schemeClr val="accent5">
              <a:lumMod val="20000"/>
              <a:lumOff val="8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solidFill>
                  <a:schemeClr val="tx1"/>
                </a:solidFill>
                <a:latin typeface="Times New Roman" panose="02020603050405020304" pitchFamily="18" charset="0"/>
                <a:cs typeface="Times New Roman" panose="02020603050405020304" pitchFamily="18" charset="0"/>
              </a:rPr>
              <a:t>GENEL SEKRETER V.</a:t>
            </a:r>
          </a:p>
          <a:p>
            <a:pPr algn="ctr"/>
            <a:r>
              <a:rPr lang="tr-TR" b="1" dirty="0">
                <a:solidFill>
                  <a:schemeClr val="tx1"/>
                </a:solidFill>
                <a:latin typeface="Times New Roman" panose="02020603050405020304" pitchFamily="18" charset="0"/>
                <a:cs typeface="Times New Roman" panose="02020603050405020304" pitchFamily="18" charset="0"/>
              </a:rPr>
              <a:t>Bilal GÜNEŞTEKİN</a:t>
            </a:r>
          </a:p>
        </p:txBody>
      </p:sp>
      <p:sp>
        <p:nvSpPr>
          <p:cNvPr id="9" name="5 Yuvarlatılmış Dikdörtgen"/>
          <p:cNvSpPr/>
          <p:nvPr/>
        </p:nvSpPr>
        <p:spPr>
          <a:xfrm>
            <a:off x="3275856" y="2116374"/>
            <a:ext cx="2664296" cy="991691"/>
          </a:xfrm>
          <a:prstGeom prst="roundRect">
            <a:avLst/>
          </a:prstGeom>
          <a:solidFill>
            <a:schemeClr val="accent5">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b="1" dirty="0">
                <a:solidFill>
                  <a:schemeClr val="tx1"/>
                </a:solidFill>
                <a:latin typeface="Times New Roman" panose="02020603050405020304" pitchFamily="18" charset="0"/>
                <a:cs typeface="Times New Roman" panose="02020603050405020304" pitchFamily="18" charset="0"/>
              </a:rPr>
              <a:t>Genel </a:t>
            </a:r>
            <a:r>
              <a:rPr lang="tr-TR" b="1" spc="-150" dirty="0">
                <a:solidFill>
                  <a:schemeClr val="tx1"/>
                </a:solidFill>
                <a:latin typeface="Times New Roman" panose="02020603050405020304" pitchFamily="18" charset="0"/>
                <a:cs typeface="Times New Roman" panose="02020603050405020304" pitchFamily="18" charset="0"/>
              </a:rPr>
              <a:t>Sekreter</a:t>
            </a:r>
            <a:r>
              <a:rPr lang="tr-TR" b="1" dirty="0">
                <a:solidFill>
                  <a:schemeClr val="tx1"/>
                </a:solidFill>
                <a:latin typeface="Times New Roman" panose="02020603050405020304" pitchFamily="18" charset="0"/>
                <a:cs typeface="Times New Roman" panose="02020603050405020304" pitchFamily="18" charset="0"/>
              </a:rPr>
              <a:t> Yardımcısı</a:t>
            </a:r>
          </a:p>
          <a:p>
            <a:pPr algn="ctr"/>
            <a:r>
              <a:rPr lang="tr-TR" b="1" dirty="0">
                <a:solidFill>
                  <a:schemeClr val="tx1"/>
                </a:solidFill>
                <a:latin typeface="Times New Roman" panose="02020603050405020304" pitchFamily="18" charset="0"/>
                <a:cs typeface="Times New Roman" panose="02020603050405020304" pitchFamily="18" charset="0"/>
              </a:rPr>
              <a:t>Yusuf DİREKÇİ</a:t>
            </a:r>
          </a:p>
        </p:txBody>
      </p:sp>
      <p:cxnSp>
        <p:nvCxnSpPr>
          <p:cNvPr id="39" name="54 Düz Bağlayıcı"/>
          <p:cNvCxnSpPr/>
          <p:nvPr/>
        </p:nvCxnSpPr>
        <p:spPr>
          <a:xfrm>
            <a:off x="4572000" y="3429000"/>
            <a:ext cx="0" cy="216024"/>
          </a:xfrm>
          <a:prstGeom prst="line">
            <a:avLst/>
          </a:prstGeom>
          <a:ln/>
        </p:spPr>
        <p:style>
          <a:lnRef idx="3">
            <a:schemeClr val="dk1"/>
          </a:lnRef>
          <a:fillRef idx="0">
            <a:schemeClr val="dk1"/>
          </a:fillRef>
          <a:effectRef idx="2">
            <a:schemeClr val="dk1"/>
          </a:effectRef>
          <a:fontRef idx="minor">
            <a:schemeClr val="tx1"/>
          </a:fontRef>
        </p:style>
      </p:cxnSp>
      <p:sp>
        <p:nvSpPr>
          <p:cNvPr id="45" name="Rectangle 35"/>
          <p:cNvSpPr>
            <a:spLocks noChangeArrowheads="1"/>
          </p:cNvSpPr>
          <p:nvPr/>
        </p:nvSpPr>
        <p:spPr bwMode="auto">
          <a:xfrm>
            <a:off x="251519" y="5013174"/>
            <a:ext cx="1008111" cy="1152128"/>
          </a:xfrm>
          <a:prstGeom prst="rect">
            <a:avLst/>
          </a:prstGeom>
          <a:solidFill>
            <a:schemeClr val="accent5">
              <a:lumMod val="20000"/>
              <a:lumOff val="80000"/>
            </a:schemeClr>
          </a:solidFill>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defRPr/>
            </a:pPr>
            <a:r>
              <a:rPr lang="tr-TR" sz="1000" b="1" dirty="0">
                <a:solidFill>
                  <a:schemeClr val="tx1"/>
                </a:solidFill>
                <a:latin typeface="Times New Roman" panose="02020603050405020304" pitchFamily="18" charset="0"/>
                <a:cs typeface="Times New Roman" panose="02020603050405020304" pitchFamily="18" charset="0"/>
              </a:rPr>
              <a:t>Senato ve</a:t>
            </a:r>
          </a:p>
          <a:p>
            <a:pPr>
              <a:defRPr/>
            </a:pPr>
            <a:r>
              <a:rPr lang="tr-TR" sz="1000" b="1" dirty="0">
                <a:solidFill>
                  <a:schemeClr val="tx1"/>
                </a:solidFill>
                <a:latin typeface="Times New Roman" panose="02020603050405020304" pitchFamily="18" charset="0"/>
                <a:cs typeface="Times New Roman" panose="02020603050405020304" pitchFamily="18" charset="0"/>
              </a:rPr>
              <a:t>Yönetim Kurulu  </a:t>
            </a:r>
          </a:p>
          <a:p>
            <a:pPr>
              <a:defRPr/>
            </a:pPr>
            <a:r>
              <a:rPr lang="tr-TR" sz="1000" b="1" dirty="0">
                <a:solidFill>
                  <a:schemeClr val="tx1"/>
                </a:solidFill>
                <a:latin typeface="Times New Roman" panose="02020603050405020304" pitchFamily="18" charset="0"/>
                <a:cs typeface="Times New Roman" panose="02020603050405020304" pitchFamily="18" charset="0"/>
              </a:rPr>
              <a:t>Kararları</a:t>
            </a:r>
          </a:p>
          <a:p>
            <a:pPr>
              <a:defRPr/>
            </a:pPr>
            <a:endParaRPr lang="tr-TR" sz="800" b="1" dirty="0">
              <a:solidFill>
                <a:schemeClr val="tx1"/>
              </a:solidFill>
              <a:latin typeface="Times New Roman" panose="02020603050405020304" pitchFamily="18" charset="0"/>
              <a:cs typeface="Times New Roman" panose="02020603050405020304" pitchFamily="18" charset="0"/>
            </a:endParaRPr>
          </a:p>
          <a:p>
            <a:pPr>
              <a:defRPr/>
            </a:pPr>
            <a:r>
              <a:rPr lang="tr-TR" sz="800" b="1" dirty="0">
                <a:solidFill>
                  <a:schemeClr val="tx1"/>
                </a:solidFill>
                <a:latin typeface="Times New Roman" panose="02020603050405020304" pitchFamily="18" charset="0"/>
                <a:cs typeface="Times New Roman" panose="02020603050405020304" pitchFamily="18" charset="0"/>
              </a:rPr>
              <a:t>Bilal IŞIK</a:t>
            </a:r>
          </a:p>
          <a:p>
            <a:pPr>
              <a:defRPr/>
            </a:pPr>
            <a:r>
              <a:rPr lang="tr-TR" sz="800" b="1" dirty="0">
                <a:solidFill>
                  <a:schemeClr val="tx1"/>
                </a:solidFill>
                <a:latin typeface="Times New Roman" panose="02020603050405020304" pitchFamily="18" charset="0"/>
                <a:cs typeface="Times New Roman" panose="02020603050405020304" pitchFamily="18" charset="0"/>
              </a:rPr>
              <a:t>Selman KARDAŞ</a:t>
            </a:r>
          </a:p>
          <a:p>
            <a:pPr>
              <a:defRPr/>
            </a:pPr>
            <a:r>
              <a:rPr lang="tr-TR" sz="800" b="1" dirty="0">
                <a:solidFill>
                  <a:schemeClr val="tx1"/>
                </a:solidFill>
                <a:latin typeface="Times New Roman" panose="02020603050405020304" pitchFamily="18" charset="0"/>
                <a:cs typeface="Times New Roman" panose="02020603050405020304" pitchFamily="18" charset="0"/>
              </a:rPr>
              <a:t>Mustafa İLİK</a:t>
            </a:r>
          </a:p>
          <a:p>
            <a:pPr algn="ctr">
              <a:defRPr/>
            </a:pPr>
            <a:endParaRPr lang="tr-TR" sz="800" b="1" dirty="0">
              <a:solidFill>
                <a:schemeClr val="tx1"/>
              </a:solidFill>
              <a:latin typeface="Times New Roman" panose="02020603050405020304" pitchFamily="18" charset="0"/>
              <a:cs typeface="Times New Roman" panose="02020603050405020304" pitchFamily="18" charset="0"/>
            </a:endParaRPr>
          </a:p>
        </p:txBody>
      </p:sp>
      <p:sp>
        <p:nvSpPr>
          <p:cNvPr id="46" name="Rectangle 35"/>
          <p:cNvSpPr>
            <a:spLocks noChangeArrowheads="1"/>
          </p:cNvSpPr>
          <p:nvPr/>
        </p:nvSpPr>
        <p:spPr bwMode="auto">
          <a:xfrm>
            <a:off x="1331640" y="5013176"/>
            <a:ext cx="1152129" cy="1152128"/>
          </a:xfrm>
          <a:prstGeom prst="rect">
            <a:avLst/>
          </a:prstGeom>
          <a:solidFill>
            <a:schemeClr val="accent5">
              <a:lumMod val="20000"/>
              <a:lumOff val="80000"/>
            </a:schemeClr>
          </a:solidFill>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defRPr/>
            </a:pPr>
            <a:r>
              <a:rPr lang="tr-TR" sz="1000" b="1" dirty="0">
                <a:solidFill>
                  <a:schemeClr val="tx1"/>
                </a:solidFill>
                <a:latin typeface="Times New Roman" panose="02020603050405020304" pitchFamily="18" charset="0"/>
                <a:cs typeface="Times New Roman" panose="02020603050405020304" pitchFamily="18" charset="0"/>
              </a:rPr>
              <a:t>Akademik Teşvik</a:t>
            </a:r>
          </a:p>
          <a:p>
            <a:pPr>
              <a:defRPr/>
            </a:pPr>
            <a:r>
              <a:rPr lang="tr-TR" sz="1000" b="1" dirty="0">
                <a:solidFill>
                  <a:schemeClr val="tx1"/>
                </a:solidFill>
                <a:latin typeface="Times New Roman" panose="02020603050405020304" pitchFamily="18" charset="0"/>
                <a:cs typeface="Times New Roman" panose="02020603050405020304" pitchFamily="18" charset="0"/>
              </a:rPr>
              <a:t>Etik Kurulu ve</a:t>
            </a:r>
          </a:p>
          <a:p>
            <a:pPr>
              <a:defRPr/>
            </a:pPr>
            <a:r>
              <a:rPr lang="tr-TR" sz="1000" b="1" dirty="0">
                <a:solidFill>
                  <a:schemeClr val="tx1"/>
                </a:solidFill>
                <a:latin typeface="Times New Roman" panose="02020603050405020304" pitchFamily="18" charset="0"/>
                <a:cs typeface="Times New Roman" panose="02020603050405020304" pitchFamily="18" charset="0"/>
              </a:rPr>
              <a:t>Anket Çalışmaları</a:t>
            </a:r>
          </a:p>
          <a:p>
            <a:pPr>
              <a:defRPr/>
            </a:pPr>
            <a:endParaRPr lang="tr-TR" sz="1000" b="1" dirty="0">
              <a:solidFill>
                <a:schemeClr val="tx1"/>
              </a:solidFill>
              <a:latin typeface="Times New Roman" panose="02020603050405020304" pitchFamily="18" charset="0"/>
              <a:cs typeface="Times New Roman" panose="02020603050405020304" pitchFamily="18" charset="0"/>
            </a:endParaRPr>
          </a:p>
          <a:p>
            <a:pPr>
              <a:defRPr/>
            </a:pPr>
            <a:r>
              <a:rPr lang="tr-TR" sz="800" b="1" dirty="0">
                <a:solidFill>
                  <a:schemeClr val="tx1"/>
                </a:solidFill>
                <a:latin typeface="Times New Roman" panose="02020603050405020304" pitchFamily="18" charset="0"/>
                <a:cs typeface="Times New Roman" panose="02020603050405020304" pitchFamily="18" charset="0"/>
              </a:rPr>
              <a:t>Erkan ZENGİN</a:t>
            </a:r>
          </a:p>
          <a:p>
            <a:pPr algn="ctr">
              <a:defRPr/>
            </a:pPr>
            <a:endParaRPr lang="tr-TR" sz="800" b="1" dirty="0">
              <a:solidFill>
                <a:schemeClr val="tx1"/>
              </a:solidFill>
              <a:latin typeface="Times New Roman" panose="02020603050405020304" pitchFamily="18" charset="0"/>
              <a:cs typeface="Times New Roman" panose="02020603050405020304" pitchFamily="18" charset="0"/>
            </a:endParaRPr>
          </a:p>
        </p:txBody>
      </p:sp>
      <p:sp>
        <p:nvSpPr>
          <p:cNvPr id="47" name="Rectangle 35"/>
          <p:cNvSpPr>
            <a:spLocks noChangeArrowheads="1"/>
          </p:cNvSpPr>
          <p:nvPr/>
        </p:nvSpPr>
        <p:spPr bwMode="auto">
          <a:xfrm>
            <a:off x="5796135" y="5013174"/>
            <a:ext cx="1008114" cy="1191235"/>
          </a:xfrm>
          <a:prstGeom prst="rect">
            <a:avLst/>
          </a:prstGeom>
          <a:solidFill>
            <a:schemeClr val="accent5">
              <a:lumMod val="20000"/>
              <a:lumOff val="80000"/>
            </a:schemeClr>
          </a:solidFill>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defRPr/>
            </a:pPr>
            <a:r>
              <a:rPr lang="tr-TR" sz="1000" b="1" dirty="0">
                <a:solidFill>
                  <a:schemeClr val="tx1"/>
                </a:solidFill>
                <a:latin typeface="Times New Roman" panose="02020603050405020304" pitchFamily="18" charset="0"/>
                <a:cs typeface="Times New Roman" panose="02020603050405020304" pitchFamily="18" charset="0"/>
              </a:rPr>
              <a:t>Taşınır İşlemleri</a:t>
            </a:r>
          </a:p>
          <a:p>
            <a:pPr>
              <a:defRPr/>
            </a:pPr>
            <a:endParaRPr lang="tr-TR" sz="1000" b="1" dirty="0">
              <a:solidFill>
                <a:schemeClr val="tx1"/>
              </a:solidFill>
              <a:latin typeface="Times New Roman" panose="02020603050405020304" pitchFamily="18" charset="0"/>
              <a:cs typeface="Times New Roman" panose="02020603050405020304" pitchFamily="18" charset="0"/>
            </a:endParaRPr>
          </a:p>
          <a:p>
            <a:pPr>
              <a:defRPr/>
            </a:pPr>
            <a:r>
              <a:rPr lang="tr-TR" sz="1000" b="1" dirty="0">
                <a:solidFill>
                  <a:schemeClr val="tx1"/>
                </a:solidFill>
                <a:latin typeface="Times New Roman" panose="02020603050405020304" pitchFamily="18" charset="0"/>
                <a:cs typeface="Times New Roman" panose="02020603050405020304" pitchFamily="18" charset="0"/>
              </a:rPr>
              <a:t>Ramazan YEL    </a:t>
            </a:r>
          </a:p>
          <a:p>
            <a:pPr>
              <a:defRPr/>
            </a:pPr>
            <a:endParaRPr lang="tr-TR" sz="800" b="1" dirty="0">
              <a:solidFill>
                <a:schemeClr val="tx1"/>
              </a:solidFill>
              <a:latin typeface="Times New Roman" panose="02020603050405020304" pitchFamily="18" charset="0"/>
              <a:cs typeface="Times New Roman" panose="02020603050405020304" pitchFamily="18" charset="0"/>
            </a:endParaRPr>
          </a:p>
          <a:p>
            <a:pPr algn="ctr">
              <a:defRPr/>
            </a:pPr>
            <a:endParaRPr lang="tr-TR" sz="800" b="1" dirty="0">
              <a:solidFill>
                <a:schemeClr val="tx1"/>
              </a:solidFill>
              <a:latin typeface="Times New Roman" panose="02020603050405020304" pitchFamily="18" charset="0"/>
              <a:cs typeface="Times New Roman" panose="02020603050405020304" pitchFamily="18" charset="0"/>
            </a:endParaRPr>
          </a:p>
        </p:txBody>
      </p:sp>
      <p:sp>
        <p:nvSpPr>
          <p:cNvPr id="48" name="Rectangle 35"/>
          <p:cNvSpPr>
            <a:spLocks noChangeArrowheads="1"/>
          </p:cNvSpPr>
          <p:nvPr/>
        </p:nvSpPr>
        <p:spPr bwMode="auto">
          <a:xfrm>
            <a:off x="4724981" y="5013174"/>
            <a:ext cx="999144" cy="1152128"/>
          </a:xfrm>
          <a:prstGeom prst="rect">
            <a:avLst/>
          </a:prstGeom>
          <a:solidFill>
            <a:schemeClr val="accent5">
              <a:lumMod val="20000"/>
              <a:lumOff val="80000"/>
            </a:schemeClr>
          </a:solidFill>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defRPr/>
            </a:pPr>
            <a:r>
              <a:rPr lang="tr-TR" sz="1000" b="1" dirty="0">
                <a:solidFill>
                  <a:schemeClr val="tx1"/>
                </a:solidFill>
                <a:latin typeface="Times New Roman" panose="02020603050405020304" pitchFamily="18" charset="0"/>
                <a:cs typeface="Times New Roman" panose="02020603050405020304" pitchFamily="18" charset="0"/>
              </a:rPr>
              <a:t>Maaş</a:t>
            </a:r>
          </a:p>
          <a:p>
            <a:pPr>
              <a:defRPr/>
            </a:pPr>
            <a:r>
              <a:rPr lang="tr-TR" sz="1000" b="1" dirty="0">
                <a:solidFill>
                  <a:schemeClr val="tx1"/>
                </a:solidFill>
                <a:latin typeface="Times New Roman" panose="02020603050405020304" pitchFamily="18" charset="0"/>
                <a:cs typeface="Times New Roman" panose="02020603050405020304" pitchFamily="18" charset="0"/>
              </a:rPr>
              <a:t>SGK</a:t>
            </a:r>
          </a:p>
          <a:p>
            <a:pPr>
              <a:defRPr/>
            </a:pPr>
            <a:r>
              <a:rPr lang="tr-TR" sz="1000" b="1" dirty="0">
                <a:solidFill>
                  <a:schemeClr val="tx1"/>
                </a:solidFill>
                <a:latin typeface="Times New Roman" panose="02020603050405020304" pitchFamily="18" charset="0"/>
                <a:cs typeface="Times New Roman" panose="02020603050405020304" pitchFamily="18" charset="0"/>
              </a:rPr>
              <a:t>Sıhhi İzin </a:t>
            </a:r>
          </a:p>
          <a:p>
            <a:pPr>
              <a:defRPr/>
            </a:pPr>
            <a:r>
              <a:rPr lang="tr-TR" sz="1000" b="1" dirty="0">
                <a:solidFill>
                  <a:schemeClr val="tx1"/>
                </a:solidFill>
                <a:latin typeface="Times New Roman" panose="02020603050405020304" pitchFamily="18" charset="0"/>
                <a:cs typeface="Times New Roman" panose="02020603050405020304" pitchFamily="18" charset="0"/>
              </a:rPr>
              <a:t>Yolluk İşlemleri</a:t>
            </a:r>
          </a:p>
          <a:p>
            <a:pPr>
              <a:defRPr/>
            </a:pPr>
            <a:endParaRPr lang="tr-TR" sz="800" b="1" dirty="0">
              <a:solidFill>
                <a:schemeClr val="tx1"/>
              </a:solidFill>
              <a:latin typeface="Times New Roman" panose="02020603050405020304" pitchFamily="18" charset="0"/>
              <a:cs typeface="Times New Roman" panose="02020603050405020304" pitchFamily="18" charset="0"/>
            </a:endParaRPr>
          </a:p>
          <a:p>
            <a:pPr>
              <a:defRPr/>
            </a:pPr>
            <a:r>
              <a:rPr lang="tr-TR" sz="800" b="1" dirty="0">
                <a:solidFill>
                  <a:schemeClr val="tx1"/>
                </a:solidFill>
                <a:latin typeface="Times New Roman" panose="02020603050405020304" pitchFamily="18" charset="0"/>
                <a:cs typeface="Times New Roman" panose="02020603050405020304" pitchFamily="18" charset="0"/>
              </a:rPr>
              <a:t>Yaşar KAYA</a:t>
            </a:r>
          </a:p>
        </p:txBody>
      </p:sp>
      <p:sp>
        <p:nvSpPr>
          <p:cNvPr id="49" name="Rectangle 35"/>
          <p:cNvSpPr>
            <a:spLocks noChangeArrowheads="1"/>
          </p:cNvSpPr>
          <p:nvPr/>
        </p:nvSpPr>
        <p:spPr bwMode="auto">
          <a:xfrm>
            <a:off x="3635896" y="5013174"/>
            <a:ext cx="1017076" cy="1152128"/>
          </a:xfrm>
          <a:prstGeom prst="rect">
            <a:avLst/>
          </a:prstGeom>
          <a:solidFill>
            <a:schemeClr val="accent5">
              <a:lumMod val="20000"/>
              <a:lumOff val="80000"/>
            </a:schemeClr>
          </a:solidFill>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lvl="0">
              <a:defRPr/>
            </a:pPr>
            <a:r>
              <a:rPr lang="tr-TR" sz="1000" b="1" dirty="0">
                <a:solidFill>
                  <a:prstClr val="black"/>
                </a:solidFill>
                <a:latin typeface="Times New Roman" panose="02020603050405020304" pitchFamily="18" charset="0"/>
                <a:cs typeface="Times New Roman" panose="02020603050405020304" pitchFamily="18" charset="0"/>
              </a:rPr>
              <a:t>Evrak Kayıt</a:t>
            </a:r>
          </a:p>
          <a:p>
            <a:pPr lvl="0">
              <a:defRPr/>
            </a:pPr>
            <a:r>
              <a:rPr lang="tr-TR" sz="1000" b="1" dirty="0">
                <a:solidFill>
                  <a:prstClr val="black"/>
                </a:solidFill>
                <a:latin typeface="Times New Roman" panose="02020603050405020304" pitchFamily="18" charset="0"/>
                <a:cs typeface="Times New Roman" panose="02020603050405020304" pitchFamily="18" charset="0"/>
              </a:rPr>
              <a:t>Posta - Kargo  </a:t>
            </a:r>
            <a:endParaRPr lang="tr-TR" sz="800" b="1" dirty="0">
              <a:solidFill>
                <a:prstClr val="black"/>
              </a:solidFill>
              <a:latin typeface="Times New Roman" panose="02020603050405020304" pitchFamily="18" charset="0"/>
              <a:cs typeface="Times New Roman" panose="02020603050405020304" pitchFamily="18" charset="0"/>
            </a:endParaRPr>
          </a:p>
          <a:p>
            <a:pPr lvl="0">
              <a:defRPr/>
            </a:pPr>
            <a:endParaRPr lang="tr-TR" sz="800" b="1" dirty="0">
              <a:solidFill>
                <a:prstClr val="black"/>
              </a:solidFill>
              <a:latin typeface="Times New Roman" panose="02020603050405020304" pitchFamily="18" charset="0"/>
              <a:cs typeface="Times New Roman" panose="02020603050405020304" pitchFamily="18" charset="0"/>
            </a:endParaRPr>
          </a:p>
          <a:p>
            <a:pPr lvl="0" algn="ctr">
              <a:defRPr/>
            </a:pPr>
            <a:r>
              <a:rPr lang="tr-TR" sz="800" b="1" dirty="0">
                <a:solidFill>
                  <a:prstClr val="black"/>
                </a:solidFill>
                <a:latin typeface="Times New Roman" panose="02020603050405020304" pitchFamily="18" charset="0"/>
                <a:cs typeface="Times New Roman" panose="02020603050405020304" pitchFamily="18" charset="0"/>
              </a:rPr>
              <a:t>Mehmet Emin YILDIZ</a:t>
            </a:r>
          </a:p>
          <a:p>
            <a:pPr lvl="0" algn="ctr">
              <a:defRPr/>
            </a:pPr>
            <a:r>
              <a:rPr lang="tr-TR" sz="800" b="1" dirty="0">
                <a:solidFill>
                  <a:prstClr val="black"/>
                </a:solidFill>
                <a:latin typeface="Times New Roman" panose="02020603050405020304" pitchFamily="18" charset="0"/>
                <a:cs typeface="Times New Roman" panose="02020603050405020304" pitchFamily="18" charset="0"/>
              </a:rPr>
              <a:t>Mehmet Emin BATU</a:t>
            </a:r>
          </a:p>
          <a:p>
            <a:pPr algn="ctr">
              <a:defRPr/>
            </a:pPr>
            <a:endParaRPr lang="tr-TR" sz="800" b="1" dirty="0">
              <a:solidFill>
                <a:schemeClr val="tx1"/>
              </a:solidFill>
              <a:latin typeface="Times New Roman" panose="02020603050405020304" pitchFamily="18" charset="0"/>
              <a:cs typeface="Times New Roman" panose="02020603050405020304" pitchFamily="18" charset="0"/>
            </a:endParaRPr>
          </a:p>
        </p:txBody>
      </p:sp>
      <p:sp>
        <p:nvSpPr>
          <p:cNvPr id="50" name="Rectangle 35"/>
          <p:cNvSpPr>
            <a:spLocks noChangeArrowheads="1"/>
          </p:cNvSpPr>
          <p:nvPr/>
        </p:nvSpPr>
        <p:spPr bwMode="auto">
          <a:xfrm>
            <a:off x="2555778" y="5013174"/>
            <a:ext cx="1008108" cy="1152128"/>
          </a:xfrm>
          <a:prstGeom prst="rect">
            <a:avLst/>
          </a:prstGeom>
          <a:solidFill>
            <a:schemeClr val="accent5">
              <a:lumMod val="20000"/>
              <a:lumOff val="80000"/>
            </a:schemeClr>
          </a:solidFill>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defRPr/>
            </a:pPr>
            <a:endParaRPr lang="tr-TR" sz="1000" b="1" dirty="0">
              <a:solidFill>
                <a:schemeClr val="tx1"/>
              </a:solidFill>
              <a:latin typeface="Times New Roman" panose="02020603050405020304" pitchFamily="18" charset="0"/>
              <a:cs typeface="Times New Roman" panose="02020603050405020304" pitchFamily="18" charset="0"/>
            </a:endParaRPr>
          </a:p>
          <a:p>
            <a:pPr>
              <a:defRPr/>
            </a:pPr>
            <a:r>
              <a:rPr lang="tr-TR" sz="1000" b="1" dirty="0" err="1">
                <a:solidFill>
                  <a:schemeClr val="tx1"/>
                </a:solidFill>
                <a:latin typeface="Times New Roman" panose="02020603050405020304" pitchFamily="18" charset="0"/>
                <a:cs typeface="Times New Roman" panose="02020603050405020304" pitchFamily="18" charset="0"/>
              </a:rPr>
              <a:t>Cumhurbaşkan</a:t>
            </a:r>
            <a:r>
              <a:rPr lang="tr-TR" sz="1000" b="1" dirty="0">
                <a:solidFill>
                  <a:schemeClr val="tx1"/>
                </a:solidFill>
                <a:latin typeface="Times New Roman" panose="02020603050405020304" pitchFamily="18" charset="0"/>
                <a:cs typeface="Times New Roman" panose="02020603050405020304" pitchFamily="18" charset="0"/>
              </a:rPr>
              <a:t>-</a:t>
            </a:r>
          </a:p>
          <a:p>
            <a:pPr>
              <a:defRPr/>
            </a:pPr>
            <a:r>
              <a:rPr lang="tr-TR" sz="1000" b="1" dirty="0">
                <a:solidFill>
                  <a:schemeClr val="tx1"/>
                </a:solidFill>
                <a:latin typeface="Times New Roman" panose="02020603050405020304" pitchFamily="18" charset="0"/>
                <a:cs typeface="Times New Roman" panose="02020603050405020304" pitchFamily="18" charset="0"/>
              </a:rPr>
              <a:t>lığı İletişim</a:t>
            </a:r>
          </a:p>
          <a:p>
            <a:pPr>
              <a:defRPr/>
            </a:pPr>
            <a:r>
              <a:rPr lang="tr-TR" sz="1000" b="1" dirty="0">
                <a:solidFill>
                  <a:schemeClr val="tx1"/>
                </a:solidFill>
                <a:latin typeface="Times New Roman" panose="02020603050405020304" pitchFamily="18" charset="0"/>
                <a:cs typeface="Times New Roman" panose="02020603050405020304" pitchFamily="18" charset="0"/>
              </a:rPr>
              <a:t> Merkezi </a:t>
            </a:r>
          </a:p>
          <a:p>
            <a:pPr>
              <a:defRPr/>
            </a:pPr>
            <a:r>
              <a:rPr lang="tr-TR" sz="1000" b="1" dirty="0">
                <a:solidFill>
                  <a:schemeClr val="tx1"/>
                </a:solidFill>
                <a:latin typeface="Times New Roman" panose="02020603050405020304" pitchFamily="18" charset="0"/>
                <a:cs typeface="Times New Roman" panose="02020603050405020304" pitchFamily="18" charset="0"/>
              </a:rPr>
              <a:t> (CİMER)</a:t>
            </a:r>
          </a:p>
          <a:p>
            <a:pPr>
              <a:defRPr/>
            </a:pPr>
            <a:endParaRPr lang="tr-TR" sz="800" b="1" dirty="0">
              <a:solidFill>
                <a:schemeClr val="tx1"/>
              </a:solidFill>
              <a:latin typeface="Times New Roman" panose="02020603050405020304" pitchFamily="18" charset="0"/>
              <a:cs typeface="Times New Roman" panose="02020603050405020304" pitchFamily="18" charset="0"/>
            </a:endParaRPr>
          </a:p>
          <a:p>
            <a:pPr>
              <a:defRPr/>
            </a:pPr>
            <a:r>
              <a:rPr lang="tr-TR" sz="800" b="1" dirty="0">
                <a:solidFill>
                  <a:schemeClr val="tx1"/>
                </a:solidFill>
                <a:latin typeface="Times New Roman" panose="02020603050405020304" pitchFamily="18" charset="0"/>
                <a:cs typeface="Times New Roman" panose="02020603050405020304" pitchFamily="18" charset="0"/>
              </a:rPr>
              <a:t>Necip DOĞAN</a:t>
            </a:r>
          </a:p>
          <a:p>
            <a:pPr>
              <a:defRPr/>
            </a:pPr>
            <a:endParaRPr lang="tr-TR" sz="800" b="1" dirty="0">
              <a:solidFill>
                <a:schemeClr val="tx1"/>
              </a:solidFill>
              <a:latin typeface="Times New Roman" panose="02020603050405020304" pitchFamily="18" charset="0"/>
              <a:cs typeface="Times New Roman" panose="02020603050405020304" pitchFamily="18" charset="0"/>
            </a:endParaRPr>
          </a:p>
          <a:p>
            <a:pPr algn="ctr">
              <a:defRPr/>
            </a:pPr>
            <a:endParaRPr lang="tr-TR" sz="800" b="1" dirty="0">
              <a:solidFill>
                <a:schemeClr val="tx1"/>
              </a:solidFill>
              <a:latin typeface="Times New Roman" panose="02020603050405020304" pitchFamily="18" charset="0"/>
              <a:cs typeface="Times New Roman" panose="02020603050405020304" pitchFamily="18" charset="0"/>
            </a:endParaRPr>
          </a:p>
        </p:txBody>
      </p:sp>
      <p:sp>
        <p:nvSpPr>
          <p:cNvPr id="51" name="Rectangle 35"/>
          <p:cNvSpPr>
            <a:spLocks noChangeArrowheads="1"/>
          </p:cNvSpPr>
          <p:nvPr/>
        </p:nvSpPr>
        <p:spPr bwMode="auto">
          <a:xfrm>
            <a:off x="6876258" y="5013174"/>
            <a:ext cx="936102" cy="1152129"/>
          </a:xfrm>
          <a:prstGeom prst="rect">
            <a:avLst/>
          </a:prstGeom>
          <a:solidFill>
            <a:schemeClr val="accent5">
              <a:lumMod val="20000"/>
              <a:lumOff val="80000"/>
            </a:schemeClr>
          </a:solidFill>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defRPr/>
            </a:pPr>
            <a:r>
              <a:rPr lang="tr-TR" sz="1000" b="1" dirty="0">
                <a:solidFill>
                  <a:schemeClr val="tx1"/>
                </a:solidFill>
                <a:latin typeface="Times New Roman" panose="02020603050405020304" pitchFamily="18" charset="0"/>
                <a:cs typeface="Times New Roman" panose="02020603050405020304" pitchFamily="18" charset="0"/>
              </a:rPr>
              <a:t>İç Yazışmalar</a:t>
            </a:r>
          </a:p>
          <a:p>
            <a:pPr>
              <a:defRPr/>
            </a:pPr>
            <a:r>
              <a:rPr lang="tr-TR" sz="1000" b="1" dirty="0">
                <a:solidFill>
                  <a:schemeClr val="tx1"/>
                </a:solidFill>
                <a:latin typeface="Times New Roman" panose="02020603050405020304" pitchFamily="18" charset="0"/>
                <a:cs typeface="Times New Roman" panose="02020603050405020304" pitchFamily="18" charset="0"/>
              </a:rPr>
              <a:t>Dış Yazışmalar</a:t>
            </a:r>
          </a:p>
          <a:p>
            <a:pPr algn="ctr">
              <a:defRPr/>
            </a:pPr>
            <a:endParaRPr lang="tr-TR" sz="800" b="1" dirty="0">
              <a:solidFill>
                <a:schemeClr val="tx1"/>
              </a:solidFill>
              <a:latin typeface="Times New Roman" panose="02020603050405020304" pitchFamily="18" charset="0"/>
              <a:cs typeface="Times New Roman" panose="02020603050405020304" pitchFamily="18" charset="0"/>
            </a:endParaRPr>
          </a:p>
          <a:p>
            <a:pPr algn="ctr">
              <a:defRPr/>
            </a:pPr>
            <a:r>
              <a:rPr lang="tr-TR" sz="800" b="1" dirty="0">
                <a:solidFill>
                  <a:schemeClr val="tx1"/>
                </a:solidFill>
                <a:latin typeface="Times New Roman" panose="02020603050405020304" pitchFamily="18" charset="0"/>
                <a:cs typeface="Times New Roman" panose="02020603050405020304" pitchFamily="18" charset="0"/>
              </a:rPr>
              <a:t>Ergül GENÇ</a:t>
            </a:r>
          </a:p>
          <a:p>
            <a:pPr algn="ctr">
              <a:defRPr/>
            </a:pPr>
            <a:r>
              <a:rPr lang="tr-TR" sz="800" b="1" dirty="0">
                <a:solidFill>
                  <a:schemeClr val="tx1"/>
                </a:solidFill>
                <a:latin typeface="Times New Roman" panose="02020603050405020304" pitchFamily="18" charset="0"/>
                <a:cs typeface="Times New Roman" panose="02020603050405020304" pitchFamily="18" charset="0"/>
              </a:rPr>
              <a:t>Esra TOPRAK</a:t>
            </a:r>
          </a:p>
          <a:p>
            <a:pPr algn="ctr">
              <a:defRPr/>
            </a:pPr>
            <a:endParaRPr lang="tr-TR" sz="800" b="1" dirty="0">
              <a:solidFill>
                <a:schemeClr val="tx1"/>
              </a:solidFill>
              <a:latin typeface="Times New Roman" panose="02020603050405020304" pitchFamily="18" charset="0"/>
              <a:cs typeface="Times New Roman" panose="02020603050405020304" pitchFamily="18" charset="0"/>
            </a:endParaRPr>
          </a:p>
        </p:txBody>
      </p:sp>
      <p:sp>
        <p:nvSpPr>
          <p:cNvPr id="59" name="5 Yuvarlatılmış Dikdörtgen"/>
          <p:cNvSpPr/>
          <p:nvPr/>
        </p:nvSpPr>
        <p:spPr>
          <a:xfrm>
            <a:off x="3491881" y="3573015"/>
            <a:ext cx="2160240" cy="788007"/>
          </a:xfrm>
          <a:prstGeom prst="roundRect">
            <a:avLst/>
          </a:prstGeom>
          <a:solidFill>
            <a:schemeClr val="accent5">
              <a:lumMod val="20000"/>
              <a:lumOff val="80000"/>
            </a:schemeClr>
          </a:solidFill>
          <a:ln>
            <a:solidFill>
              <a:srgbClr val="00B0F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b="1" dirty="0">
                <a:solidFill>
                  <a:schemeClr val="tx1"/>
                </a:solidFill>
                <a:latin typeface="Times New Roman" panose="02020603050405020304" pitchFamily="18" charset="0"/>
                <a:cs typeface="Times New Roman" panose="02020603050405020304" pitchFamily="18" charset="0"/>
              </a:rPr>
              <a:t>Şube Müdürü </a:t>
            </a:r>
          </a:p>
          <a:p>
            <a:pPr algn="ctr"/>
            <a:r>
              <a:rPr lang="tr-TR" b="1" dirty="0">
                <a:solidFill>
                  <a:schemeClr val="tx1"/>
                </a:solidFill>
                <a:latin typeface="Times New Roman" panose="02020603050405020304" pitchFamily="18" charset="0"/>
                <a:cs typeface="Times New Roman" panose="02020603050405020304" pitchFamily="18" charset="0"/>
              </a:rPr>
              <a:t>Remzi RÜZGAR</a:t>
            </a:r>
          </a:p>
        </p:txBody>
      </p:sp>
      <p:cxnSp>
        <p:nvCxnSpPr>
          <p:cNvPr id="70" name="54 Düz Bağlayıcı"/>
          <p:cNvCxnSpPr/>
          <p:nvPr/>
        </p:nvCxnSpPr>
        <p:spPr>
          <a:xfrm>
            <a:off x="849050" y="4764250"/>
            <a:ext cx="0" cy="248924"/>
          </a:xfrm>
          <a:prstGeom prst="line">
            <a:avLst/>
          </a:prstGeom>
          <a:ln/>
        </p:spPr>
        <p:style>
          <a:lnRef idx="3">
            <a:schemeClr val="dk1"/>
          </a:lnRef>
          <a:fillRef idx="0">
            <a:schemeClr val="dk1"/>
          </a:fillRef>
          <a:effectRef idx="2">
            <a:schemeClr val="dk1"/>
          </a:effectRef>
          <a:fontRef idx="minor">
            <a:schemeClr val="tx1"/>
          </a:fontRef>
        </p:style>
      </p:cxnSp>
      <p:sp>
        <p:nvSpPr>
          <p:cNvPr id="73" name="Rectangle 35"/>
          <p:cNvSpPr>
            <a:spLocks noChangeArrowheads="1"/>
          </p:cNvSpPr>
          <p:nvPr/>
        </p:nvSpPr>
        <p:spPr bwMode="auto">
          <a:xfrm>
            <a:off x="7884370" y="5013174"/>
            <a:ext cx="1008110" cy="1152129"/>
          </a:xfrm>
          <a:prstGeom prst="rect">
            <a:avLst/>
          </a:prstGeom>
          <a:solidFill>
            <a:schemeClr val="accent5">
              <a:lumMod val="20000"/>
              <a:lumOff val="80000"/>
            </a:schemeClr>
          </a:solidFill>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defRPr/>
            </a:pPr>
            <a:r>
              <a:rPr lang="tr-TR" sz="1000" b="1" dirty="0">
                <a:solidFill>
                  <a:schemeClr val="tx1"/>
                </a:solidFill>
                <a:latin typeface="Times New Roman" panose="02020603050405020304" pitchFamily="18" charset="0"/>
                <a:cs typeface="Times New Roman" panose="02020603050405020304" pitchFamily="18" charset="0"/>
              </a:rPr>
              <a:t>Kalite İşlemleri</a:t>
            </a:r>
          </a:p>
          <a:p>
            <a:pPr>
              <a:defRPr/>
            </a:pPr>
            <a:endParaRPr lang="tr-TR" sz="1000" b="1" dirty="0">
              <a:solidFill>
                <a:schemeClr val="tx1"/>
              </a:solidFill>
              <a:latin typeface="Times New Roman" panose="02020603050405020304" pitchFamily="18" charset="0"/>
              <a:cs typeface="Times New Roman" panose="02020603050405020304" pitchFamily="18" charset="0"/>
            </a:endParaRPr>
          </a:p>
          <a:p>
            <a:pPr>
              <a:defRPr/>
            </a:pPr>
            <a:r>
              <a:rPr lang="tr-TR" sz="800" b="1" dirty="0">
                <a:solidFill>
                  <a:schemeClr val="tx1"/>
                </a:solidFill>
                <a:latin typeface="Times New Roman" panose="02020603050405020304" pitchFamily="18" charset="0"/>
                <a:cs typeface="Times New Roman" panose="02020603050405020304" pitchFamily="18" charset="0"/>
              </a:rPr>
              <a:t>Bilal IŞIK </a:t>
            </a:r>
          </a:p>
          <a:p>
            <a:pPr>
              <a:defRPr/>
            </a:pPr>
            <a:r>
              <a:rPr lang="tr-TR" sz="800" b="1" dirty="0">
                <a:solidFill>
                  <a:schemeClr val="tx1"/>
                </a:solidFill>
                <a:latin typeface="Times New Roman" panose="02020603050405020304" pitchFamily="18" charset="0"/>
                <a:cs typeface="Times New Roman" panose="02020603050405020304" pitchFamily="18" charset="0"/>
              </a:rPr>
              <a:t>Erkan ZENGİN</a:t>
            </a:r>
          </a:p>
          <a:p>
            <a:pPr>
              <a:defRPr/>
            </a:pPr>
            <a:r>
              <a:rPr lang="tr-TR" sz="800" b="1" dirty="0">
                <a:solidFill>
                  <a:schemeClr val="tx1"/>
                </a:solidFill>
                <a:latin typeface="Times New Roman" panose="02020603050405020304" pitchFamily="18" charset="0"/>
                <a:cs typeface="Times New Roman" panose="02020603050405020304" pitchFamily="18" charset="0"/>
              </a:rPr>
              <a:t>Necip DOĞAN</a:t>
            </a:r>
          </a:p>
          <a:p>
            <a:pPr>
              <a:defRPr/>
            </a:pPr>
            <a:endParaRPr lang="tr-TR" sz="1000" b="1" dirty="0">
              <a:solidFill>
                <a:schemeClr val="tx1"/>
              </a:solidFill>
              <a:latin typeface="Times New Roman" panose="02020603050405020304" pitchFamily="18" charset="0"/>
              <a:cs typeface="Times New Roman" panose="02020603050405020304" pitchFamily="18" charset="0"/>
            </a:endParaRPr>
          </a:p>
          <a:p>
            <a:pPr>
              <a:defRPr/>
            </a:pPr>
            <a:endParaRPr lang="tr-TR" sz="800" b="1" dirty="0">
              <a:solidFill>
                <a:schemeClr val="tx1"/>
              </a:solidFill>
              <a:latin typeface="Times New Roman" panose="02020603050405020304" pitchFamily="18" charset="0"/>
              <a:cs typeface="Times New Roman" panose="02020603050405020304" pitchFamily="18" charset="0"/>
            </a:endParaRPr>
          </a:p>
        </p:txBody>
      </p:sp>
      <p:cxnSp>
        <p:nvCxnSpPr>
          <p:cNvPr id="74" name="54 Düz Bağlayıcı"/>
          <p:cNvCxnSpPr/>
          <p:nvPr/>
        </p:nvCxnSpPr>
        <p:spPr>
          <a:xfrm>
            <a:off x="3059832" y="4797152"/>
            <a:ext cx="0" cy="216022"/>
          </a:xfrm>
          <a:prstGeom prst="line">
            <a:avLst/>
          </a:prstGeom>
          <a:ln/>
        </p:spPr>
        <p:style>
          <a:lnRef idx="3">
            <a:schemeClr val="dk1"/>
          </a:lnRef>
          <a:fillRef idx="0">
            <a:schemeClr val="dk1"/>
          </a:fillRef>
          <a:effectRef idx="2">
            <a:schemeClr val="dk1"/>
          </a:effectRef>
          <a:fontRef idx="minor">
            <a:schemeClr val="tx1"/>
          </a:fontRef>
        </p:style>
      </p:cxnSp>
      <p:cxnSp>
        <p:nvCxnSpPr>
          <p:cNvPr id="75" name="54 Düz Bağlayıcı"/>
          <p:cNvCxnSpPr/>
          <p:nvPr/>
        </p:nvCxnSpPr>
        <p:spPr>
          <a:xfrm>
            <a:off x="4139952" y="4797152"/>
            <a:ext cx="0" cy="216022"/>
          </a:xfrm>
          <a:prstGeom prst="line">
            <a:avLst/>
          </a:prstGeom>
          <a:ln/>
        </p:spPr>
        <p:style>
          <a:lnRef idx="3">
            <a:schemeClr val="dk1"/>
          </a:lnRef>
          <a:fillRef idx="0">
            <a:schemeClr val="dk1"/>
          </a:fillRef>
          <a:effectRef idx="2">
            <a:schemeClr val="dk1"/>
          </a:effectRef>
          <a:fontRef idx="minor">
            <a:schemeClr val="tx1"/>
          </a:fontRef>
        </p:style>
      </p:cxnSp>
      <p:cxnSp>
        <p:nvCxnSpPr>
          <p:cNvPr id="76" name="54 Düz Bağlayıcı"/>
          <p:cNvCxnSpPr/>
          <p:nvPr/>
        </p:nvCxnSpPr>
        <p:spPr>
          <a:xfrm>
            <a:off x="5220072" y="4797152"/>
            <a:ext cx="0" cy="216022"/>
          </a:xfrm>
          <a:prstGeom prst="line">
            <a:avLst/>
          </a:prstGeom>
          <a:ln/>
        </p:spPr>
        <p:style>
          <a:lnRef idx="3">
            <a:schemeClr val="dk1"/>
          </a:lnRef>
          <a:fillRef idx="0">
            <a:schemeClr val="dk1"/>
          </a:fillRef>
          <a:effectRef idx="2">
            <a:schemeClr val="dk1"/>
          </a:effectRef>
          <a:fontRef idx="minor">
            <a:schemeClr val="tx1"/>
          </a:fontRef>
        </p:style>
      </p:cxnSp>
      <p:cxnSp>
        <p:nvCxnSpPr>
          <p:cNvPr id="77" name="54 Düz Bağlayıcı"/>
          <p:cNvCxnSpPr/>
          <p:nvPr/>
        </p:nvCxnSpPr>
        <p:spPr>
          <a:xfrm>
            <a:off x="6300192" y="4797152"/>
            <a:ext cx="0" cy="216022"/>
          </a:xfrm>
          <a:prstGeom prst="line">
            <a:avLst/>
          </a:prstGeom>
          <a:ln/>
        </p:spPr>
        <p:style>
          <a:lnRef idx="3">
            <a:schemeClr val="dk1"/>
          </a:lnRef>
          <a:fillRef idx="0">
            <a:schemeClr val="dk1"/>
          </a:fillRef>
          <a:effectRef idx="2">
            <a:schemeClr val="dk1"/>
          </a:effectRef>
          <a:fontRef idx="minor">
            <a:schemeClr val="tx1"/>
          </a:fontRef>
        </p:style>
      </p:cxnSp>
      <p:cxnSp>
        <p:nvCxnSpPr>
          <p:cNvPr id="78" name="54 Düz Bağlayıcı"/>
          <p:cNvCxnSpPr/>
          <p:nvPr/>
        </p:nvCxnSpPr>
        <p:spPr>
          <a:xfrm>
            <a:off x="7380312" y="4797152"/>
            <a:ext cx="0" cy="216022"/>
          </a:xfrm>
          <a:prstGeom prst="line">
            <a:avLst/>
          </a:prstGeom>
          <a:ln/>
        </p:spPr>
        <p:style>
          <a:lnRef idx="3">
            <a:schemeClr val="dk1"/>
          </a:lnRef>
          <a:fillRef idx="0">
            <a:schemeClr val="dk1"/>
          </a:fillRef>
          <a:effectRef idx="2">
            <a:schemeClr val="dk1"/>
          </a:effectRef>
          <a:fontRef idx="minor">
            <a:schemeClr val="tx1"/>
          </a:fontRef>
        </p:style>
      </p:cxnSp>
      <p:cxnSp>
        <p:nvCxnSpPr>
          <p:cNvPr id="79" name="54 Düz Bağlayıcı"/>
          <p:cNvCxnSpPr/>
          <p:nvPr/>
        </p:nvCxnSpPr>
        <p:spPr>
          <a:xfrm>
            <a:off x="8388424" y="4797152"/>
            <a:ext cx="0" cy="216022"/>
          </a:xfrm>
          <a:prstGeom prst="line">
            <a:avLst/>
          </a:prstGeom>
          <a:ln/>
        </p:spPr>
        <p:style>
          <a:lnRef idx="3">
            <a:schemeClr val="dk1"/>
          </a:lnRef>
          <a:fillRef idx="0">
            <a:schemeClr val="dk1"/>
          </a:fillRef>
          <a:effectRef idx="2">
            <a:schemeClr val="dk1"/>
          </a:effectRef>
          <a:fontRef idx="minor">
            <a:schemeClr val="tx1"/>
          </a:fontRef>
        </p:style>
      </p:cxnSp>
      <p:cxnSp>
        <p:nvCxnSpPr>
          <p:cNvPr id="80" name="54 Düz Bağlayıcı"/>
          <p:cNvCxnSpPr/>
          <p:nvPr/>
        </p:nvCxnSpPr>
        <p:spPr>
          <a:xfrm>
            <a:off x="1907704" y="4797152"/>
            <a:ext cx="0" cy="216022"/>
          </a:xfrm>
          <a:prstGeom prst="line">
            <a:avLst/>
          </a:prstGeom>
          <a:ln/>
        </p:spPr>
        <p:style>
          <a:lnRef idx="3">
            <a:schemeClr val="dk1"/>
          </a:lnRef>
          <a:fillRef idx="0">
            <a:schemeClr val="dk1"/>
          </a:fillRef>
          <a:effectRef idx="2">
            <a:schemeClr val="dk1"/>
          </a:effectRef>
          <a:fontRef idx="minor">
            <a:schemeClr val="tx1"/>
          </a:fontRef>
        </p:style>
      </p:cxnSp>
      <p:sp>
        <p:nvSpPr>
          <p:cNvPr id="34" name="5 Yuvarlatılmış Dikdörtgen"/>
          <p:cNvSpPr/>
          <p:nvPr/>
        </p:nvSpPr>
        <p:spPr>
          <a:xfrm>
            <a:off x="6444210" y="1713149"/>
            <a:ext cx="1656180" cy="551383"/>
          </a:xfrm>
          <a:prstGeom prst="roundRect">
            <a:avLst/>
          </a:prstGeom>
          <a:solidFill>
            <a:schemeClr val="accent5">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tr-TR" sz="1400" b="1" dirty="0">
                <a:solidFill>
                  <a:schemeClr val="tx1"/>
                </a:solidFill>
                <a:latin typeface="Times New Roman" panose="02020603050405020304" pitchFamily="18" charset="0"/>
                <a:cs typeface="Times New Roman" panose="02020603050405020304" pitchFamily="18" charset="0"/>
              </a:rPr>
              <a:t>Yönetici Asistanı</a:t>
            </a:r>
          </a:p>
          <a:p>
            <a:pPr algn="ctr"/>
            <a:r>
              <a:rPr lang="tr-TR" sz="1400" b="1" dirty="0">
                <a:solidFill>
                  <a:schemeClr val="tx1"/>
                </a:solidFill>
                <a:latin typeface="Times New Roman" panose="02020603050405020304" pitchFamily="18" charset="0"/>
                <a:cs typeface="Times New Roman" panose="02020603050405020304" pitchFamily="18" charset="0"/>
              </a:rPr>
              <a:t>Sinem KARATAŞ</a:t>
            </a:r>
          </a:p>
        </p:txBody>
      </p:sp>
      <p:cxnSp>
        <p:nvCxnSpPr>
          <p:cNvPr id="35" name="54 Düz Bağlayıcı"/>
          <p:cNvCxnSpPr/>
          <p:nvPr/>
        </p:nvCxnSpPr>
        <p:spPr>
          <a:xfrm>
            <a:off x="5956376" y="1713147"/>
            <a:ext cx="0" cy="117258"/>
          </a:xfrm>
          <a:prstGeom prst="line">
            <a:avLst/>
          </a:prstGeom>
          <a:ln/>
        </p:spPr>
        <p:style>
          <a:lnRef idx="3">
            <a:schemeClr val="dk1"/>
          </a:lnRef>
          <a:fillRef idx="0">
            <a:schemeClr val="dk1"/>
          </a:fillRef>
          <a:effectRef idx="2">
            <a:schemeClr val="dk1"/>
          </a:effectRef>
          <a:fontRef idx="minor">
            <a:schemeClr val="tx1"/>
          </a:fontRef>
        </p:style>
      </p:cxnSp>
      <p:sp>
        <p:nvSpPr>
          <p:cNvPr id="44" name="Line 44"/>
          <p:cNvSpPr>
            <a:spLocks noChangeShapeType="1"/>
          </p:cNvSpPr>
          <p:nvPr/>
        </p:nvSpPr>
        <p:spPr bwMode="auto">
          <a:xfrm flipV="1">
            <a:off x="6372200" y="1827230"/>
            <a:ext cx="88236" cy="3176"/>
          </a:xfrm>
          <a:prstGeom prst="line">
            <a:avLst/>
          </a:prstGeom>
          <a:noFill/>
          <a:ln w="57150">
            <a:solidFill>
              <a:schemeClr val="tx1"/>
            </a:solidFill>
            <a:round/>
            <a:headEnd/>
            <a:tailEnd/>
          </a:ln>
        </p:spPr>
        <p:txBody>
          <a:bodyPr/>
          <a:lstStyle/>
          <a:p>
            <a:endParaRPr lang="tr-TR"/>
          </a:p>
        </p:txBody>
      </p:sp>
      <p:sp>
        <p:nvSpPr>
          <p:cNvPr id="52" name="Line 44"/>
          <p:cNvSpPr>
            <a:spLocks noChangeShapeType="1"/>
          </p:cNvSpPr>
          <p:nvPr/>
        </p:nvSpPr>
        <p:spPr bwMode="auto">
          <a:xfrm>
            <a:off x="849050" y="4764250"/>
            <a:ext cx="7539373" cy="17126"/>
          </a:xfrm>
          <a:prstGeom prst="line">
            <a:avLst/>
          </a:prstGeom>
          <a:noFill/>
          <a:ln w="57150">
            <a:solidFill>
              <a:schemeClr val="tx1"/>
            </a:solidFill>
            <a:round/>
            <a:headEnd/>
            <a:tailEnd/>
          </a:ln>
        </p:spPr>
        <p:txBody>
          <a:bodyPr/>
          <a:lstStyle/>
          <a:p>
            <a:endParaRPr lang="tr-TR"/>
          </a:p>
        </p:txBody>
      </p:sp>
      <p:sp>
        <p:nvSpPr>
          <p:cNvPr id="43" name="Line 44"/>
          <p:cNvSpPr>
            <a:spLocks noChangeShapeType="1"/>
          </p:cNvSpPr>
          <p:nvPr/>
        </p:nvSpPr>
        <p:spPr bwMode="auto">
          <a:xfrm flipV="1">
            <a:off x="5940151" y="1827230"/>
            <a:ext cx="504059" cy="0"/>
          </a:xfrm>
          <a:prstGeom prst="line">
            <a:avLst/>
          </a:prstGeom>
          <a:noFill/>
          <a:ln w="57150">
            <a:solidFill>
              <a:schemeClr val="tx1"/>
            </a:solidFill>
            <a:round/>
            <a:headEnd/>
            <a:tailEnd/>
          </a:ln>
        </p:spPr>
        <p:txBody>
          <a:bodyPr/>
          <a:lstStyle/>
          <a:p>
            <a:endParaRPr lang="tr-TR"/>
          </a:p>
        </p:txBody>
      </p:sp>
      <p:cxnSp>
        <p:nvCxnSpPr>
          <p:cNvPr id="54" name="54 Düz Bağlayıcı"/>
          <p:cNvCxnSpPr/>
          <p:nvPr/>
        </p:nvCxnSpPr>
        <p:spPr>
          <a:xfrm>
            <a:off x="4572000" y="3108065"/>
            <a:ext cx="0" cy="464951"/>
          </a:xfrm>
          <a:prstGeom prst="line">
            <a:avLst/>
          </a:prstGeom>
          <a:ln/>
        </p:spPr>
        <p:style>
          <a:lnRef idx="3">
            <a:schemeClr val="dk1"/>
          </a:lnRef>
          <a:fillRef idx="0">
            <a:schemeClr val="dk1"/>
          </a:fillRef>
          <a:effectRef idx="2">
            <a:schemeClr val="dk1"/>
          </a:effectRef>
          <a:fontRef idx="minor">
            <a:schemeClr val="tx1"/>
          </a:fontRef>
        </p:style>
      </p:cxnSp>
      <p:cxnSp>
        <p:nvCxnSpPr>
          <p:cNvPr id="56" name="54 Düz Bağlayıcı"/>
          <p:cNvCxnSpPr/>
          <p:nvPr/>
        </p:nvCxnSpPr>
        <p:spPr>
          <a:xfrm>
            <a:off x="4572000" y="1713147"/>
            <a:ext cx="0" cy="403227"/>
          </a:xfrm>
          <a:prstGeom prst="line">
            <a:avLst/>
          </a:prstGeom>
          <a:ln/>
        </p:spPr>
        <p:style>
          <a:lnRef idx="3">
            <a:schemeClr val="dk1"/>
          </a:lnRef>
          <a:fillRef idx="0">
            <a:schemeClr val="dk1"/>
          </a:fillRef>
          <a:effectRef idx="2">
            <a:schemeClr val="dk1"/>
          </a:effectRef>
          <a:fontRef idx="minor">
            <a:schemeClr val="tx1"/>
          </a:fontRef>
        </p:style>
      </p:cxnSp>
      <p:cxnSp>
        <p:nvCxnSpPr>
          <p:cNvPr id="57" name="54 Düz Bağlayıcı"/>
          <p:cNvCxnSpPr/>
          <p:nvPr/>
        </p:nvCxnSpPr>
        <p:spPr>
          <a:xfrm>
            <a:off x="4572000" y="4343897"/>
            <a:ext cx="0" cy="420353"/>
          </a:xfrm>
          <a:prstGeom prst="line">
            <a:avLst/>
          </a:prstGeom>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577821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476671"/>
            <a:ext cx="8229600" cy="519671"/>
          </a:xfrm>
        </p:spPr>
        <p:txBody>
          <a:bodyPr>
            <a:noAutofit/>
          </a:bodyPr>
          <a:lstStyle/>
          <a:p>
            <a:pPr algn="ctr"/>
            <a:r>
              <a:rPr lang="tr-TR" sz="2400" b="1" dirty="0">
                <a:solidFill>
                  <a:schemeClr val="accent5"/>
                </a:solidFill>
                <a:latin typeface="Times New Roman" panose="02020603050405020304" pitchFamily="18" charset="0"/>
                <a:cs typeface="Times New Roman" panose="02020603050405020304" pitchFamily="18" charset="0"/>
              </a:rPr>
              <a:t>İnsan Kaynakları </a:t>
            </a:r>
            <a:br>
              <a:rPr lang="tr-TR" sz="2400" b="1" dirty="0">
                <a:solidFill>
                  <a:schemeClr val="accent5"/>
                </a:solidFill>
                <a:latin typeface="Times New Roman" panose="02020603050405020304" pitchFamily="18" charset="0"/>
                <a:cs typeface="Times New Roman" panose="02020603050405020304" pitchFamily="18" charset="0"/>
              </a:rPr>
            </a:br>
            <a:r>
              <a:rPr lang="tr-TR" sz="2400" b="1" dirty="0">
                <a:solidFill>
                  <a:schemeClr val="accent5"/>
                </a:solidFill>
                <a:latin typeface="Times New Roman" panose="02020603050405020304" pitchFamily="18" charset="0"/>
                <a:cs typeface="Times New Roman" panose="02020603050405020304" pitchFamily="18" charset="0"/>
              </a:rPr>
              <a:t>Kadro Durumu ve Çalıştığı Birime Göre Personel Sayıları</a:t>
            </a: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3905073983"/>
              </p:ext>
            </p:extLst>
          </p:nvPr>
        </p:nvGraphicFramePr>
        <p:xfrm>
          <a:off x="0" y="1124742"/>
          <a:ext cx="9152791" cy="5382972"/>
        </p:xfrm>
        <a:graphic>
          <a:graphicData uri="http://schemas.openxmlformats.org/drawingml/2006/table">
            <a:tbl>
              <a:tblPr firstRow="1" bandRow="1">
                <a:tableStyleId>{5C22544A-7EE6-4342-B048-85BDC9FD1C3A}</a:tableStyleId>
              </a:tblPr>
              <a:tblGrid>
                <a:gridCol w="2218109">
                  <a:extLst>
                    <a:ext uri="{9D8B030D-6E8A-4147-A177-3AD203B41FA5}">
                      <a16:colId xmlns:a16="http://schemas.microsoft.com/office/drawing/2014/main" val="20000"/>
                    </a:ext>
                  </a:extLst>
                </a:gridCol>
                <a:gridCol w="1071243">
                  <a:extLst>
                    <a:ext uri="{9D8B030D-6E8A-4147-A177-3AD203B41FA5}">
                      <a16:colId xmlns:a16="http://schemas.microsoft.com/office/drawing/2014/main" val="20001"/>
                    </a:ext>
                  </a:extLst>
                </a:gridCol>
                <a:gridCol w="872025">
                  <a:extLst>
                    <a:ext uri="{9D8B030D-6E8A-4147-A177-3AD203B41FA5}">
                      <a16:colId xmlns:a16="http://schemas.microsoft.com/office/drawing/2014/main" val="20002"/>
                    </a:ext>
                  </a:extLst>
                </a:gridCol>
                <a:gridCol w="1189125">
                  <a:extLst>
                    <a:ext uri="{9D8B030D-6E8A-4147-A177-3AD203B41FA5}">
                      <a16:colId xmlns:a16="http://schemas.microsoft.com/office/drawing/2014/main" val="20003"/>
                    </a:ext>
                  </a:extLst>
                </a:gridCol>
                <a:gridCol w="1474451">
                  <a:extLst>
                    <a:ext uri="{9D8B030D-6E8A-4147-A177-3AD203B41FA5}">
                      <a16:colId xmlns:a16="http://schemas.microsoft.com/office/drawing/2014/main" val="4213744079"/>
                    </a:ext>
                  </a:extLst>
                </a:gridCol>
                <a:gridCol w="2327838">
                  <a:extLst>
                    <a:ext uri="{9D8B030D-6E8A-4147-A177-3AD203B41FA5}">
                      <a16:colId xmlns:a16="http://schemas.microsoft.com/office/drawing/2014/main" val="20004"/>
                    </a:ext>
                  </a:extLst>
                </a:gridCol>
              </a:tblGrid>
              <a:tr h="1044021">
                <a:tc>
                  <a:txBody>
                    <a:bodyPr/>
                    <a:lstStyle/>
                    <a:p>
                      <a:r>
                        <a:rPr lang="tr-TR" sz="1600" dirty="0">
                          <a:latin typeface="Times New Roman" panose="02020603050405020304" pitchFamily="18" charset="0"/>
                          <a:cs typeface="Times New Roman" panose="02020603050405020304" pitchFamily="18" charset="0"/>
                        </a:rPr>
                        <a:t>Kadro Unvanı</a:t>
                      </a:r>
                    </a:p>
                  </a:txBody>
                  <a:tcPr anchor="ctr"/>
                </a:tc>
                <a:tc>
                  <a:txBody>
                    <a:bodyPr/>
                    <a:lstStyle/>
                    <a:p>
                      <a:pPr algn="ctr"/>
                      <a:r>
                        <a:rPr lang="tr-TR" sz="1600" dirty="0">
                          <a:latin typeface="Times New Roman" panose="02020603050405020304" pitchFamily="18" charset="0"/>
                          <a:cs typeface="Times New Roman" panose="02020603050405020304" pitchFamily="18" charset="0"/>
                        </a:rPr>
                        <a:t>Kadro Sayısı</a:t>
                      </a:r>
                    </a:p>
                  </a:txBody>
                  <a:tcPr anchor="ctr"/>
                </a:tc>
                <a:tc>
                  <a:txBody>
                    <a:bodyPr/>
                    <a:lstStyle/>
                    <a:p>
                      <a:pPr algn="ctr"/>
                      <a:r>
                        <a:rPr lang="tr-TR" sz="1600" dirty="0">
                          <a:latin typeface="Times New Roman" panose="02020603050405020304" pitchFamily="18" charset="0"/>
                          <a:cs typeface="Times New Roman" panose="02020603050405020304" pitchFamily="18" charset="0"/>
                        </a:rPr>
                        <a:t>Dolu</a:t>
                      </a:r>
                    </a:p>
                  </a:txBody>
                  <a:tcPr anchor="ctr"/>
                </a:tc>
                <a:tc>
                  <a:txBody>
                    <a:bodyPr/>
                    <a:lstStyle/>
                    <a:p>
                      <a:pPr algn="ctr"/>
                      <a:r>
                        <a:rPr lang="tr-TR" sz="1600" dirty="0">
                          <a:latin typeface="Times New Roman" panose="02020603050405020304" pitchFamily="18" charset="0"/>
                          <a:cs typeface="Times New Roman" panose="02020603050405020304" pitchFamily="18" charset="0"/>
                        </a:rPr>
                        <a:t>Birim Kadrosu</a:t>
                      </a:r>
                      <a:r>
                        <a:rPr lang="tr-TR" sz="1600" baseline="0" dirty="0">
                          <a:latin typeface="Times New Roman" panose="02020603050405020304" pitchFamily="18" charset="0"/>
                          <a:cs typeface="Times New Roman" panose="02020603050405020304" pitchFamily="18" charset="0"/>
                        </a:rPr>
                        <a:t> Dışında </a:t>
                      </a:r>
                      <a:r>
                        <a:rPr lang="tr-TR" sz="1600" dirty="0">
                          <a:latin typeface="Times New Roman" panose="02020603050405020304" pitchFamily="18" charset="0"/>
                          <a:cs typeface="Times New Roman" panose="02020603050405020304" pitchFamily="18" charset="0"/>
                        </a:rPr>
                        <a:t> Çalışan</a:t>
                      </a:r>
                    </a:p>
                  </a:txBody>
                  <a:tcPr anchor="ctr"/>
                </a:tc>
                <a:tc>
                  <a:txBody>
                    <a:bodyPr/>
                    <a:lstStyle/>
                    <a:p>
                      <a:pPr algn="ctr"/>
                      <a:r>
                        <a:rPr lang="tr-TR" sz="1600" dirty="0">
                          <a:latin typeface="Times New Roman" panose="02020603050405020304" pitchFamily="18" charset="0"/>
                          <a:cs typeface="Times New Roman" panose="02020603050405020304" pitchFamily="18" charset="0"/>
                        </a:rPr>
                        <a:t>Kadrosu Başka Birimde olup Çalışan</a:t>
                      </a:r>
                    </a:p>
                  </a:txBody>
                  <a:tcPr anchor="ctr"/>
                </a:tc>
                <a:tc>
                  <a:txBody>
                    <a:bodyPr/>
                    <a:lstStyle/>
                    <a:p>
                      <a:pPr algn="ctr"/>
                      <a:r>
                        <a:rPr lang="tr-TR" sz="1600" dirty="0">
                          <a:latin typeface="Times New Roman" panose="02020603050405020304" pitchFamily="18" charset="0"/>
                          <a:cs typeface="Times New Roman" panose="02020603050405020304" pitchFamily="18" charset="0"/>
                        </a:rPr>
                        <a:t>Çalıştığı Birim</a:t>
                      </a:r>
                    </a:p>
                  </a:txBody>
                  <a:tcPr anchor="ctr"/>
                </a:tc>
                <a:extLst>
                  <a:ext uri="{0D108BD9-81ED-4DB2-BD59-A6C34878D82A}">
                    <a16:rowId xmlns:a16="http://schemas.microsoft.com/office/drawing/2014/main" val="10000"/>
                  </a:ext>
                </a:extLst>
              </a:tr>
              <a:tr h="372879">
                <a:tc>
                  <a:txBody>
                    <a:bodyPr/>
                    <a:lstStyle/>
                    <a:p>
                      <a:r>
                        <a:rPr lang="tr-TR" sz="1800" dirty="0">
                          <a:latin typeface="Times New Roman" panose="02020603050405020304" pitchFamily="18" charset="0"/>
                          <a:cs typeface="Times New Roman" panose="02020603050405020304" pitchFamily="18" charset="0"/>
                        </a:rPr>
                        <a:t>Genel Sekreter</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1</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1</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0</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0</a:t>
                      </a:r>
                    </a:p>
                  </a:txBody>
                  <a:tcPr anchor="ctr"/>
                </a:tc>
                <a:tc>
                  <a:txBody>
                    <a:bodyPr/>
                    <a:lstStyle/>
                    <a:p>
                      <a:pPr algn="ctr"/>
                      <a:endParaRPr lang="tr-TR" sz="18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1"/>
                  </a:ext>
                </a:extLst>
              </a:tr>
              <a:tr h="372879">
                <a:tc>
                  <a:txBody>
                    <a:bodyPr/>
                    <a:lstStyle/>
                    <a:p>
                      <a:r>
                        <a:rPr lang="tr-TR" sz="1800" dirty="0">
                          <a:latin typeface="Times New Roman" panose="02020603050405020304" pitchFamily="18" charset="0"/>
                          <a:cs typeface="Times New Roman" panose="02020603050405020304" pitchFamily="18" charset="0"/>
                        </a:rPr>
                        <a:t>Genel Sekreter Yrd.</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2</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2</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1</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0</a:t>
                      </a:r>
                    </a:p>
                  </a:txBody>
                  <a:tcPr anchor="ctr"/>
                </a:tc>
                <a:tc>
                  <a:txBody>
                    <a:bodyPr/>
                    <a:lstStyle/>
                    <a:p>
                      <a:pPr algn="l"/>
                      <a:r>
                        <a:rPr kumimoji="0" lang="tr-TR" sz="1200" kern="1200" dirty="0">
                          <a:solidFill>
                            <a:schemeClr val="dk1"/>
                          </a:solidFill>
                          <a:latin typeface="Times New Roman" panose="02020603050405020304" pitchFamily="18" charset="0"/>
                          <a:ea typeface="+mn-ea"/>
                          <a:cs typeface="Times New Roman" panose="02020603050405020304" pitchFamily="18" charset="0"/>
                        </a:rPr>
                        <a:t>İdari ve Mali İşler Daire Bşk.</a:t>
                      </a:r>
                      <a:endParaRPr lang="tr-TR"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2"/>
                  </a:ext>
                </a:extLst>
              </a:tr>
              <a:tr h="372879">
                <a:tc>
                  <a:txBody>
                    <a:bodyPr/>
                    <a:lstStyle/>
                    <a:p>
                      <a:r>
                        <a:rPr lang="tr-TR" sz="1800" dirty="0">
                          <a:latin typeface="Times New Roman" panose="02020603050405020304" pitchFamily="18" charset="0"/>
                          <a:cs typeface="Times New Roman" panose="02020603050405020304" pitchFamily="18" charset="0"/>
                        </a:rPr>
                        <a:t>Şube Müdürü</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1</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1</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0</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0</a:t>
                      </a:r>
                    </a:p>
                  </a:txBody>
                  <a:tcPr anchor="ctr"/>
                </a:tc>
                <a:tc>
                  <a:txBody>
                    <a:bodyPr/>
                    <a:lstStyle/>
                    <a:p>
                      <a:pPr algn="l"/>
                      <a:endParaRPr lang="tr-TR"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4"/>
                  </a:ext>
                </a:extLst>
              </a:tr>
              <a:tr h="372879">
                <a:tc>
                  <a:txBody>
                    <a:bodyPr/>
                    <a:lstStyle/>
                    <a:p>
                      <a:r>
                        <a:rPr lang="tr-TR" sz="1800" dirty="0">
                          <a:latin typeface="Times New Roman" panose="02020603050405020304" pitchFamily="18" charset="0"/>
                          <a:cs typeface="Times New Roman" panose="02020603050405020304" pitchFamily="18" charset="0"/>
                        </a:rPr>
                        <a:t>Şef</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2</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2</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1</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0</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200" kern="1200" dirty="0">
                          <a:solidFill>
                            <a:schemeClr val="dk1"/>
                          </a:solidFill>
                          <a:latin typeface="Times New Roman" panose="02020603050405020304" pitchFamily="18" charset="0"/>
                          <a:ea typeface="+mn-ea"/>
                          <a:cs typeface="Times New Roman" panose="02020603050405020304" pitchFamily="18" charset="0"/>
                        </a:rPr>
                        <a:t>Kozluk MYO Md.</a:t>
                      </a:r>
                    </a:p>
                  </a:txBody>
                  <a:tcPr anchor="ctr"/>
                </a:tc>
                <a:extLst>
                  <a:ext uri="{0D108BD9-81ED-4DB2-BD59-A6C34878D82A}">
                    <a16:rowId xmlns:a16="http://schemas.microsoft.com/office/drawing/2014/main" val="10005"/>
                  </a:ext>
                </a:extLst>
              </a:tr>
              <a:tr h="372879">
                <a:tc>
                  <a:txBody>
                    <a:bodyPr/>
                    <a:lstStyle/>
                    <a:p>
                      <a:r>
                        <a:rPr lang="tr-TR" sz="1800" dirty="0">
                          <a:latin typeface="Times New Roman" panose="02020603050405020304" pitchFamily="18" charset="0"/>
                          <a:cs typeface="Times New Roman" panose="02020603050405020304" pitchFamily="18" charset="0"/>
                        </a:rPr>
                        <a:t>Memur</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2</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2</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2</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0</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200" kern="1200" dirty="0">
                          <a:solidFill>
                            <a:schemeClr val="dk1"/>
                          </a:solidFill>
                          <a:latin typeface="Times New Roman" panose="02020603050405020304" pitchFamily="18" charset="0"/>
                          <a:ea typeface="+mn-ea"/>
                          <a:cs typeface="Times New Roman" panose="02020603050405020304" pitchFamily="18" charset="0"/>
                        </a:rPr>
                        <a:t>İdari ve Mali İşler Daire Bşk.</a:t>
                      </a:r>
                    </a:p>
                  </a:txBody>
                  <a:tcPr anchor="ctr"/>
                </a:tc>
                <a:extLst>
                  <a:ext uri="{0D108BD9-81ED-4DB2-BD59-A6C34878D82A}">
                    <a16:rowId xmlns:a16="http://schemas.microsoft.com/office/drawing/2014/main" val="10006"/>
                  </a:ext>
                </a:extLst>
              </a:tr>
              <a:tr h="1025417">
                <a:tc>
                  <a:txBody>
                    <a:bodyPr/>
                    <a:lstStyle/>
                    <a:p>
                      <a:r>
                        <a:rPr lang="tr-TR" sz="1800" dirty="0">
                          <a:latin typeface="Times New Roman" panose="02020603050405020304" pitchFamily="18" charset="0"/>
                          <a:cs typeface="Times New Roman" panose="02020603050405020304" pitchFamily="18" charset="0"/>
                        </a:rPr>
                        <a:t>Bilgisayar İşletmeni</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13</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13</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7</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0</a:t>
                      </a:r>
                    </a:p>
                  </a:txBody>
                  <a:tcPr anchor="ctr"/>
                </a:tc>
                <a:tc>
                  <a:txBody>
                    <a:bodyPr/>
                    <a:lstStyle/>
                    <a:p>
                      <a:pPr algn="l"/>
                      <a:r>
                        <a:rPr lang="tr-TR" sz="1200" dirty="0">
                          <a:latin typeface="Times New Roman" panose="02020603050405020304" pitchFamily="18" charset="0"/>
                          <a:cs typeface="Times New Roman" panose="02020603050405020304" pitchFamily="18" charset="0"/>
                        </a:rPr>
                        <a:t>İdari ve mali İşler Daire Bşk., </a:t>
                      </a:r>
                    </a:p>
                    <a:p>
                      <a:pPr algn="l"/>
                      <a:r>
                        <a:rPr lang="tr-TR" sz="1200" dirty="0">
                          <a:latin typeface="Times New Roman" panose="02020603050405020304" pitchFamily="18" charset="0"/>
                          <a:cs typeface="Times New Roman" panose="02020603050405020304" pitchFamily="18" charset="0"/>
                        </a:rPr>
                        <a:t>Özel Kalem, </a:t>
                      </a:r>
                    </a:p>
                    <a:p>
                      <a:pPr algn="l"/>
                      <a:r>
                        <a:rPr lang="tr-TR" sz="1200" dirty="0">
                          <a:latin typeface="Times New Roman" panose="02020603050405020304" pitchFamily="18" charset="0"/>
                          <a:cs typeface="Times New Roman" panose="02020603050405020304" pitchFamily="18" charset="0"/>
                        </a:rPr>
                        <a:t>ÖSYM İl Temsilciliği, </a:t>
                      </a:r>
                    </a:p>
                    <a:p>
                      <a:pPr algn="l"/>
                      <a:r>
                        <a:rPr lang="tr-TR" sz="1200" dirty="0">
                          <a:latin typeface="Times New Roman" panose="02020603050405020304" pitchFamily="18" charset="0"/>
                          <a:cs typeface="Times New Roman" panose="02020603050405020304" pitchFamily="18" charset="0"/>
                        </a:rPr>
                        <a:t>Lisansüstü Eğitim Enstitüsü Md., </a:t>
                      </a:r>
                    </a:p>
                    <a:p>
                      <a:pPr algn="l"/>
                      <a:r>
                        <a:rPr lang="tr-TR" sz="1200" dirty="0">
                          <a:latin typeface="Times New Roman" panose="02020603050405020304" pitchFamily="18" charset="0"/>
                          <a:cs typeface="Times New Roman" panose="02020603050405020304" pitchFamily="18" charset="0"/>
                        </a:rPr>
                        <a:t>BAP Koordinatörlüğü,</a:t>
                      </a:r>
                    </a:p>
                    <a:p>
                      <a:pPr algn="l"/>
                      <a:r>
                        <a:rPr lang="tr-TR" sz="1200" dirty="0">
                          <a:latin typeface="Times New Roman" panose="02020603050405020304" pitchFamily="18" charset="0"/>
                          <a:cs typeface="Times New Roman" panose="02020603050405020304" pitchFamily="18" charset="0"/>
                        </a:rPr>
                        <a:t>Sağlık Hizmetleri MYO Md.</a:t>
                      </a:r>
                    </a:p>
                  </a:txBody>
                  <a:tcPr anchor="ctr"/>
                </a:tc>
                <a:extLst>
                  <a:ext uri="{0D108BD9-81ED-4DB2-BD59-A6C34878D82A}">
                    <a16:rowId xmlns:a16="http://schemas.microsoft.com/office/drawing/2014/main" val="10007"/>
                  </a:ext>
                </a:extLst>
              </a:tr>
              <a:tr h="372879">
                <a:tc>
                  <a:txBody>
                    <a:bodyPr/>
                    <a:lstStyle/>
                    <a:p>
                      <a:r>
                        <a:rPr lang="tr-TR" sz="1800" dirty="0">
                          <a:latin typeface="Times New Roman" panose="02020603050405020304" pitchFamily="18" charset="0"/>
                          <a:cs typeface="Times New Roman" panose="02020603050405020304" pitchFamily="18" charset="0"/>
                        </a:rPr>
                        <a:t>4/B Sözleşmeli</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1</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1</a:t>
                      </a:r>
                    </a:p>
                  </a:txBody>
                  <a:tcPr anchor="ctr"/>
                </a:tc>
                <a:tc>
                  <a:txBody>
                    <a:bodyPr/>
                    <a:lstStyle/>
                    <a:p>
                      <a:pPr algn="l"/>
                      <a:r>
                        <a:rPr lang="tr-TR" sz="1800" b="0" dirty="0">
                          <a:solidFill>
                            <a:schemeClr val="tx1"/>
                          </a:solidFill>
                          <a:latin typeface="Times New Roman" panose="02020603050405020304" pitchFamily="18" charset="0"/>
                          <a:cs typeface="Times New Roman" panose="02020603050405020304" pitchFamily="18" charset="0"/>
                        </a:rPr>
                        <a:t>        1</a:t>
                      </a:r>
                    </a:p>
                  </a:txBody>
                  <a:tcPr anchor="ctr"/>
                </a:tc>
                <a:tc>
                  <a:txBody>
                    <a:bodyPr/>
                    <a:lstStyle/>
                    <a:p>
                      <a:pPr algn="ctr"/>
                      <a:r>
                        <a:rPr lang="tr-TR" sz="1800" b="0" dirty="0">
                          <a:solidFill>
                            <a:schemeClr val="tx1"/>
                          </a:solidFill>
                          <a:latin typeface="Times New Roman" panose="02020603050405020304" pitchFamily="18" charset="0"/>
                          <a:cs typeface="Times New Roman" panose="02020603050405020304" pitchFamily="18" charset="0"/>
                        </a:rPr>
                        <a:t>0</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200" kern="1200" dirty="0">
                          <a:solidFill>
                            <a:schemeClr val="dk1"/>
                          </a:solidFill>
                          <a:latin typeface="Times New Roman" panose="02020603050405020304" pitchFamily="18" charset="0"/>
                          <a:ea typeface="+mn-ea"/>
                          <a:cs typeface="Times New Roman" panose="02020603050405020304" pitchFamily="18" charset="0"/>
                        </a:rPr>
                        <a:t>Uluslararası İlişkiler Koordinatörlüğü</a:t>
                      </a:r>
                    </a:p>
                  </a:txBody>
                  <a:tcPr anchor="ctr"/>
                </a:tc>
                <a:extLst>
                  <a:ext uri="{0D108BD9-81ED-4DB2-BD59-A6C34878D82A}">
                    <a16:rowId xmlns:a16="http://schemas.microsoft.com/office/drawing/2014/main" val="2316193532"/>
                  </a:ext>
                </a:extLst>
              </a:tr>
              <a:tr h="432978">
                <a:tc>
                  <a:txBody>
                    <a:bodyPr/>
                    <a:lstStyle/>
                    <a:p>
                      <a:r>
                        <a:rPr lang="tr-TR" sz="1800" dirty="0">
                          <a:latin typeface="Times New Roman" panose="02020603050405020304" pitchFamily="18" charset="0"/>
                          <a:cs typeface="Times New Roman" panose="02020603050405020304" pitchFamily="18" charset="0"/>
                        </a:rPr>
                        <a:t>Hizmetli</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4</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4</a:t>
                      </a:r>
                    </a:p>
                  </a:txBody>
                  <a:tcPr anchor="ctr"/>
                </a:tc>
                <a:tc>
                  <a:txBody>
                    <a:bodyPr/>
                    <a:lstStyle/>
                    <a:p>
                      <a:pPr algn="l"/>
                      <a:r>
                        <a:rPr lang="tr-TR" sz="1800" b="0" dirty="0">
                          <a:solidFill>
                            <a:schemeClr val="tx1"/>
                          </a:solidFill>
                          <a:latin typeface="Times New Roman" panose="02020603050405020304" pitchFamily="18" charset="0"/>
                          <a:cs typeface="Times New Roman" panose="02020603050405020304" pitchFamily="18" charset="0"/>
                        </a:rPr>
                        <a:t>        2</a:t>
                      </a:r>
                    </a:p>
                  </a:txBody>
                  <a:tcPr anchor="ctr"/>
                </a:tc>
                <a:tc>
                  <a:txBody>
                    <a:bodyPr/>
                    <a:lstStyle/>
                    <a:p>
                      <a:pPr algn="ctr"/>
                      <a:r>
                        <a:rPr lang="tr-TR" sz="1800" b="0" dirty="0">
                          <a:solidFill>
                            <a:schemeClr val="tx1"/>
                          </a:solidFill>
                          <a:latin typeface="Times New Roman" panose="02020603050405020304" pitchFamily="18" charset="0"/>
                          <a:cs typeface="Times New Roman" panose="02020603050405020304" pitchFamily="18" charset="0"/>
                        </a:rPr>
                        <a:t>0</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200" kern="1200" dirty="0">
                          <a:solidFill>
                            <a:schemeClr val="dk1"/>
                          </a:solidFill>
                          <a:latin typeface="Times New Roman" panose="02020603050405020304" pitchFamily="18" charset="0"/>
                          <a:ea typeface="+mn-ea"/>
                          <a:cs typeface="Times New Roman" panose="02020603050405020304" pitchFamily="18" charset="0"/>
                        </a:rPr>
                        <a:t>Sağlık Kültür ve Spor Daire Bşk.</a:t>
                      </a:r>
                    </a:p>
                  </a:txBody>
                  <a:tcPr anchor="ctr"/>
                </a:tc>
                <a:extLst>
                  <a:ext uri="{0D108BD9-81ED-4DB2-BD59-A6C34878D82A}">
                    <a16:rowId xmlns:a16="http://schemas.microsoft.com/office/drawing/2014/main" val="10010"/>
                  </a:ext>
                </a:extLst>
              </a:tr>
              <a:tr h="372879">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tr-TR" sz="1800" dirty="0">
                          <a:latin typeface="Times New Roman" panose="02020603050405020304" pitchFamily="18" charset="0"/>
                          <a:cs typeface="Times New Roman" panose="02020603050405020304" pitchFamily="18" charset="0"/>
                        </a:rPr>
                        <a:t>Sürekli İşçi</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0</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0</a:t>
                      </a:r>
                    </a:p>
                  </a:txBody>
                  <a:tcPr anchor="ctr"/>
                </a:tc>
                <a:tc>
                  <a:txBody>
                    <a:bodyPr/>
                    <a:lstStyle/>
                    <a:p>
                      <a:pPr algn="ctr"/>
                      <a:r>
                        <a:rPr lang="tr-TR" sz="1800" b="0" dirty="0">
                          <a:solidFill>
                            <a:schemeClr val="tx1"/>
                          </a:solidFill>
                          <a:latin typeface="Times New Roman" panose="02020603050405020304" pitchFamily="18" charset="0"/>
                          <a:cs typeface="Times New Roman" panose="02020603050405020304" pitchFamily="18" charset="0"/>
                        </a:rPr>
                        <a:t>0</a:t>
                      </a:r>
                    </a:p>
                  </a:txBody>
                  <a:tcPr anchor="ctr"/>
                </a:tc>
                <a:tc>
                  <a:txBody>
                    <a:bodyPr/>
                    <a:lstStyle/>
                    <a:p>
                      <a:pPr algn="ctr"/>
                      <a:r>
                        <a:rPr lang="tr-TR" sz="1800" b="0" dirty="0">
                          <a:solidFill>
                            <a:schemeClr val="tx1"/>
                          </a:solidFill>
                          <a:latin typeface="Times New Roman" panose="02020603050405020304" pitchFamily="18" charset="0"/>
                          <a:cs typeface="Times New Roman" panose="02020603050405020304" pitchFamily="18" charset="0"/>
                        </a:rPr>
                        <a:t>1</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200" kern="1200" dirty="0">
                          <a:solidFill>
                            <a:schemeClr val="dk1"/>
                          </a:solidFill>
                          <a:latin typeface="Times New Roman" panose="02020603050405020304" pitchFamily="18" charset="0"/>
                          <a:ea typeface="+mn-ea"/>
                          <a:cs typeface="Times New Roman" panose="02020603050405020304" pitchFamily="18" charset="0"/>
                        </a:rPr>
                        <a:t>İdari ve Mali İşler Daire Bşk.</a:t>
                      </a:r>
                    </a:p>
                  </a:txBody>
                  <a:tcPr anchor="ctr"/>
                </a:tc>
                <a:extLst>
                  <a:ext uri="{0D108BD9-81ED-4DB2-BD59-A6C34878D82A}">
                    <a16:rowId xmlns:a16="http://schemas.microsoft.com/office/drawing/2014/main" val="10011"/>
                  </a:ext>
                </a:extLst>
              </a:tr>
            </a:tbl>
          </a:graphicData>
        </a:graphic>
      </p:graphicFrame>
      <p:graphicFrame>
        <p:nvGraphicFramePr>
          <p:cNvPr id="3" name="Tablo 2"/>
          <p:cNvGraphicFramePr>
            <a:graphicFrameLocks noGrp="1"/>
          </p:cNvGraphicFramePr>
          <p:nvPr>
            <p:extLst>
              <p:ext uri="{D42A27DB-BD31-4B8C-83A1-F6EECF244321}">
                <p14:modId xmlns:p14="http://schemas.microsoft.com/office/powerpoint/2010/main" val="1972291602"/>
              </p:ext>
            </p:extLst>
          </p:nvPr>
        </p:nvGraphicFramePr>
        <p:xfrm>
          <a:off x="0" y="6557975"/>
          <a:ext cx="9152791" cy="365760"/>
        </p:xfrm>
        <a:graphic>
          <a:graphicData uri="http://schemas.openxmlformats.org/drawingml/2006/table">
            <a:tbl>
              <a:tblPr firstRow="1" bandRow="1">
                <a:tableStyleId>{5C22544A-7EE6-4342-B048-85BDC9FD1C3A}</a:tableStyleId>
              </a:tblPr>
              <a:tblGrid>
                <a:gridCol w="2195736">
                  <a:extLst>
                    <a:ext uri="{9D8B030D-6E8A-4147-A177-3AD203B41FA5}">
                      <a16:colId xmlns:a16="http://schemas.microsoft.com/office/drawing/2014/main" val="2706488428"/>
                    </a:ext>
                  </a:extLst>
                </a:gridCol>
                <a:gridCol w="1080120">
                  <a:extLst>
                    <a:ext uri="{9D8B030D-6E8A-4147-A177-3AD203B41FA5}">
                      <a16:colId xmlns:a16="http://schemas.microsoft.com/office/drawing/2014/main" val="917375252"/>
                    </a:ext>
                  </a:extLst>
                </a:gridCol>
                <a:gridCol w="864096">
                  <a:extLst>
                    <a:ext uri="{9D8B030D-6E8A-4147-A177-3AD203B41FA5}">
                      <a16:colId xmlns:a16="http://schemas.microsoft.com/office/drawing/2014/main" val="151808641"/>
                    </a:ext>
                  </a:extLst>
                </a:gridCol>
                <a:gridCol w="1209386">
                  <a:extLst>
                    <a:ext uri="{9D8B030D-6E8A-4147-A177-3AD203B41FA5}">
                      <a16:colId xmlns:a16="http://schemas.microsoft.com/office/drawing/2014/main" val="1638590089"/>
                    </a:ext>
                  </a:extLst>
                </a:gridCol>
                <a:gridCol w="1454910">
                  <a:extLst>
                    <a:ext uri="{9D8B030D-6E8A-4147-A177-3AD203B41FA5}">
                      <a16:colId xmlns:a16="http://schemas.microsoft.com/office/drawing/2014/main" val="1919359786"/>
                    </a:ext>
                  </a:extLst>
                </a:gridCol>
                <a:gridCol w="2348543">
                  <a:extLst>
                    <a:ext uri="{9D8B030D-6E8A-4147-A177-3AD203B41FA5}">
                      <a16:colId xmlns:a16="http://schemas.microsoft.com/office/drawing/2014/main" val="3999983641"/>
                    </a:ext>
                  </a:extLst>
                </a:gridCol>
              </a:tblGrid>
              <a:tr h="167445">
                <a:tc>
                  <a:txBody>
                    <a:bodyPr/>
                    <a:lstStyle/>
                    <a:p>
                      <a:r>
                        <a:rPr lang="tr-TR" sz="1800" dirty="0">
                          <a:latin typeface="Times New Roman" panose="02020603050405020304" pitchFamily="18" charset="0"/>
                          <a:cs typeface="Times New Roman" panose="02020603050405020304" pitchFamily="18" charset="0"/>
                        </a:rPr>
                        <a:t>Genel Toplam</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26</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26</a:t>
                      </a:r>
                    </a:p>
                  </a:txBody>
                  <a:tcPr anchor="ctr"/>
                </a:tc>
                <a:tc>
                  <a:txBody>
                    <a:bodyPr/>
                    <a:lstStyle/>
                    <a:p>
                      <a:pPr marL="0" algn="ctr" rtl="0" eaLnBrk="1" latinLnBrk="0" hangingPunct="1"/>
                      <a:r>
                        <a:rPr kumimoji="0" lang="tr-TR" sz="1800" b="1" kern="1200" dirty="0">
                          <a:solidFill>
                            <a:schemeClr val="lt1"/>
                          </a:solidFill>
                          <a:latin typeface="Times New Roman" panose="02020603050405020304" pitchFamily="18" charset="0"/>
                          <a:ea typeface="+mn-ea"/>
                          <a:cs typeface="Times New Roman" panose="02020603050405020304" pitchFamily="18" charset="0"/>
                        </a:rPr>
                        <a:t>14</a:t>
                      </a:r>
                    </a:p>
                  </a:txBody>
                  <a:tcPr anchor="ctr"/>
                </a:tc>
                <a:tc>
                  <a:txBody>
                    <a:bodyPr/>
                    <a:lstStyle/>
                    <a:p>
                      <a:pPr marL="0" algn="ctr" rtl="0" eaLnBrk="1" latinLnBrk="0" hangingPunct="1"/>
                      <a:r>
                        <a:rPr kumimoji="0" lang="tr-TR" sz="1800" b="1" kern="1200" dirty="0">
                          <a:solidFill>
                            <a:schemeClr val="lt1"/>
                          </a:solidFill>
                          <a:latin typeface="Times New Roman" panose="02020603050405020304" pitchFamily="18" charset="0"/>
                          <a:ea typeface="+mn-ea"/>
                          <a:cs typeface="Times New Roman" panose="02020603050405020304" pitchFamily="18" charset="0"/>
                        </a:rPr>
                        <a:t>1</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tr-TR" sz="1200" kern="1200" dirty="0">
                        <a:solidFill>
                          <a:schemeClr val="dk1"/>
                        </a:solidFill>
                        <a:latin typeface="Times New Roman" panose="02020603050405020304" pitchFamily="18" charset="0"/>
                        <a:ea typeface="+mn-ea"/>
                        <a:cs typeface="Times New Roman" panose="02020603050405020304" pitchFamily="18" charset="0"/>
                      </a:endParaRPr>
                    </a:p>
                  </a:txBody>
                  <a:tcPr anchor="ctr"/>
                </a:tc>
                <a:extLst>
                  <a:ext uri="{0D108BD9-81ED-4DB2-BD59-A6C34878D82A}">
                    <a16:rowId xmlns:a16="http://schemas.microsoft.com/office/drawing/2014/main" val="2293580882"/>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106017"/>
            <a:ext cx="7886700" cy="370655"/>
          </a:xfrm>
        </p:spPr>
        <p:txBody>
          <a:bodyPr>
            <a:noAutofit/>
          </a:bodyPr>
          <a:lstStyle/>
          <a:p>
            <a:pPr algn="ctr"/>
            <a:r>
              <a:rPr lang="tr-TR" sz="2800" b="1" dirty="0">
                <a:solidFill>
                  <a:srgbClr val="4472C4"/>
                </a:solidFill>
                <a:latin typeface="Times New Roman" panose="02020603050405020304" pitchFamily="18" charset="0"/>
                <a:cs typeface="Times New Roman" panose="02020603050405020304" pitchFamily="18" charset="0"/>
              </a:rPr>
              <a:t>Birimde Fiilen Çalışan Personel Sayısı</a:t>
            </a:r>
            <a:endParaRPr lang="tr-TR" sz="28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282316232"/>
              </p:ext>
            </p:extLst>
          </p:nvPr>
        </p:nvGraphicFramePr>
        <p:xfrm>
          <a:off x="251518" y="601823"/>
          <a:ext cx="8263832" cy="5818605"/>
        </p:xfrm>
        <a:graphic>
          <a:graphicData uri="http://schemas.openxmlformats.org/drawingml/2006/table">
            <a:tbl>
              <a:tblPr firstRow="1" bandRow="1">
                <a:tableStyleId>{5C22544A-7EE6-4342-B048-85BDC9FD1C3A}</a:tableStyleId>
              </a:tblPr>
              <a:tblGrid>
                <a:gridCol w="864098">
                  <a:extLst>
                    <a:ext uri="{9D8B030D-6E8A-4147-A177-3AD203B41FA5}">
                      <a16:colId xmlns:a16="http://schemas.microsoft.com/office/drawing/2014/main" val="782748977"/>
                    </a:ext>
                  </a:extLst>
                </a:gridCol>
                <a:gridCol w="3267818">
                  <a:extLst>
                    <a:ext uri="{9D8B030D-6E8A-4147-A177-3AD203B41FA5}">
                      <a16:colId xmlns:a16="http://schemas.microsoft.com/office/drawing/2014/main" val="12172506"/>
                    </a:ext>
                  </a:extLst>
                </a:gridCol>
                <a:gridCol w="2065958">
                  <a:extLst>
                    <a:ext uri="{9D8B030D-6E8A-4147-A177-3AD203B41FA5}">
                      <a16:colId xmlns:a16="http://schemas.microsoft.com/office/drawing/2014/main" val="2257646661"/>
                    </a:ext>
                  </a:extLst>
                </a:gridCol>
                <a:gridCol w="2065958">
                  <a:extLst>
                    <a:ext uri="{9D8B030D-6E8A-4147-A177-3AD203B41FA5}">
                      <a16:colId xmlns:a16="http://schemas.microsoft.com/office/drawing/2014/main" val="835818844"/>
                    </a:ext>
                  </a:extLst>
                </a:gridCol>
              </a:tblGrid>
              <a:tr h="557863">
                <a:tc>
                  <a:txBody>
                    <a:bodyPr/>
                    <a:lstStyle/>
                    <a:p>
                      <a:r>
                        <a:rPr lang="tr-TR" sz="2000" b="1" dirty="0">
                          <a:latin typeface="Times New Roman" panose="02020603050405020304" pitchFamily="18" charset="0"/>
                          <a:cs typeface="Times New Roman" panose="02020603050405020304" pitchFamily="18" charset="0"/>
                        </a:rPr>
                        <a:t>SAYI</a:t>
                      </a:r>
                    </a:p>
                  </a:txBody>
                  <a:tcPr/>
                </a:tc>
                <a:tc>
                  <a:txBody>
                    <a:bodyPr/>
                    <a:lstStyle/>
                    <a:p>
                      <a:r>
                        <a:rPr lang="tr-TR" sz="2000" b="1" dirty="0">
                          <a:latin typeface="Times New Roman" panose="02020603050405020304" pitchFamily="18" charset="0"/>
                          <a:cs typeface="Times New Roman" panose="02020603050405020304" pitchFamily="18" charset="0"/>
                        </a:rPr>
                        <a:t>ÜNVANI</a:t>
                      </a:r>
                    </a:p>
                  </a:txBody>
                  <a:tcPr/>
                </a:tc>
                <a:tc>
                  <a:txBody>
                    <a:bodyPr/>
                    <a:lstStyle/>
                    <a:p>
                      <a:r>
                        <a:rPr lang="tr-TR" sz="2000" b="1" dirty="0">
                          <a:latin typeface="Times New Roman" panose="02020603050405020304" pitchFamily="18" charset="0"/>
                          <a:cs typeface="Times New Roman" panose="02020603050405020304" pitchFamily="18" charset="0"/>
                        </a:rPr>
                        <a:t>ADI</a:t>
                      </a:r>
                      <a:r>
                        <a:rPr lang="tr-TR" sz="2000" b="1" baseline="0" dirty="0">
                          <a:latin typeface="Times New Roman" panose="02020603050405020304" pitchFamily="18" charset="0"/>
                          <a:cs typeface="Times New Roman" panose="02020603050405020304" pitchFamily="18" charset="0"/>
                        </a:rPr>
                        <a:t> ve SOYADI</a:t>
                      </a:r>
                      <a:endParaRPr lang="tr-TR" sz="2000" b="1" dirty="0">
                        <a:latin typeface="Times New Roman" panose="02020603050405020304" pitchFamily="18" charset="0"/>
                        <a:cs typeface="Times New Roman" panose="02020603050405020304" pitchFamily="18" charset="0"/>
                      </a:endParaRPr>
                    </a:p>
                  </a:txBody>
                  <a:tcPr/>
                </a:tc>
                <a:tc>
                  <a:txBody>
                    <a:bodyPr/>
                    <a:lstStyle/>
                    <a:p>
                      <a:r>
                        <a:rPr lang="tr-TR" sz="2000" b="1" dirty="0">
                          <a:latin typeface="Times New Roman" panose="02020603050405020304" pitchFamily="18" charset="0"/>
                          <a:cs typeface="Times New Roman" panose="02020603050405020304" pitchFamily="18" charset="0"/>
                        </a:rPr>
                        <a:t>AÇIKLAMA</a:t>
                      </a:r>
                    </a:p>
                  </a:txBody>
                  <a:tcPr/>
                </a:tc>
                <a:extLst>
                  <a:ext uri="{0D108BD9-81ED-4DB2-BD59-A6C34878D82A}">
                    <a16:rowId xmlns:a16="http://schemas.microsoft.com/office/drawing/2014/main" val="214397940"/>
                  </a:ext>
                </a:extLst>
              </a:tr>
              <a:tr h="294447">
                <a:tc>
                  <a:txBody>
                    <a:bodyPr/>
                    <a:lstStyle/>
                    <a:p>
                      <a:pPr algn="ctr"/>
                      <a:r>
                        <a:rPr lang="tr-TR" sz="1400" dirty="0" smtClean="0">
                          <a:latin typeface="Times New Roman" panose="02020603050405020304" pitchFamily="18" charset="0"/>
                          <a:cs typeface="Times New Roman" panose="02020603050405020304" pitchFamily="18" charset="0"/>
                        </a:rPr>
                        <a:t>1</a:t>
                      </a:r>
                      <a:endParaRPr lang="tr-TR" sz="1400" dirty="0">
                        <a:latin typeface="Times New Roman" panose="02020603050405020304" pitchFamily="18" charset="0"/>
                        <a:cs typeface="Times New Roman" panose="02020603050405020304" pitchFamily="18" charset="0"/>
                      </a:endParaRPr>
                    </a:p>
                  </a:txBody>
                  <a:tcPr/>
                </a:tc>
                <a:tc>
                  <a:txBody>
                    <a:bodyPr/>
                    <a:lstStyle/>
                    <a:p>
                      <a:r>
                        <a:rPr lang="tr-TR" sz="1400" dirty="0">
                          <a:latin typeface="Times New Roman" panose="02020603050405020304" pitchFamily="18" charset="0"/>
                          <a:cs typeface="Times New Roman" panose="02020603050405020304" pitchFamily="18" charset="0"/>
                        </a:rPr>
                        <a:t>Genel Sekreter </a:t>
                      </a:r>
                      <a:r>
                        <a:rPr lang="tr-TR" sz="1400" dirty="0" smtClean="0">
                          <a:latin typeface="Times New Roman" panose="02020603050405020304" pitchFamily="18" charset="0"/>
                          <a:cs typeface="Times New Roman" panose="02020603050405020304" pitchFamily="18" charset="0"/>
                        </a:rPr>
                        <a:t> V.</a:t>
                      </a:r>
                      <a:endParaRPr lang="tr-TR" sz="1400" dirty="0">
                        <a:latin typeface="Times New Roman" panose="02020603050405020304" pitchFamily="18" charset="0"/>
                        <a:cs typeface="Times New Roman" panose="02020603050405020304" pitchFamily="18" charset="0"/>
                      </a:endParaRPr>
                    </a:p>
                  </a:txBody>
                  <a:tcPr/>
                </a:tc>
                <a:tc>
                  <a:txBody>
                    <a:bodyPr/>
                    <a:lstStyle/>
                    <a:p>
                      <a:r>
                        <a:rPr lang="tr-TR" sz="1400" dirty="0">
                          <a:latin typeface="Times New Roman" panose="02020603050405020304" pitchFamily="18" charset="0"/>
                          <a:cs typeface="Times New Roman" panose="02020603050405020304" pitchFamily="18" charset="0"/>
                        </a:rPr>
                        <a:t>Bilal GÜNEŞTEKİN</a:t>
                      </a:r>
                    </a:p>
                  </a:txBody>
                  <a:tcPr/>
                </a:tc>
                <a:tc>
                  <a:txBody>
                    <a:bodyPr/>
                    <a:lstStyle/>
                    <a:p>
                      <a:endParaRPr lang="tr-TR"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998342673"/>
                  </a:ext>
                </a:extLst>
              </a:tr>
              <a:tr h="294447">
                <a:tc>
                  <a:txBody>
                    <a:bodyPr/>
                    <a:lstStyle/>
                    <a:p>
                      <a:pPr algn="ctr"/>
                      <a:r>
                        <a:rPr lang="tr-TR" sz="1400" dirty="0">
                          <a:latin typeface="Times New Roman" panose="02020603050405020304" pitchFamily="18" charset="0"/>
                          <a:cs typeface="Times New Roman" panose="02020603050405020304" pitchFamily="18" charset="0"/>
                        </a:rPr>
                        <a:t>2</a:t>
                      </a:r>
                    </a:p>
                  </a:txBody>
                  <a:tcPr/>
                </a:tc>
                <a:tc>
                  <a:txBody>
                    <a:bodyPr/>
                    <a:lstStyle/>
                    <a:p>
                      <a:r>
                        <a:rPr lang="tr-TR" sz="1400" dirty="0" smtClean="0">
                          <a:latin typeface="Times New Roman" panose="02020603050405020304" pitchFamily="18" charset="0"/>
                          <a:cs typeface="Times New Roman" panose="02020603050405020304" pitchFamily="18" charset="0"/>
                        </a:rPr>
                        <a:t>Genel Sekreter Yrd.</a:t>
                      </a:r>
                      <a:endParaRPr lang="tr-TR" sz="1400" dirty="0">
                        <a:latin typeface="Times New Roman" panose="02020603050405020304" pitchFamily="18" charset="0"/>
                        <a:cs typeface="Times New Roman" panose="02020603050405020304" pitchFamily="18" charset="0"/>
                      </a:endParaRPr>
                    </a:p>
                  </a:txBody>
                  <a:tcPr/>
                </a:tc>
                <a:tc>
                  <a:txBody>
                    <a:bodyPr/>
                    <a:lstStyle/>
                    <a:p>
                      <a:r>
                        <a:rPr lang="tr-TR" sz="1400" dirty="0" smtClean="0">
                          <a:latin typeface="Times New Roman" panose="02020603050405020304" pitchFamily="18" charset="0"/>
                          <a:cs typeface="Times New Roman" panose="02020603050405020304" pitchFamily="18" charset="0"/>
                        </a:rPr>
                        <a:t>Yusuf DİREKÇİ</a:t>
                      </a:r>
                      <a:endParaRPr lang="tr-TR" sz="1400" dirty="0">
                        <a:latin typeface="Times New Roman" panose="02020603050405020304" pitchFamily="18" charset="0"/>
                        <a:cs typeface="Times New Roman" panose="02020603050405020304" pitchFamily="18" charset="0"/>
                      </a:endParaRPr>
                    </a:p>
                  </a:txBody>
                  <a:tcPr/>
                </a:tc>
                <a:tc>
                  <a:txBody>
                    <a:bodyPr/>
                    <a:lstStyle/>
                    <a:p>
                      <a:endParaRPr lang="tr-TR" sz="14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45576937"/>
                  </a:ext>
                </a:extLst>
              </a:tr>
              <a:tr h="294447">
                <a:tc>
                  <a:txBody>
                    <a:bodyPr/>
                    <a:lstStyle/>
                    <a:p>
                      <a:pPr algn="ctr"/>
                      <a:r>
                        <a:rPr lang="tr-TR" sz="1400" dirty="0">
                          <a:latin typeface="Times New Roman" panose="02020603050405020304" pitchFamily="18" charset="0"/>
                          <a:cs typeface="Times New Roman" panose="02020603050405020304" pitchFamily="18" charset="0"/>
                        </a:rPr>
                        <a:t>3</a:t>
                      </a:r>
                    </a:p>
                  </a:txBody>
                  <a:tcPr/>
                </a:tc>
                <a:tc>
                  <a:txBody>
                    <a:bodyPr/>
                    <a:lstStyle/>
                    <a:p>
                      <a:r>
                        <a:rPr lang="tr-TR" sz="1400" dirty="0">
                          <a:latin typeface="Times New Roman" panose="02020603050405020304" pitchFamily="18" charset="0"/>
                          <a:cs typeface="Times New Roman" panose="02020603050405020304" pitchFamily="18" charset="0"/>
                        </a:rPr>
                        <a:t>Şube Müdürü</a:t>
                      </a:r>
                    </a:p>
                  </a:txBody>
                  <a:tcPr/>
                </a:tc>
                <a:tc>
                  <a:txBody>
                    <a:bodyPr/>
                    <a:lstStyle/>
                    <a:p>
                      <a:r>
                        <a:rPr lang="tr-TR" sz="1400" dirty="0">
                          <a:latin typeface="Times New Roman" panose="02020603050405020304" pitchFamily="18" charset="0"/>
                          <a:cs typeface="Times New Roman" panose="02020603050405020304" pitchFamily="18" charset="0"/>
                        </a:rPr>
                        <a:t>Remzi RÜZGAR</a:t>
                      </a:r>
                    </a:p>
                  </a:txBody>
                  <a:tcPr/>
                </a:tc>
                <a:tc>
                  <a:txBody>
                    <a:bodyPr/>
                    <a:lstStyle/>
                    <a:p>
                      <a:endParaRPr lang="tr-TR" sz="14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30088672"/>
                  </a:ext>
                </a:extLst>
              </a:tr>
              <a:tr h="294447">
                <a:tc>
                  <a:txBody>
                    <a:bodyPr/>
                    <a:lstStyle/>
                    <a:p>
                      <a:pPr algn="ctr"/>
                      <a:r>
                        <a:rPr lang="tr-TR" sz="1400" dirty="0">
                          <a:latin typeface="Times New Roman" panose="02020603050405020304" pitchFamily="18" charset="0"/>
                          <a:cs typeface="Times New Roman" panose="02020603050405020304" pitchFamily="18" charset="0"/>
                        </a:rPr>
                        <a:t>4</a:t>
                      </a:r>
                    </a:p>
                  </a:txBody>
                  <a:tcPr/>
                </a:tc>
                <a:tc>
                  <a:txBody>
                    <a:bodyPr/>
                    <a:lstStyle/>
                    <a:p>
                      <a:r>
                        <a:rPr lang="tr-TR" sz="1400" dirty="0">
                          <a:latin typeface="Times New Roman" panose="02020603050405020304" pitchFamily="18" charset="0"/>
                          <a:cs typeface="Times New Roman" panose="02020603050405020304" pitchFamily="18" charset="0"/>
                        </a:rPr>
                        <a:t>Şef</a:t>
                      </a:r>
                    </a:p>
                  </a:txBody>
                  <a:tcPr/>
                </a:tc>
                <a:tc>
                  <a:txBody>
                    <a:bodyPr/>
                    <a:lstStyle/>
                    <a:p>
                      <a:r>
                        <a:rPr lang="tr-TR" sz="1400" dirty="0">
                          <a:latin typeface="Times New Roman" panose="02020603050405020304" pitchFamily="18" charset="0"/>
                          <a:cs typeface="Times New Roman" panose="02020603050405020304" pitchFamily="18" charset="0"/>
                        </a:rPr>
                        <a:t>Necip DOĞAN</a:t>
                      </a:r>
                    </a:p>
                  </a:txBody>
                  <a:tcPr/>
                </a:tc>
                <a:tc>
                  <a:txBody>
                    <a:bodyPr/>
                    <a:lstStyle/>
                    <a:p>
                      <a:endParaRPr lang="tr-TR" sz="14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88597930"/>
                  </a:ext>
                </a:extLst>
              </a:tr>
              <a:tr h="294447">
                <a:tc>
                  <a:txBody>
                    <a:bodyPr/>
                    <a:lstStyle/>
                    <a:p>
                      <a:pPr algn="ctr"/>
                      <a:r>
                        <a:rPr lang="tr-TR" sz="1400" dirty="0">
                          <a:latin typeface="Times New Roman" panose="02020603050405020304" pitchFamily="18" charset="0"/>
                          <a:cs typeface="Times New Roman" panose="02020603050405020304" pitchFamily="18" charset="0"/>
                        </a:rPr>
                        <a:t>5</a:t>
                      </a:r>
                    </a:p>
                  </a:txBody>
                  <a:tcPr/>
                </a:tc>
                <a:tc>
                  <a:txBody>
                    <a:bodyPr/>
                    <a:lstStyle/>
                    <a:p>
                      <a:r>
                        <a:rPr lang="tr-TR" sz="1400" dirty="0">
                          <a:latin typeface="Times New Roman" panose="02020603050405020304" pitchFamily="18" charset="0"/>
                          <a:cs typeface="Times New Roman" panose="02020603050405020304" pitchFamily="18" charset="0"/>
                        </a:rPr>
                        <a:t>Bilgisayar İşletmeni</a:t>
                      </a:r>
                    </a:p>
                  </a:txBody>
                  <a:tcPr/>
                </a:tc>
                <a:tc>
                  <a:txBody>
                    <a:bodyPr/>
                    <a:lstStyle/>
                    <a:p>
                      <a:r>
                        <a:rPr lang="tr-TR" sz="1400" dirty="0">
                          <a:latin typeface="Times New Roman" panose="02020603050405020304" pitchFamily="18" charset="0"/>
                          <a:cs typeface="Times New Roman" panose="02020603050405020304" pitchFamily="18" charset="0"/>
                        </a:rPr>
                        <a:t>Erkan</a:t>
                      </a:r>
                      <a:r>
                        <a:rPr lang="tr-TR" sz="1400" baseline="0" dirty="0">
                          <a:latin typeface="Times New Roman" panose="02020603050405020304" pitchFamily="18" charset="0"/>
                          <a:cs typeface="Times New Roman" panose="02020603050405020304" pitchFamily="18" charset="0"/>
                        </a:rPr>
                        <a:t> ZENGİN</a:t>
                      </a:r>
                      <a:endParaRPr lang="tr-TR" sz="1400" dirty="0">
                        <a:latin typeface="Times New Roman" panose="02020603050405020304" pitchFamily="18" charset="0"/>
                        <a:cs typeface="Times New Roman" panose="02020603050405020304" pitchFamily="18" charset="0"/>
                      </a:endParaRPr>
                    </a:p>
                  </a:txBody>
                  <a:tcPr/>
                </a:tc>
                <a:tc>
                  <a:txBody>
                    <a:bodyPr/>
                    <a:lstStyle/>
                    <a:p>
                      <a:endParaRPr lang="tr-TR"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580284983"/>
                  </a:ext>
                </a:extLst>
              </a:tr>
              <a:tr h="300159">
                <a:tc>
                  <a:txBody>
                    <a:bodyPr/>
                    <a:lstStyle/>
                    <a:p>
                      <a:pPr algn="ctr"/>
                      <a:r>
                        <a:rPr lang="tr-TR" sz="1400" dirty="0">
                          <a:latin typeface="Times New Roman" panose="02020603050405020304" pitchFamily="18" charset="0"/>
                          <a:cs typeface="Times New Roman" panose="02020603050405020304" pitchFamily="18" charset="0"/>
                        </a:rPr>
                        <a:t>6</a:t>
                      </a:r>
                    </a:p>
                  </a:txBody>
                  <a:tcPr/>
                </a:tc>
                <a:tc>
                  <a:txBody>
                    <a:bodyPr/>
                    <a:lstStyle/>
                    <a:p>
                      <a:r>
                        <a:rPr lang="tr-TR" sz="1400" dirty="0">
                          <a:latin typeface="Times New Roman" panose="02020603050405020304" pitchFamily="18" charset="0"/>
                          <a:cs typeface="Times New Roman" panose="02020603050405020304" pitchFamily="18" charset="0"/>
                        </a:rPr>
                        <a:t>Bilgisayar İşletmeni</a:t>
                      </a:r>
                    </a:p>
                  </a:txBody>
                  <a:tcPr/>
                </a:tc>
                <a:tc>
                  <a:txBody>
                    <a:bodyPr/>
                    <a:lstStyle/>
                    <a:p>
                      <a:r>
                        <a:rPr lang="tr-TR" sz="1400" dirty="0">
                          <a:latin typeface="Times New Roman" panose="02020603050405020304" pitchFamily="18" charset="0"/>
                          <a:cs typeface="Times New Roman" panose="02020603050405020304" pitchFamily="18" charset="0"/>
                        </a:rPr>
                        <a:t>Bilal IŞIK</a:t>
                      </a:r>
                    </a:p>
                  </a:txBody>
                  <a:tcPr/>
                </a:tc>
                <a:tc>
                  <a:txBody>
                    <a:bodyPr/>
                    <a:lstStyle/>
                    <a:p>
                      <a:endParaRPr lang="tr-TR" sz="14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150133627"/>
                  </a:ext>
                </a:extLst>
              </a:tr>
              <a:tr h="294447">
                <a:tc>
                  <a:txBody>
                    <a:bodyPr/>
                    <a:lstStyle/>
                    <a:p>
                      <a:pPr algn="ctr"/>
                      <a:r>
                        <a:rPr lang="tr-TR" sz="1400" dirty="0" smtClean="0">
                          <a:latin typeface="Times New Roman" panose="02020603050405020304" pitchFamily="18" charset="0"/>
                          <a:cs typeface="Times New Roman" panose="02020603050405020304" pitchFamily="18" charset="0"/>
                        </a:rPr>
                        <a:t>7</a:t>
                      </a:r>
                      <a:endParaRPr lang="tr-TR" sz="1400" dirty="0">
                        <a:latin typeface="Times New Roman" panose="02020603050405020304" pitchFamily="18" charset="0"/>
                        <a:cs typeface="Times New Roman" panose="02020603050405020304" pitchFamily="18" charset="0"/>
                      </a:endParaRPr>
                    </a:p>
                  </a:txBody>
                  <a:tcPr/>
                </a:tc>
                <a:tc>
                  <a:txBody>
                    <a:bodyPr/>
                    <a:lstStyle/>
                    <a:p>
                      <a:r>
                        <a:rPr lang="tr-TR" sz="1400" dirty="0">
                          <a:latin typeface="Times New Roman" panose="02020603050405020304" pitchFamily="18" charset="0"/>
                          <a:cs typeface="Times New Roman" panose="02020603050405020304" pitchFamily="18" charset="0"/>
                        </a:rPr>
                        <a:t>Bilgisayar İşletmeni</a:t>
                      </a:r>
                    </a:p>
                  </a:txBody>
                  <a:tcPr/>
                </a:tc>
                <a:tc>
                  <a:txBody>
                    <a:bodyPr/>
                    <a:lstStyle/>
                    <a:p>
                      <a:r>
                        <a:rPr lang="tr-TR" sz="1400" dirty="0">
                          <a:latin typeface="Times New Roman" panose="02020603050405020304" pitchFamily="18" charset="0"/>
                          <a:cs typeface="Times New Roman" panose="02020603050405020304" pitchFamily="18" charset="0"/>
                        </a:rPr>
                        <a:t>Ramazan YEL</a:t>
                      </a:r>
                    </a:p>
                  </a:txBody>
                  <a:tcPr/>
                </a:tc>
                <a:tc>
                  <a:txBody>
                    <a:bodyPr/>
                    <a:lstStyle/>
                    <a:p>
                      <a:r>
                        <a:rPr lang="tr-TR" sz="1400" dirty="0">
                          <a:latin typeface="Times New Roman" panose="02020603050405020304" pitchFamily="18" charset="0"/>
                          <a:cs typeface="Times New Roman" panose="02020603050405020304" pitchFamily="18" charset="0"/>
                        </a:rPr>
                        <a:t>Kadrosu başka birimde</a:t>
                      </a:r>
                    </a:p>
                  </a:txBody>
                  <a:tcPr/>
                </a:tc>
                <a:extLst>
                  <a:ext uri="{0D108BD9-81ED-4DB2-BD59-A6C34878D82A}">
                    <a16:rowId xmlns:a16="http://schemas.microsoft.com/office/drawing/2014/main" val="822733851"/>
                  </a:ext>
                </a:extLst>
              </a:tr>
              <a:tr h="294447">
                <a:tc>
                  <a:txBody>
                    <a:bodyPr/>
                    <a:lstStyle/>
                    <a:p>
                      <a:pPr algn="ctr"/>
                      <a:r>
                        <a:rPr lang="tr-TR" sz="1400" dirty="0" smtClean="0">
                          <a:latin typeface="Times New Roman" panose="02020603050405020304" pitchFamily="18" charset="0"/>
                          <a:cs typeface="Times New Roman" panose="02020603050405020304" pitchFamily="18" charset="0"/>
                        </a:rPr>
                        <a:t>8</a:t>
                      </a:r>
                      <a:endParaRPr lang="tr-TR" sz="1400" dirty="0">
                        <a:latin typeface="Times New Roman" panose="02020603050405020304" pitchFamily="18" charset="0"/>
                        <a:cs typeface="Times New Roman" panose="02020603050405020304" pitchFamily="18" charset="0"/>
                      </a:endParaRPr>
                    </a:p>
                  </a:txBody>
                  <a:tcPr/>
                </a:tc>
                <a:tc>
                  <a:txBody>
                    <a:bodyPr/>
                    <a:lstStyle/>
                    <a:p>
                      <a:r>
                        <a:rPr lang="tr-TR" sz="1400" dirty="0">
                          <a:latin typeface="Times New Roman" panose="02020603050405020304" pitchFamily="18" charset="0"/>
                          <a:cs typeface="Times New Roman" panose="02020603050405020304" pitchFamily="18" charset="0"/>
                        </a:rPr>
                        <a:t>Bilgisayar</a:t>
                      </a:r>
                      <a:r>
                        <a:rPr lang="tr-TR" sz="1400" baseline="0" dirty="0">
                          <a:latin typeface="Times New Roman" panose="02020603050405020304" pitchFamily="18" charset="0"/>
                          <a:cs typeface="Times New Roman" panose="02020603050405020304" pitchFamily="18" charset="0"/>
                        </a:rPr>
                        <a:t> İşletmeni</a:t>
                      </a:r>
                      <a:endParaRPr lang="tr-TR" sz="1400" dirty="0">
                        <a:latin typeface="Times New Roman" panose="02020603050405020304" pitchFamily="18" charset="0"/>
                        <a:cs typeface="Times New Roman" panose="02020603050405020304" pitchFamily="18" charset="0"/>
                      </a:endParaRPr>
                    </a:p>
                  </a:txBody>
                  <a:tcPr/>
                </a:tc>
                <a:tc>
                  <a:txBody>
                    <a:bodyPr/>
                    <a:lstStyle/>
                    <a:p>
                      <a:r>
                        <a:rPr lang="tr-TR" sz="1400" dirty="0">
                          <a:latin typeface="Times New Roman" panose="02020603050405020304" pitchFamily="18" charset="0"/>
                          <a:cs typeface="Times New Roman" panose="02020603050405020304" pitchFamily="18" charset="0"/>
                        </a:rPr>
                        <a:t>Ergül</a:t>
                      </a:r>
                      <a:r>
                        <a:rPr lang="tr-TR" sz="1400" baseline="0" dirty="0">
                          <a:latin typeface="Times New Roman" panose="02020603050405020304" pitchFamily="18" charset="0"/>
                          <a:cs typeface="Times New Roman" panose="02020603050405020304" pitchFamily="18" charset="0"/>
                        </a:rPr>
                        <a:t> GENÇ</a:t>
                      </a:r>
                      <a:endParaRPr lang="tr-TR" sz="1400" dirty="0">
                        <a:latin typeface="Times New Roman" panose="02020603050405020304" pitchFamily="18" charset="0"/>
                        <a:cs typeface="Times New Roman" panose="02020603050405020304" pitchFamily="18" charset="0"/>
                      </a:endParaRPr>
                    </a:p>
                  </a:txBody>
                  <a:tcPr/>
                </a:tc>
                <a:tc>
                  <a:txBody>
                    <a:bodyPr/>
                    <a:lstStyle/>
                    <a:p>
                      <a:endParaRPr lang="tr-TR"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80527548"/>
                  </a:ext>
                </a:extLst>
              </a:tr>
              <a:tr h="294447">
                <a:tc>
                  <a:txBody>
                    <a:bodyPr/>
                    <a:lstStyle/>
                    <a:p>
                      <a:pPr algn="ctr"/>
                      <a:r>
                        <a:rPr lang="tr-TR" sz="1400" dirty="0" smtClean="0">
                          <a:latin typeface="Times New Roman" panose="02020603050405020304" pitchFamily="18" charset="0"/>
                          <a:cs typeface="Times New Roman" panose="02020603050405020304" pitchFamily="18" charset="0"/>
                        </a:rPr>
                        <a:t>9</a:t>
                      </a:r>
                      <a:endParaRPr lang="tr-TR" sz="1400" dirty="0">
                        <a:latin typeface="Times New Roman" panose="02020603050405020304" pitchFamily="18" charset="0"/>
                        <a:cs typeface="Times New Roman" panose="02020603050405020304" pitchFamily="18" charset="0"/>
                      </a:endParaRPr>
                    </a:p>
                  </a:txBody>
                  <a:tcPr/>
                </a:tc>
                <a:tc>
                  <a:txBody>
                    <a:bodyPr/>
                    <a:lstStyle/>
                    <a:p>
                      <a:r>
                        <a:rPr lang="tr-TR" sz="1400" dirty="0">
                          <a:latin typeface="Times New Roman" panose="02020603050405020304" pitchFamily="18" charset="0"/>
                          <a:cs typeface="Times New Roman" panose="02020603050405020304" pitchFamily="18" charset="0"/>
                        </a:rPr>
                        <a:t>Bilgisayar İşletmeni</a:t>
                      </a:r>
                    </a:p>
                  </a:txBody>
                  <a:tcPr/>
                </a:tc>
                <a:tc>
                  <a:txBody>
                    <a:bodyPr/>
                    <a:lstStyle/>
                    <a:p>
                      <a:r>
                        <a:rPr lang="tr-TR" sz="1400" dirty="0">
                          <a:latin typeface="Times New Roman" panose="02020603050405020304" pitchFamily="18" charset="0"/>
                          <a:cs typeface="Times New Roman" panose="02020603050405020304" pitchFamily="18" charset="0"/>
                        </a:rPr>
                        <a:t>Esra TOPRAK</a:t>
                      </a:r>
                    </a:p>
                  </a:txBody>
                  <a:tcPr/>
                </a:tc>
                <a:tc>
                  <a:txBody>
                    <a:bodyPr/>
                    <a:lstStyle/>
                    <a:p>
                      <a:endParaRPr lang="tr-TR"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899592204"/>
                  </a:ext>
                </a:extLst>
              </a:tr>
              <a:tr h="294447">
                <a:tc>
                  <a:txBody>
                    <a:bodyPr/>
                    <a:lstStyle/>
                    <a:p>
                      <a:pPr algn="ctr"/>
                      <a:r>
                        <a:rPr lang="tr-TR" sz="1400" dirty="0" smtClean="0">
                          <a:latin typeface="Times New Roman" panose="02020603050405020304" pitchFamily="18" charset="0"/>
                          <a:cs typeface="Times New Roman" panose="02020603050405020304" pitchFamily="18" charset="0"/>
                        </a:rPr>
                        <a:t>10</a:t>
                      </a:r>
                      <a:endParaRPr lang="tr-TR" sz="1400" dirty="0">
                        <a:latin typeface="Times New Roman" panose="02020603050405020304" pitchFamily="18" charset="0"/>
                        <a:cs typeface="Times New Roman" panose="02020603050405020304" pitchFamily="18" charset="0"/>
                      </a:endParaRPr>
                    </a:p>
                  </a:txBody>
                  <a:tcPr/>
                </a:tc>
                <a:tc>
                  <a:txBody>
                    <a:bodyPr/>
                    <a:lstStyle/>
                    <a:p>
                      <a:r>
                        <a:rPr lang="tr-TR" sz="1400" dirty="0">
                          <a:latin typeface="Times New Roman" panose="02020603050405020304" pitchFamily="18" charset="0"/>
                          <a:cs typeface="Times New Roman" panose="02020603050405020304" pitchFamily="18" charset="0"/>
                        </a:rPr>
                        <a:t>Bilgisayar İşletmeni</a:t>
                      </a:r>
                    </a:p>
                  </a:txBody>
                  <a:tcPr/>
                </a:tc>
                <a:tc>
                  <a:txBody>
                    <a:bodyPr/>
                    <a:lstStyle/>
                    <a:p>
                      <a:r>
                        <a:rPr lang="tr-TR" sz="1400" dirty="0">
                          <a:latin typeface="Times New Roman" panose="02020603050405020304" pitchFamily="18" charset="0"/>
                          <a:cs typeface="Times New Roman" panose="02020603050405020304" pitchFamily="18" charset="0"/>
                        </a:rPr>
                        <a:t>Mehmet Emin YILDIZ</a:t>
                      </a:r>
                    </a:p>
                  </a:txBody>
                  <a:tcPr/>
                </a:tc>
                <a:tc>
                  <a:txBody>
                    <a:bodyPr/>
                    <a:lstStyle/>
                    <a:p>
                      <a:endParaRPr lang="tr-TR"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925343435"/>
                  </a:ext>
                </a:extLst>
              </a:tr>
              <a:tr h="294447">
                <a:tc>
                  <a:txBody>
                    <a:bodyPr/>
                    <a:lstStyle/>
                    <a:p>
                      <a:pPr algn="ctr"/>
                      <a:r>
                        <a:rPr lang="tr-TR" sz="1400" dirty="0" smtClean="0">
                          <a:latin typeface="Times New Roman" panose="02020603050405020304" pitchFamily="18" charset="0"/>
                          <a:cs typeface="Times New Roman" panose="02020603050405020304" pitchFamily="18" charset="0"/>
                        </a:rPr>
                        <a:t>11</a:t>
                      </a:r>
                      <a:endParaRPr lang="tr-TR" sz="1400" dirty="0">
                        <a:latin typeface="Times New Roman" panose="02020603050405020304" pitchFamily="18" charset="0"/>
                        <a:cs typeface="Times New Roman" panose="02020603050405020304" pitchFamily="18" charset="0"/>
                      </a:endParaRPr>
                    </a:p>
                  </a:txBody>
                  <a:tcPr/>
                </a:tc>
                <a:tc>
                  <a:txBody>
                    <a:bodyPr/>
                    <a:lstStyle/>
                    <a:p>
                      <a:r>
                        <a:rPr lang="tr-TR" sz="1400" dirty="0">
                          <a:latin typeface="Times New Roman" panose="02020603050405020304" pitchFamily="18" charset="0"/>
                          <a:cs typeface="Times New Roman" panose="02020603050405020304" pitchFamily="18" charset="0"/>
                        </a:rPr>
                        <a:t>Bilgisayar İşletmeni</a:t>
                      </a:r>
                    </a:p>
                  </a:txBody>
                  <a:tcPr/>
                </a:tc>
                <a:tc>
                  <a:txBody>
                    <a:bodyPr/>
                    <a:lstStyle/>
                    <a:p>
                      <a:r>
                        <a:rPr lang="tr-TR" sz="1400" dirty="0">
                          <a:latin typeface="Times New Roman" panose="02020603050405020304" pitchFamily="18" charset="0"/>
                          <a:cs typeface="Times New Roman" panose="02020603050405020304" pitchFamily="18" charset="0"/>
                        </a:rPr>
                        <a:t>Mehmet Emin BATU</a:t>
                      </a:r>
                    </a:p>
                  </a:txBody>
                  <a:tcPr/>
                </a:tc>
                <a:tc>
                  <a:txBody>
                    <a:bodyPr/>
                    <a:lstStyle/>
                    <a:p>
                      <a:endParaRPr lang="tr-TR"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367850688"/>
                  </a:ext>
                </a:extLst>
              </a:tr>
              <a:tr h="304863">
                <a:tc>
                  <a:txBody>
                    <a:bodyPr/>
                    <a:lstStyle/>
                    <a:p>
                      <a:pPr algn="ctr"/>
                      <a:r>
                        <a:rPr lang="tr-TR" sz="1400" dirty="0" smtClean="0">
                          <a:latin typeface="Times New Roman" panose="02020603050405020304" pitchFamily="18" charset="0"/>
                          <a:cs typeface="Times New Roman" panose="02020603050405020304" pitchFamily="18" charset="0"/>
                        </a:rPr>
                        <a:t>12</a:t>
                      </a:r>
                      <a:endParaRPr lang="tr-TR" sz="1400" dirty="0">
                        <a:latin typeface="Times New Roman" panose="02020603050405020304" pitchFamily="18" charset="0"/>
                        <a:cs typeface="Times New Roman" panose="02020603050405020304" pitchFamily="18" charset="0"/>
                      </a:endParaRPr>
                    </a:p>
                  </a:txBody>
                  <a:tcPr/>
                </a:tc>
                <a:tc>
                  <a:txBody>
                    <a:bodyPr/>
                    <a:lstStyle/>
                    <a:p>
                      <a:r>
                        <a:rPr lang="tr-TR" sz="1400" dirty="0">
                          <a:latin typeface="Times New Roman" panose="02020603050405020304" pitchFamily="18" charset="0"/>
                          <a:cs typeface="Times New Roman" panose="02020603050405020304" pitchFamily="18" charset="0"/>
                        </a:rPr>
                        <a:t>Memur</a:t>
                      </a:r>
                    </a:p>
                  </a:txBody>
                  <a:tcPr/>
                </a:tc>
                <a:tc>
                  <a:txBody>
                    <a:bodyPr/>
                    <a:lstStyle/>
                    <a:p>
                      <a:r>
                        <a:rPr lang="tr-TR" sz="1400" dirty="0">
                          <a:latin typeface="Times New Roman" panose="02020603050405020304" pitchFamily="18" charset="0"/>
                          <a:cs typeface="Times New Roman" panose="02020603050405020304" pitchFamily="18" charset="0"/>
                        </a:rPr>
                        <a:t>Selman KARDAŞ</a:t>
                      </a:r>
                    </a:p>
                  </a:txBody>
                  <a:tcPr/>
                </a:tc>
                <a:tc>
                  <a:txBody>
                    <a:bodyPr/>
                    <a:lstStyle/>
                    <a:p>
                      <a:r>
                        <a:rPr lang="tr-TR" sz="1400" dirty="0" smtClean="0">
                          <a:latin typeface="Times New Roman" panose="02020603050405020304" pitchFamily="18" charset="0"/>
                          <a:cs typeface="Times New Roman" panose="02020603050405020304" pitchFamily="18" charset="0"/>
                        </a:rPr>
                        <a:t>Kadrosu</a:t>
                      </a:r>
                      <a:r>
                        <a:rPr lang="tr-TR" sz="1400" baseline="0" dirty="0" smtClean="0">
                          <a:latin typeface="Times New Roman" panose="02020603050405020304" pitchFamily="18" charset="0"/>
                          <a:cs typeface="Times New Roman" panose="02020603050405020304" pitchFamily="18" charset="0"/>
                        </a:rPr>
                        <a:t> başka birimde</a:t>
                      </a:r>
                      <a:endParaRPr lang="tr-TR"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805848331"/>
                  </a:ext>
                </a:extLst>
              </a:tr>
              <a:tr h="294447">
                <a:tc>
                  <a:txBody>
                    <a:bodyPr/>
                    <a:lstStyle/>
                    <a:p>
                      <a:pPr algn="ctr"/>
                      <a:r>
                        <a:rPr lang="tr-TR" sz="1400" dirty="0" smtClean="0">
                          <a:latin typeface="Times New Roman" panose="02020603050405020304" pitchFamily="18" charset="0"/>
                          <a:cs typeface="Times New Roman" panose="02020603050405020304" pitchFamily="18" charset="0"/>
                        </a:rPr>
                        <a:t>13</a:t>
                      </a:r>
                      <a:endParaRPr lang="tr-TR" sz="1400" dirty="0">
                        <a:latin typeface="Times New Roman" panose="02020603050405020304" pitchFamily="18" charset="0"/>
                        <a:cs typeface="Times New Roman" panose="02020603050405020304" pitchFamily="18" charset="0"/>
                      </a:endParaRPr>
                    </a:p>
                  </a:txBody>
                  <a:tcPr/>
                </a:tc>
                <a:tc>
                  <a:txBody>
                    <a:bodyPr/>
                    <a:lstStyle/>
                    <a:p>
                      <a:r>
                        <a:rPr lang="tr-TR" sz="1400" dirty="0">
                          <a:latin typeface="Times New Roman" panose="02020603050405020304" pitchFamily="18" charset="0"/>
                          <a:cs typeface="Times New Roman" panose="02020603050405020304" pitchFamily="18" charset="0"/>
                        </a:rPr>
                        <a:t>Hizmetli</a:t>
                      </a:r>
                    </a:p>
                  </a:txBody>
                  <a:tcPr/>
                </a:tc>
                <a:tc>
                  <a:txBody>
                    <a:bodyPr/>
                    <a:lstStyle/>
                    <a:p>
                      <a:r>
                        <a:rPr lang="tr-TR" sz="1400" dirty="0">
                          <a:latin typeface="Times New Roman" panose="02020603050405020304" pitchFamily="18" charset="0"/>
                          <a:cs typeface="Times New Roman" panose="02020603050405020304" pitchFamily="18" charset="0"/>
                        </a:rPr>
                        <a:t>Yaşar</a:t>
                      </a:r>
                      <a:r>
                        <a:rPr lang="tr-TR" sz="1400" baseline="0" dirty="0">
                          <a:latin typeface="Times New Roman" panose="02020603050405020304" pitchFamily="18" charset="0"/>
                          <a:cs typeface="Times New Roman" panose="02020603050405020304" pitchFamily="18" charset="0"/>
                        </a:rPr>
                        <a:t> KAYA</a:t>
                      </a:r>
                      <a:endParaRPr lang="tr-TR" sz="1400" dirty="0">
                        <a:latin typeface="Times New Roman" panose="02020603050405020304" pitchFamily="18" charset="0"/>
                        <a:cs typeface="Times New Roman" panose="02020603050405020304" pitchFamily="18" charset="0"/>
                      </a:endParaRPr>
                    </a:p>
                  </a:txBody>
                  <a:tcPr/>
                </a:tc>
                <a:tc>
                  <a:txBody>
                    <a:bodyPr/>
                    <a:lstStyle/>
                    <a:p>
                      <a:endParaRPr lang="tr-TR"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62349610"/>
                  </a:ext>
                </a:extLst>
              </a:tr>
              <a:tr h="294447">
                <a:tc>
                  <a:txBody>
                    <a:bodyPr/>
                    <a:lstStyle/>
                    <a:p>
                      <a:pPr algn="ctr"/>
                      <a:r>
                        <a:rPr lang="tr-TR" sz="1400" dirty="0" smtClean="0">
                          <a:latin typeface="Times New Roman" panose="02020603050405020304" pitchFamily="18" charset="0"/>
                          <a:cs typeface="Times New Roman" panose="02020603050405020304" pitchFamily="18" charset="0"/>
                        </a:rPr>
                        <a:t>14</a:t>
                      </a:r>
                      <a:endParaRPr lang="tr-TR" sz="1400" dirty="0">
                        <a:latin typeface="Times New Roman" panose="02020603050405020304" pitchFamily="18" charset="0"/>
                        <a:cs typeface="Times New Roman" panose="02020603050405020304" pitchFamily="18" charset="0"/>
                      </a:endParaRPr>
                    </a:p>
                  </a:txBody>
                  <a:tcPr/>
                </a:tc>
                <a:tc>
                  <a:txBody>
                    <a:bodyPr/>
                    <a:lstStyle/>
                    <a:p>
                      <a:r>
                        <a:rPr lang="tr-TR" sz="1400" dirty="0">
                          <a:latin typeface="Times New Roman" panose="02020603050405020304" pitchFamily="18" charset="0"/>
                          <a:cs typeface="Times New Roman" panose="02020603050405020304" pitchFamily="18" charset="0"/>
                        </a:rPr>
                        <a:t>Hizmetli</a:t>
                      </a:r>
                    </a:p>
                  </a:txBody>
                  <a:tcPr/>
                </a:tc>
                <a:tc>
                  <a:txBody>
                    <a:bodyPr/>
                    <a:lstStyle/>
                    <a:p>
                      <a:r>
                        <a:rPr lang="tr-TR" sz="1400" dirty="0">
                          <a:latin typeface="Times New Roman" panose="02020603050405020304" pitchFamily="18" charset="0"/>
                          <a:cs typeface="Times New Roman" panose="02020603050405020304" pitchFamily="18" charset="0"/>
                        </a:rPr>
                        <a:t>Mustafa İLİK</a:t>
                      </a:r>
                    </a:p>
                  </a:txBody>
                  <a:tcPr/>
                </a:tc>
                <a:tc>
                  <a:txBody>
                    <a:bodyPr/>
                    <a:lstStyle/>
                    <a:p>
                      <a:endParaRPr lang="tr-TR"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13820022"/>
                  </a:ext>
                </a:extLst>
              </a:tr>
              <a:tr h="294447">
                <a:tc>
                  <a:txBody>
                    <a:bodyPr/>
                    <a:lstStyle/>
                    <a:p>
                      <a:pPr algn="ctr"/>
                      <a:r>
                        <a:rPr lang="tr-TR" sz="1400" dirty="0" smtClean="0">
                          <a:latin typeface="Times New Roman" panose="02020603050405020304" pitchFamily="18" charset="0"/>
                          <a:cs typeface="Times New Roman" panose="02020603050405020304" pitchFamily="18" charset="0"/>
                        </a:rPr>
                        <a:t>15</a:t>
                      </a:r>
                      <a:endParaRPr lang="tr-TR" sz="1400" dirty="0">
                        <a:latin typeface="Times New Roman" panose="02020603050405020304" pitchFamily="18" charset="0"/>
                        <a:cs typeface="Times New Roman" panose="02020603050405020304" pitchFamily="18" charset="0"/>
                      </a:endParaRPr>
                    </a:p>
                  </a:txBody>
                  <a:tcPr/>
                </a:tc>
                <a:tc>
                  <a:txBody>
                    <a:bodyPr/>
                    <a:lstStyle/>
                    <a:p>
                      <a:r>
                        <a:rPr lang="tr-TR" sz="1400" dirty="0">
                          <a:latin typeface="Times New Roman" panose="02020603050405020304" pitchFamily="18" charset="0"/>
                          <a:cs typeface="Times New Roman" panose="02020603050405020304" pitchFamily="18" charset="0"/>
                        </a:rPr>
                        <a:t>Sürekli İşçi (Yönetici Asistanı)</a:t>
                      </a:r>
                    </a:p>
                  </a:txBody>
                  <a:tcPr/>
                </a:tc>
                <a:tc>
                  <a:txBody>
                    <a:bodyPr/>
                    <a:lstStyle/>
                    <a:p>
                      <a:r>
                        <a:rPr lang="tr-TR" sz="1400" dirty="0">
                          <a:latin typeface="Times New Roman" panose="02020603050405020304" pitchFamily="18" charset="0"/>
                          <a:cs typeface="Times New Roman" panose="02020603050405020304" pitchFamily="18" charset="0"/>
                        </a:rPr>
                        <a:t>Sinem KARATAŞ</a:t>
                      </a:r>
                    </a:p>
                  </a:txBody>
                  <a:tcPr/>
                </a:tc>
                <a:tc>
                  <a:txBody>
                    <a:bodyPr/>
                    <a:lstStyle/>
                    <a:p>
                      <a:r>
                        <a:rPr lang="tr-TR" sz="1400" dirty="0">
                          <a:latin typeface="Times New Roman" panose="02020603050405020304" pitchFamily="18" charset="0"/>
                          <a:cs typeface="Times New Roman" panose="02020603050405020304" pitchFamily="18" charset="0"/>
                        </a:rPr>
                        <a:t>Kadrosu</a:t>
                      </a:r>
                      <a:r>
                        <a:rPr lang="tr-TR" sz="1400" baseline="0" dirty="0">
                          <a:latin typeface="Times New Roman" panose="02020603050405020304" pitchFamily="18" charset="0"/>
                          <a:cs typeface="Times New Roman" panose="02020603050405020304" pitchFamily="18" charset="0"/>
                        </a:rPr>
                        <a:t> başka birimde</a:t>
                      </a:r>
                      <a:endParaRPr lang="tr-TR"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97950567"/>
                  </a:ext>
                </a:extLst>
              </a:tr>
              <a:tr h="294447">
                <a:tc>
                  <a:txBody>
                    <a:bodyPr/>
                    <a:lstStyle/>
                    <a:p>
                      <a:pPr algn="ctr"/>
                      <a:endParaRPr lang="tr-TR" sz="1400" dirty="0">
                        <a:latin typeface="Times New Roman" panose="02020603050405020304" pitchFamily="18" charset="0"/>
                        <a:cs typeface="Times New Roman" panose="02020603050405020304" pitchFamily="18" charset="0"/>
                      </a:endParaRPr>
                    </a:p>
                  </a:txBody>
                  <a:tcPr/>
                </a:tc>
                <a:tc>
                  <a:txBody>
                    <a:bodyPr/>
                    <a:lstStyle/>
                    <a:p>
                      <a:endParaRPr lang="tr-TR" sz="1400" dirty="0">
                        <a:latin typeface="Times New Roman" panose="02020603050405020304" pitchFamily="18" charset="0"/>
                        <a:cs typeface="Times New Roman" panose="02020603050405020304" pitchFamily="18" charset="0"/>
                      </a:endParaRPr>
                    </a:p>
                  </a:txBody>
                  <a:tcPr/>
                </a:tc>
                <a:tc>
                  <a:txBody>
                    <a:bodyPr/>
                    <a:lstStyle/>
                    <a:p>
                      <a:endParaRPr lang="tr-TR" sz="1400" dirty="0">
                        <a:latin typeface="Times New Roman" panose="02020603050405020304" pitchFamily="18" charset="0"/>
                        <a:cs typeface="Times New Roman" panose="02020603050405020304" pitchFamily="18" charset="0"/>
                      </a:endParaRPr>
                    </a:p>
                  </a:txBody>
                  <a:tcPr/>
                </a:tc>
                <a:tc>
                  <a:txBody>
                    <a:bodyPr/>
                    <a:lstStyle/>
                    <a:p>
                      <a:endParaRPr lang="tr-TR"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726914123"/>
                  </a:ext>
                </a:extLst>
              </a:tr>
              <a:tr h="383879">
                <a:tc>
                  <a:txBody>
                    <a:bodyPr/>
                    <a:lstStyle/>
                    <a:p>
                      <a:endParaRPr lang="tr-TR" sz="1400" dirty="0"/>
                    </a:p>
                  </a:txBody>
                  <a:tcPr/>
                </a:tc>
                <a:tc>
                  <a:txBody>
                    <a:bodyPr/>
                    <a:lstStyle/>
                    <a:p>
                      <a:endParaRPr lang="tr-TR" sz="1400"/>
                    </a:p>
                  </a:txBody>
                  <a:tcPr/>
                </a:tc>
                <a:tc>
                  <a:txBody>
                    <a:bodyPr/>
                    <a:lstStyle/>
                    <a:p>
                      <a:endParaRPr lang="tr-TR" sz="1400"/>
                    </a:p>
                  </a:txBody>
                  <a:tcPr/>
                </a:tc>
                <a:tc>
                  <a:txBody>
                    <a:bodyPr/>
                    <a:lstStyle/>
                    <a:p>
                      <a:endParaRPr lang="tr-TR" sz="1400" dirty="0"/>
                    </a:p>
                  </a:txBody>
                  <a:tcPr/>
                </a:tc>
                <a:extLst>
                  <a:ext uri="{0D108BD9-81ED-4DB2-BD59-A6C34878D82A}">
                    <a16:rowId xmlns:a16="http://schemas.microsoft.com/office/drawing/2014/main" val="4071607502"/>
                  </a:ext>
                </a:extLst>
              </a:tr>
            </a:tbl>
          </a:graphicData>
        </a:graphic>
      </p:graphicFrame>
    </p:spTree>
    <p:extLst>
      <p:ext uri="{BB962C8B-B14F-4D97-AF65-F5344CB8AC3E}">
        <p14:creationId xmlns:p14="http://schemas.microsoft.com/office/powerpoint/2010/main" val="3105165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332656"/>
            <a:ext cx="8229600" cy="864096"/>
          </a:xfrm>
        </p:spPr>
        <p:txBody>
          <a:bodyPr>
            <a:noAutofit/>
          </a:bodyPr>
          <a:lstStyle/>
          <a:p>
            <a:pPr algn="ctr"/>
            <a:r>
              <a:rPr lang="tr-TR" sz="3600" dirty="0">
                <a:latin typeface="Comic Sans MS" pitchFamily="66" charset="0"/>
              </a:rPr>
              <a:t/>
            </a:r>
            <a:br>
              <a:rPr lang="tr-TR" sz="3600" dirty="0">
                <a:latin typeface="Comic Sans MS" pitchFamily="66" charset="0"/>
              </a:rPr>
            </a:br>
            <a:r>
              <a:rPr lang="tr-TR" sz="3600" b="1" dirty="0">
                <a:solidFill>
                  <a:srgbClr val="0070C0"/>
                </a:solidFill>
                <a:latin typeface="Times New Roman" panose="02020603050405020304" pitchFamily="18" charset="0"/>
                <a:cs typeface="Times New Roman" panose="02020603050405020304" pitchFamily="18" charset="0"/>
              </a:rPr>
              <a:t>İnsan Kaynakları</a:t>
            </a: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1777574519"/>
              </p:ext>
            </p:extLst>
          </p:nvPr>
        </p:nvGraphicFramePr>
        <p:xfrm>
          <a:off x="611560" y="1700808"/>
          <a:ext cx="7938465" cy="2043636"/>
        </p:xfrm>
        <a:graphic>
          <a:graphicData uri="http://schemas.openxmlformats.org/drawingml/2006/table">
            <a:tbl>
              <a:tblPr firstRow="1" bandRow="1">
                <a:tableStyleId>{5C22544A-7EE6-4342-B048-85BDC9FD1C3A}</a:tableStyleId>
              </a:tblPr>
              <a:tblGrid>
                <a:gridCol w="1241062">
                  <a:extLst>
                    <a:ext uri="{9D8B030D-6E8A-4147-A177-3AD203B41FA5}">
                      <a16:colId xmlns:a16="http://schemas.microsoft.com/office/drawing/2014/main" val="20000"/>
                    </a:ext>
                  </a:extLst>
                </a:gridCol>
                <a:gridCol w="1460078">
                  <a:extLst>
                    <a:ext uri="{9D8B030D-6E8A-4147-A177-3AD203B41FA5}">
                      <a16:colId xmlns:a16="http://schemas.microsoft.com/office/drawing/2014/main" val="20001"/>
                    </a:ext>
                  </a:extLst>
                </a:gridCol>
                <a:gridCol w="891366">
                  <a:extLst>
                    <a:ext uri="{9D8B030D-6E8A-4147-A177-3AD203B41FA5}">
                      <a16:colId xmlns:a16="http://schemas.microsoft.com/office/drawing/2014/main" val="20002"/>
                    </a:ext>
                  </a:extLst>
                </a:gridCol>
                <a:gridCol w="1127729">
                  <a:extLst>
                    <a:ext uri="{9D8B030D-6E8A-4147-A177-3AD203B41FA5}">
                      <a16:colId xmlns:a16="http://schemas.microsoft.com/office/drawing/2014/main" val="20003"/>
                    </a:ext>
                  </a:extLst>
                </a:gridCol>
                <a:gridCol w="1127729">
                  <a:extLst>
                    <a:ext uri="{9D8B030D-6E8A-4147-A177-3AD203B41FA5}">
                      <a16:colId xmlns:a16="http://schemas.microsoft.com/office/drawing/2014/main" val="20004"/>
                    </a:ext>
                  </a:extLst>
                </a:gridCol>
                <a:gridCol w="1127729">
                  <a:extLst>
                    <a:ext uri="{9D8B030D-6E8A-4147-A177-3AD203B41FA5}">
                      <a16:colId xmlns:a16="http://schemas.microsoft.com/office/drawing/2014/main" val="20005"/>
                    </a:ext>
                  </a:extLst>
                </a:gridCol>
                <a:gridCol w="962772">
                  <a:extLst>
                    <a:ext uri="{9D8B030D-6E8A-4147-A177-3AD203B41FA5}">
                      <a16:colId xmlns:a16="http://schemas.microsoft.com/office/drawing/2014/main" val="20006"/>
                    </a:ext>
                  </a:extLst>
                </a:gridCol>
              </a:tblGrid>
              <a:tr h="526574">
                <a:tc gridSpan="7">
                  <a:txBody>
                    <a:bodyPr/>
                    <a:lstStyle/>
                    <a:p>
                      <a:pPr algn="ctr"/>
                      <a:r>
                        <a:rPr lang="tr-TR" sz="2400" dirty="0">
                          <a:latin typeface="Times New Roman" panose="02020603050405020304" pitchFamily="18" charset="0"/>
                          <a:cs typeface="Times New Roman" panose="02020603050405020304" pitchFamily="18" charset="0"/>
                        </a:rPr>
                        <a:t>Birimde Fiilen Çalışan Personelin Eğitim Durumu</a:t>
                      </a:r>
                    </a:p>
                  </a:txBody>
                  <a:tcPr anchor="ct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pPr algn="ctr"/>
                      <a:endParaRPr lang="tr-TR" dirty="0">
                        <a:latin typeface="Comic Sans MS" pitchFamily="66" charset="0"/>
                      </a:endParaRPr>
                    </a:p>
                  </a:txBody>
                  <a:tcPr anchor="ctr"/>
                </a:tc>
                <a:extLst>
                  <a:ext uri="{0D108BD9-81ED-4DB2-BD59-A6C34878D82A}">
                    <a16:rowId xmlns:a16="http://schemas.microsoft.com/office/drawing/2014/main" val="10000"/>
                  </a:ext>
                </a:extLst>
              </a:tr>
              <a:tr h="742972">
                <a:tc>
                  <a:txBody>
                    <a:bodyPr/>
                    <a:lstStyle/>
                    <a:p>
                      <a:pPr algn="l"/>
                      <a:r>
                        <a:rPr lang="tr-TR" sz="1800" b="1" dirty="0">
                          <a:latin typeface="Times New Roman" panose="02020603050405020304" pitchFamily="18" charset="0"/>
                          <a:cs typeface="Times New Roman" panose="02020603050405020304" pitchFamily="18" charset="0"/>
                        </a:rPr>
                        <a:t>Eğitim Durumu</a:t>
                      </a:r>
                    </a:p>
                  </a:txBody>
                  <a:tcPr anchor="ctr"/>
                </a:tc>
                <a:tc>
                  <a:txBody>
                    <a:bodyPr/>
                    <a:lstStyle/>
                    <a:p>
                      <a:pPr algn="ctr"/>
                      <a:r>
                        <a:rPr lang="tr-TR" sz="1800" b="1" dirty="0">
                          <a:latin typeface="Times New Roman" panose="02020603050405020304" pitchFamily="18" charset="0"/>
                          <a:cs typeface="Times New Roman" panose="02020603050405020304" pitchFamily="18" charset="0"/>
                        </a:rPr>
                        <a:t>İlköğretim</a:t>
                      </a:r>
                    </a:p>
                  </a:txBody>
                  <a:tcPr anchor="ctr"/>
                </a:tc>
                <a:tc>
                  <a:txBody>
                    <a:bodyPr/>
                    <a:lstStyle/>
                    <a:p>
                      <a:pPr algn="ctr"/>
                      <a:r>
                        <a:rPr lang="tr-TR" sz="1800" b="1" dirty="0">
                          <a:latin typeface="Times New Roman" panose="02020603050405020304" pitchFamily="18" charset="0"/>
                          <a:cs typeface="Times New Roman" panose="02020603050405020304" pitchFamily="18" charset="0"/>
                        </a:rPr>
                        <a:t>Lise</a:t>
                      </a:r>
                    </a:p>
                  </a:txBody>
                  <a:tcPr anchor="ctr"/>
                </a:tc>
                <a:tc>
                  <a:txBody>
                    <a:bodyPr/>
                    <a:lstStyle/>
                    <a:p>
                      <a:pPr algn="ctr"/>
                      <a:r>
                        <a:rPr lang="tr-TR" sz="1800" b="1" dirty="0">
                          <a:latin typeface="Times New Roman" panose="02020603050405020304" pitchFamily="18" charset="0"/>
                          <a:cs typeface="Times New Roman" panose="02020603050405020304" pitchFamily="18" charset="0"/>
                        </a:rPr>
                        <a:t>Ön Lisans </a:t>
                      </a:r>
                    </a:p>
                  </a:txBody>
                  <a:tcPr anchor="ctr"/>
                </a:tc>
                <a:tc>
                  <a:txBody>
                    <a:bodyPr/>
                    <a:lstStyle/>
                    <a:p>
                      <a:pPr algn="ctr"/>
                      <a:r>
                        <a:rPr lang="tr-TR" sz="1800" b="1" dirty="0">
                          <a:latin typeface="Times New Roman" panose="02020603050405020304" pitchFamily="18" charset="0"/>
                          <a:cs typeface="Times New Roman" panose="02020603050405020304" pitchFamily="18" charset="0"/>
                        </a:rPr>
                        <a:t>Lisans</a:t>
                      </a: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tr-TR" sz="1800" b="1" dirty="0">
                        <a:latin typeface="Times New Roman" panose="02020603050405020304" pitchFamily="18" charset="0"/>
                        <a:cs typeface="Times New Roman" panose="02020603050405020304" pitchFamily="18" charset="0"/>
                      </a:endParaRPr>
                    </a:p>
                    <a:p>
                      <a:pPr marL="0" marR="0" indent="0" algn="ctr" defTabSz="685800" rtl="0" eaLnBrk="1" fontAlgn="auto" latinLnBrk="0" hangingPunct="1">
                        <a:lnSpc>
                          <a:spcPct val="100000"/>
                        </a:lnSpc>
                        <a:spcBef>
                          <a:spcPts val="0"/>
                        </a:spcBef>
                        <a:spcAft>
                          <a:spcPts val="0"/>
                        </a:spcAft>
                        <a:buClrTx/>
                        <a:buSzTx/>
                        <a:buFontTx/>
                        <a:buNone/>
                        <a:tabLst/>
                        <a:defRPr/>
                      </a:pPr>
                      <a:r>
                        <a:rPr lang="tr-TR" sz="1800" b="1" dirty="0">
                          <a:latin typeface="Times New Roman" panose="02020603050405020304" pitchFamily="18" charset="0"/>
                          <a:cs typeface="Times New Roman" panose="02020603050405020304" pitchFamily="18" charset="0"/>
                        </a:rPr>
                        <a:t>Y. Lisans</a:t>
                      </a:r>
                    </a:p>
                    <a:p>
                      <a:pPr algn="ctr"/>
                      <a:endParaRPr lang="tr-TR" sz="1800" b="1"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b="1" dirty="0">
                          <a:latin typeface="Times New Roman" panose="02020603050405020304" pitchFamily="18" charset="0"/>
                          <a:cs typeface="Times New Roman" panose="02020603050405020304" pitchFamily="18" charset="0"/>
                        </a:rPr>
                        <a:t>Toplam</a:t>
                      </a:r>
                    </a:p>
                  </a:txBody>
                  <a:tcPr anchor="ctr"/>
                </a:tc>
                <a:extLst>
                  <a:ext uri="{0D108BD9-81ED-4DB2-BD59-A6C34878D82A}">
                    <a16:rowId xmlns:a16="http://schemas.microsoft.com/office/drawing/2014/main" val="10001"/>
                  </a:ext>
                </a:extLst>
              </a:tr>
              <a:tr h="6026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a:latin typeface="Times New Roman" panose="02020603050405020304" pitchFamily="18" charset="0"/>
                          <a:cs typeface="Times New Roman" panose="02020603050405020304" pitchFamily="18" charset="0"/>
                        </a:rPr>
                        <a:t>Kişi Sayısı</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1</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3</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2</a:t>
                      </a: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7</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2</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a:latin typeface="Times New Roman" panose="02020603050405020304" pitchFamily="18" charset="0"/>
                          <a:cs typeface="Times New Roman" panose="02020603050405020304" pitchFamily="18" charset="0"/>
                        </a:rPr>
                        <a:t>15</a:t>
                      </a:r>
                    </a:p>
                  </a:txBody>
                  <a:tcPr anchor="ctr"/>
                </a:tc>
                <a:extLst>
                  <a:ext uri="{0D108BD9-81ED-4DB2-BD59-A6C34878D82A}">
                    <a16:rowId xmlns:a16="http://schemas.microsoft.com/office/drawing/2014/main" val="10002"/>
                  </a:ext>
                </a:extLst>
              </a:tr>
            </a:tbl>
          </a:graphicData>
        </a:graphic>
      </p:graphicFrame>
      <p:graphicFrame>
        <p:nvGraphicFramePr>
          <p:cNvPr id="8" name="Grafik 7"/>
          <p:cNvGraphicFramePr/>
          <p:nvPr>
            <p:extLst>
              <p:ext uri="{D42A27DB-BD31-4B8C-83A1-F6EECF244321}">
                <p14:modId xmlns:p14="http://schemas.microsoft.com/office/powerpoint/2010/main" val="1705701050"/>
              </p:ext>
            </p:extLst>
          </p:nvPr>
        </p:nvGraphicFramePr>
        <p:xfrm>
          <a:off x="629143" y="3748431"/>
          <a:ext cx="7920881" cy="266429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60648"/>
            <a:ext cx="8229600" cy="1080120"/>
          </a:xfrm>
        </p:spPr>
        <p:txBody>
          <a:bodyPr>
            <a:normAutofit fontScale="90000"/>
          </a:bodyPr>
          <a:lstStyle/>
          <a:p>
            <a:pPr algn="ctr"/>
            <a:r>
              <a:rPr lang="tr-TR" dirty="0">
                <a:latin typeface="Comic Sans MS" pitchFamily="66" charset="0"/>
              </a:rPr>
              <a:t/>
            </a:r>
            <a:br>
              <a:rPr lang="tr-TR" dirty="0">
                <a:latin typeface="Comic Sans MS" pitchFamily="66" charset="0"/>
              </a:rPr>
            </a:br>
            <a:r>
              <a:rPr lang="tr-TR" sz="4000" b="1" dirty="0">
                <a:solidFill>
                  <a:srgbClr val="0070C0"/>
                </a:solidFill>
                <a:latin typeface="Times New Roman" panose="02020603050405020304" pitchFamily="18" charset="0"/>
                <a:cs typeface="Times New Roman" panose="02020603050405020304" pitchFamily="18" charset="0"/>
              </a:rPr>
              <a:t>İnsan Kaynakları</a:t>
            </a: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4156799107"/>
              </p:ext>
            </p:extLst>
          </p:nvPr>
        </p:nvGraphicFramePr>
        <p:xfrm>
          <a:off x="611560" y="1700808"/>
          <a:ext cx="7992889" cy="2113316"/>
        </p:xfrm>
        <a:graphic>
          <a:graphicData uri="http://schemas.openxmlformats.org/drawingml/2006/table">
            <a:tbl>
              <a:tblPr firstRow="1" bandRow="1">
                <a:tableStyleId>{5C22544A-7EE6-4342-B048-85BDC9FD1C3A}</a:tableStyleId>
              </a:tblPr>
              <a:tblGrid>
                <a:gridCol w="1224133">
                  <a:extLst>
                    <a:ext uri="{9D8B030D-6E8A-4147-A177-3AD203B41FA5}">
                      <a16:colId xmlns:a16="http://schemas.microsoft.com/office/drawing/2014/main" val="20000"/>
                    </a:ext>
                  </a:extLst>
                </a:gridCol>
                <a:gridCol w="1008115">
                  <a:extLst>
                    <a:ext uri="{9D8B030D-6E8A-4147-A177-3AD203B41FA5}">
                      <a16:colId xmlns:a16="http://schemas.microsoft.com/office/drawing/2014/main" val="20001"/>
                    </a:ext>
                  </a:extLst>
                </a:gridCol>
                <a:gridCol w="1311257">
                  <a:extLst>
                    <a:ext uri="{9D8B030D-6E8A-4147-A177-3AD203B41FA5}">
                      <a16:colId xmlns:a16="http://schemas.microsoft.com/office/drawing/2014/main" val="20002"/>
                    </a:ext>
                  </a:extLst>
                </a:gridCol>
                <a:gridCol w="1112346">
                  <a:extLst>
                    <a:ext uri="{9D8B030D-6E8A-4147-A177-3AD203B41FA5}">
                      <a16:colId xmlns:a16="http://schemas.microsoft.com/office/drawing/2014/main" val="20003"/>
                    </a:ext>
                  </a:extLst>
                </a:gridCol>
                <a:gridCol w="1112346">
                  <a:extLst>
                    <a:ext uri="{9D8B030D-6E8A-4147-A177-3AD203B41FA5}">
                      <a16:colId xmlns:a16="http://schemas.microsoft.com/office/drawing/2014/main" val="20004"/>
                    </a:ext>
                  </a:extLst>
                </a:gridCol>
                <a:gridCol w="1112346">
                  <a:extLst>
                    <a:ext uri="{9D8B030D-6E8A-4147-A177-3AD203B41FA5}">
                      <a16:colId xmlns:a16="http://schemas.microsoft.com/office/drawing/2014/main" val="20005"/>
                    </a:ext>
                  </a:extLst>
                </a:gridCol>
                <a:gridCol w="1112346">
                  <a:extLst>
                    <a:ext uri="{9D8B030D-6E8A-4147-A177-3AD203B41FA5}">
                      <a16:colId xmlns:a16="http://schemas.microsoft.com/office/drawing/2014/main" val="20006"/>
                    </a:ext>
                  </a:extLst>
                </a:gridCol>
              </a:tblGrid>
              <a:tr h="648072">
                <a:tc gridSpan="7">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tr-TR" sz="24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Birimde Fiilen Çalışan Personelin Hizmet Süreleri</a:t>
                      </a:r>
                      <a:endParaRPr lang="tr-TR" sz="2400" dirty="0">
                        <a:latin typeface="Times New Roman" panose="02020603050405020304" pitchFamily="18" charset="0"/>
                        <a:cs typeface="Times New Roman" panose="02020603050405020304" pitchFamily="18" charset="0"/>
                      </a:endParaRPr>
                    </a:p>
                    <a:p>
                      <a:pPr algn="ctr"/>
                      <a:endParaRPr lang="tr-TR" sz="1800" dirty="0">
                        <a:latin typeface="Times New Roman" panose="02020603050405020304" pitchFamily="18" charset="0"/>
                        <a:cs typeface="Times New Roman" panose="02020603050405020304" pitchFamily="18" charset="0"/>
                      </a:endParaRPr>
                    </a:p>
                  </a:txBody>
                  <a:tcPr anchor="ct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pPr algn="ctr"/>
                      <a:endParaRPr lang="tr-TR" dirty="0">
                        <a:latin typeface="Comic Sans MS" pitchFamily="66" charset="0"/>
                      </a:endParaRPr>
                    </a:p>
                  </a:txBody>
                  <a:tcPr anchor="ctr"/>
                </a:tc>
                <a:extLst>
                  <a:ext uri="{0D108BD9-81ED-4DB2-BD59-A6C34878D82A}">
                    <a16:rowId xmlns:a16="http://schemas.microsoft.com/office/drawing/2014/main" val="10000"/>
                  </a:ext>
                </a:extLst>
              </a:tr>
              <a:tr h="519201">
                <a:tc>
                  <a:txBody>
                    <a:bodyPr/>
                    <a:lstStyle/>
                    <a:p>
                      <a:pPr algn="l"/>
                      <a:r>
                        <a:rPr lang="tr-TR" sz="1800" b="1" dirty="0">
                          <a:latin typeface="Times New Roman" panose="02020603050405020304" pitchFamily="18" charset="0"/>
                          <a:cs typeface="Times New Roman" panose="02020603050405020304" pitchFamily="18" charset="0"/>
                        </a:rPr>
                        <a:t>Hizmet </a:t>
                      </a:r>
                    </a:p>
                    <a:p>
                      <a:pPr algn="l"/>
                      <a:r>
                        <a:rPr lang="tr-TR" sz="1800" b="1" dirty="0">
                          <a:latin typeface="Times New Roman" panose="02020603050405020304" pitchFamily="18" charset="0"/>
                          <a:cs typeface="Times New Roman" panose="02020603050405020304" pitchFamily="18" charset="0"/>
                        </a:rPr>
                        <a:t>Süresi</a:t>
                      </a:r>
                    </a:p>
                  </a:txBody>
                  <a:tcPr anchor="ctr"/>
                </a:tc>
                <a:tc>
                  <a:txBody>
                    <a:bodyPr/>
                    <a:lstStyle/>
                    <a:p>
                      <a:pPr algn="ctr"/>
                      <a:r>
                        <a:rPr lang="tr-TR" sz="1800" b="1" dirty="0">
                          <a:latin typeface="Times New Roman" panose="02020603050405020304" pitchFamily="18" charset="0"/>
                          <a:cs typeface="Times New Roman" panose="02020603050405020304" pitchFamily="18" charset="0"/>
                        </a:rPr>
                        <a:t>0-3 Yıl</a:t>
                      </a:r>
                    </a:p>
                  </a:txBody>
                  <a:tcPr anchor="ctr"/>
                </a:tc>
                <a:tc>
                  <a:txBody>
                    <a:bodyPr/>
                    <a:lstStyle/>
                    <a:p>
                      <a:pPr algn="ctr"/>
                      <a:r>
                        <a:rPr lang="tr-TR" sz="1800" b="1" dirty="0">
                          <a:latin typeface="Times New Roman" panose="02020603050405020304" pitchFamily="18" charset="0"/>
                          <a:cs typeface="Times New Roman" panose="02020603050405020304" pitchFamily="18" charset="0"/>
                        </a:rPr>
                        <a:t>4-6 Yıl</a:t>
                      </a:r>
                    </a:p>
                  </a:txBody>
                  <a:tcPr anchor="ctr"/>
                </a:tc>
                <a:tc>
                  <a:txBody>
                    <a:bodyPr/>
                    <a:lstStyle/>
                    <a:p>
                      <a:pPr algn="ctr"/>
                      <a:r>
                        <a:rPr lang="tr-TR" sz="1800" b="1" dirty="0">
                          <a:latin typeface="Times New Roman" panose="02020603050405020304" pitchFamily="18" charset="0"/>
                          <a:cs typeface="Times New Roman" panose="02020603050405020304" pitchFamily="18" charset="0"/>
                        </a:rPr>
                        <a:t>7-10 Yıl</a:t>
                      </a:r>
                    </a:p>
                  </a:txBody>
                  <a:tcPr anchor="ctr"/>
                </a:tc>
                <a:tc>
                  <a:txBody>
                    <a:bodyPr/>
                    <a:lstStyle/>
                    <a:p>
                      <a:pPr algn="ctr"/>
                      <a:r>
                        <a:rPr lang="tr-TR" sz="1800" b="1" dirty="0">
                          <a:latin typeface="Times New Roman" panose="02020603050405020304" pitchFamily="18" charset="0"/>
                          <a:cs typeface="Times New Roman" panose="02020603050405020304" pitchFamily="18" charset="0"/>
                        </a:rPr>
                        <a:t>11-15</a:t>
                      </a:r>
                      <a:r>
                        <a:rPr lang="tr-TR" sz="1800" b="1" baseline="0" dirty="0">
                          <a:latin typeface="Times New Roman" panose="02020603050405020304" pitchFamily="18" charset="0"/>
                          <a:cs typeface="Times New Roman" panose="02020603050405020304" pitchFamily="18" charset="0"/>
                        </a:rPr>
                        <a:t> Yıl</a:t>
                      </a:r>
                      <a:endParaRPr lang="tr-TR" sz="1800" b="1"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b="1" dirty="0">
                          <a:latin typeface="Times New Roman" panose="02020603050405020304" pitchFamily="18" charset="0"/>
                          <a:cs typeface="Times New Roman" panose="02020603050405020304" pitchFamily="18" charset="0"/>
                        </a:rPr>
                        <a:t>16-25 Yıl</a:t>
                      </a:r>
                    </a:p>
                  </a:txBody>
                  <a:tcPr anchor="ctr"/>
                </a:tc>
                <a:tc>
                  <a:txBody>
                    <a:bodyPr/>
                    <a:lstStyle/>
                    <a:p>
                      <a:pPr algn="ctr"/>
                      <a:r>
                        <a:rPr lang="tr-TR" sz="1800" b="1" dirty="0">
                          <a:latin typeface="Times New Roman" panose="02020603050405020304" pitchFamily="18" charset="0"/>
                          <a:cs typeface="Times New Roman" panose="02020603050405020304" pitchFamily="18" charset="0"/>
                        </a:rPr>
                        <a:t>25 Yıl</a:t>
                      </a:r>
                      <a:r>
                        <a:rPr lang="tr-TR" sz="1800" b="1" baseline="0" dirty="0">
                          <a:latin typeface="Times New Roman" panose="02020603050405020304" pitchFamily="18" charset="0"/>
                          <a:cs typeface="Times New Roman" panose="02020603050405020304" pitchFamily="18" charset="0"/>
                        </a:rPr>
                        <a:t> Üzeri</a:t>
                      </a:r>
                      <a:endParaRPr lang="tr-TR" sz="18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1"/>
                  </a:ext>
                </a:extLst>
              </a:tr>
              <a:tr h="7417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a:latin typeface="Times New Roman" panose="02020603050405020304" pitchFamily="18" charset="0"/>
                          <a:cs typeface="Times New Roman" panose="02020603050405020304" pitchFamily="18" charset="0"/>
                        </a:rPr>
                        <a:t>Kişi Sayısı</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2</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0</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8</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2</a:t>
                      </a: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2</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a:t>
                      </a:r>
                      <a:endParaRPr lang="tr-TR" sz="18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2"/>
                  </a:ext>
                </a:extLst>
              </a:tr>
            </a:tbl>
          </a:graphicData>
        </a:graphic>
      </p:graphicFrame>
      <p:graphicFrame>
        <p:nvGraphicFramePr>
          <p:cNvPr id="14" name="Grafik 13"/>
          <p:cNvGraphicFramePr/>
          <p:nvPr>
            <p:extLst>
              <p:ext uri="{D42A27DB-BD31-4B8C-83A1-F6EECF244321}">
                <p14:modId xmlns:p14="http://schemas.microsoft.com/office/powerpoint/2010/main" val="550712512"/>
              </p:ext>
            </p:extLst>
          </p:nvPr>
        </p:nvGraphicFramePr>
        <p:xfrm>
          <a:off x="704258" y="3946700"/>
          <a:ext cx="7992886" cy="26506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52663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04664"/>
            <a:ext cx="8229600" cy="936104"/>
          </a:xfrm>
        </p:spPr>
        <p:txBody>
          <a:bodyPr>
            <a:normAutofit fontScale="90000"/>
          </a:bodyPr>
          <a:lstStyle/>
          <a:p>
            <a:pPr algn="ctr"/>
            <a:r>
              <a:rPr lang="tr-TR" dirty="0">
                <a:latin typeface="Comic Sans MS" pitchFamily="66" charset="0"/>
              </a:rPr>
              <a:t/>
            </a:r>
            <a:br>
              <a:rPr lang="tr-TR" dirty="0">
                <a:latin typeface="Comic Sans MS" pitchFamily="66" charset="0"/>
              </a:rPr>
            </a:br>
            <a:r>
              <a:rPr lang="tr-TR" sz="4000" b="1" dirty="0">
                <a:solidFill>
                  <a:srgbClr val="0070C0"/>
                </a:solidFill>
                <a:latin typeface="Times New Roman" panose="02020603050405020304" pitchFamily="18" charset="0"/>
                <a:cs typeface="Times New Roman" panose="02020603050405020304" pitchFamily="18" charset="0"/>
              </a:rPr>
              <a:t>İnsan Kaynakları</a:t>
            </a:r>
            <a:endParaRPr lang="tr-TR" sz="4000" b="1" dirty="0">
              <a:solidFill>
                <a:srgbClr val="0070C0"/>
              </a:solidFill>
              <a:latin typeface="Times New Roman" panose="02020603050405020304" pitchFamily="18" charset="0"/>
              <a:ea typeface="Yu Gothic" panose="020B0400000000000000" pitchFamily="34" charset="-128"/>
              <a:cs typeface="Times New Roman" panose="02020603050405020304" pitchFamily="18" charset="0"/>
            </a:endParaRP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1355772596"/>
              </p:ext>
            </p:extLst>
          </p:nvPr>
        </p:nvGraphicFramePr>
        <p:xfrm>
          <a:off x="611561" y="1700808"/>
          <a:ext cx="8280919" cy="2143796"/>
        </p:xfrm>
        <a:graphic>
          <a:graphicData uri="http://schemas.openxmlformats.org/drawingml/2006/table">
            <a:tbl>
              <a:tblPr firstRow="1" bandRow="1">
                <a:tableStyleId>{5C22544A-7EE6-4342-B048-85BDC9FD1C3A}</a:tableStyleId>
              </a:tblPr>
              <a:tblGrid>
                <a:gridCol w="1268245">
                  <a:extLst>
                    <a:ext uri="{9D8B030D-6E8A-4147-A177-3AD203B41FA5}">
                      <a16:colId xmlns:a16="http://schemas.microsoft.com/office/drawing/2014/main" val="20000"/>
                    </a:ext>
                  </a:extLst>
                </a:gridCol>
                <a:gridCol w="1119047">
                  <a:extLst>
                    <a:ext uri="{9D8B030D-6E8A-4147-A177-3AD203B41FA5}">
                      <a16:colId xmlns:a16="http://schemas.microsoft.com/office/drawing/2014/main" val="20001"/>
                    </a:ext>
                  </a:extLst>
                </a:gridCol>
                <a:gridCol w="1182070">
                  <a:extLst>
                    <a:ext uri="{9D8B030D-6E8A-4147-A177-3AD203B41FA5}">
                      <a16:colId xmlns:a16="http://schemas.microsoft.com/office/drawing/2014/main" val="20002"/>
                    </a:ext>
                  </a:extLst>
                </a:gridCol>
                <a:gridCol w="1142196">
                  <a:extLst>
                    <a:ext uri="{9D8B030D-6E8A-4147-A177-3AD203B41FA5}">
                      <a16:colId xmlns:a16="http://schemas.microsoft.com/office/drawing/2014/main" val="20003"/>
                    </a:ext>
                  </a:extLst>
                </a:gridCol>
                <a:gridCol w="1213583">
                  <a:extLst>
                    <a:ext uri="{9D8B030D-6E8A-4147-A177-3AD203B41FA5}">
                      <a16:colId xmlns:a16="http://schemas.microsoft.com/office/drawing/2014/main" val="20004"/>
                    </a:ext>
                  </a:extLst>
                </a:gridCol>
                <a:gridCol w="1142196">
                  <a:extLst>
                    <a:ext uri="{9D8B030D-6E8A-4147-A177-3AD203B41FA5}">
                      <a16:colId xmlns:a16="http://schemas.microsoft.com/office/drawing/2014/main" val="20005"/>
                    </a:ext>
                  </a:extLst>
                </a:gridCol>
                <a:gridCol w="1213582">
                  <a:extLst>
                    <a:ext uri="{9D8B030D-6E8A-4147-A177-3AD203B41FA5}">
                      <a16:colId xmlns:a16="http://schemas.microsoft.com/office/drawing/2014/main" val="20006"/>
                    </a:ext>
                  </a:extLst>
                </a:gridCol>
              </a:tblGrid>
              <a:tr h="648072">
                <a:tc gridSpan="7">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tr-TR" sz="2400" dirty="0">
                          <a:latin typeface="Times New Roman" panose="02020603050405020304" pitchFamily="18" charset="0"/>
                          <a:cs typeface="Times New Roman" panose="02020603050405020304" pitchFamily="18" charset="0"/>
                        </a:rPr>
                        <a:t>Birimde Fiilen Çalışan Personelin Yaş Aralığı</a:t>
                      </a:r>
                    </a:p>
                    <a:p>
                      <a:pPr algn="ctr"/>
                      <a:endParaRPr lang="tr-TR" sz="2400" dirty="0">
                        <a:latin typeface="Times New Roman" panose="02020603050405020304" pitchFamily="18" charset="0"/>
                        <a:cs typeface="Times New Roman" panose="02020603050405020304" pitchFamily="18" charset="0"/>
                      </a:endParaRPr>
                    </a:p>
                  </a:txBody>
                  <a:tcPr anchor="ct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pPr algn="ctr"/>
                      <a:endParaRPr lang="tr-TR" dirty="0">
                        <a:latin typeface="Comic Sans MS" pitchFamily="66" charset="0"/>
                      </a:endParaRPr>
                    </a:p>
                  </a:txBody>
                  <a:tcPr anchor="ctr"/>
                </a:tc>
                <a:extLst>
                  <a:ext uri="{0D108BD9-81ED-4DB2-BD59-A6C34878D82A}">
                    <a16:rowId xmlns:a16="http://schemas.microsoft.com/office/drawing/2014/main" val="10000"/>
                  </a:ext>
                </a:extLst>
              </a:tr>
              <a:tr h="519201">
                <a:tc>
                  <a:txBody>
                    <a:bodyPr/>
                    <a:lstStyle/>
                    <a:p>
                      <a:pPr algn="l"/>
                      <a:r>
                        <a:rPr lang="tr-TR" sz="1600" b="1" dirty="0">
                          <a:latin typeface="Times New Roman" panose="02020603050405020304" pitchFamily="18" charset="0"/>
                          <a:cs typeface="Times New Roman" panose="02020603050405020304" pitchFamily="18" charset="0"/>
                        </a:rPr>
                        <a:t>Hizmet Sınıfı</a:t>
                      </a:r>
                    </a:p>
                  </a:txBody>
                  <a:tcPr anchor="ctr"/>
                </a:tc>
                <a:tc>
                  <a:txBody>
                    <a:bodyPr/>
                    <a:lstStyle/>
                    <a:p>
                      <a:pPr algn="ctr"/>
                      <a:r>
                        <a:rPr lang="tr-TR" sz="1600" b="1" dirty="0">
                          <a:latin typeface="Times New Roman" panose="02020603050405020304" pitchFamily="18" charset="0"/>
                          <a:cs typeface="Times New Roman" panose="02020603050405020304" pitchFamily="18" charset="0"/>
                        </a:rPr>
                        <a:t>21-25 Yaş</a:t>
                      </a:r>
                    </a:p>
                  </a:txBody>
                  <a:tcPr anchor="ctr"/>
                </a:tc>
                <a:tc>
                  <a:txBody>
                    <a:bodyPr/>
                    <a:lstStyle/>
                    <a:p>
                      <a:pPr algn="ctr"/>
                      <a:r>
                        <a:rPr lang="tr-TR" sz="1600" b="1" dirty="0">
                          <a:latin typeface="Times New Roman" panose="02020603050405020304" pitchFamily="18" charset="0"/>
                          <a:cs typeface="Times New Roman" panose="02020603050405020304" pitchFamily="18" charset="0"/>
                        </a:rPr>
                        <a:t>26-30 Yaş</a:t>
                      </a:r>
                    </a:p>
                  </a:txBody>
                  <a:tcPr anchor="ctr"/>
                </a:tc>
                <a:tc>
                  <a:txBody>
                    <a:bodyPr/>
                    <a:lstStyle/>
                    <a:p>
                      <a:pPr algn="ctr"/>
                      <a:r>
                        <a:rPr lang="tr-TR" sz="1600" b="1" dirty="0">
                          <a:latin typeface="Times New Roman" panose="02020603050405020304" pitchFamily="18" charset="0"/>
                          <a:cs typeface="Times New Roman" panose="02020603050405020304" pitchFamily="18" charset="0"/>
                        </a:rPr>
                        <a:t>31-35 Yaş</a:t>
                      </a:r>
                    </a:p>
                  </a:txBody>
                  <a:tcPr anchor="ctr"/>
                </a:tc>
                <a:tc>
                  <a:txBody>
                    <a:bodyPr/>
                    <a:lstStyle/>
                    <a:p>
                      <a:pPr algn="ctr"/>
                      <a:r>
                        <a:rPr lang="tr-TR" sz="1600" b="1" dirty="0">
                          <a:latin typeface="Times New Roman" panose="02020603050405020304" pitchFamily="18" charset="0"/>
                          <a:cs typeface="Times New Roman" panose="02020603050405020304" pitchFamily="18" charset="0"/>
                        </a:rPr>
                        <a:t>36-40</a:t>
                      </a:r>
                      <a:r>
                        <a:rPr lang="tr-TR" sz="1600" b="1" baseline="0" dirty="0">
                          <a:latin typeface="Times New Roman" panose="02020603050405020304" pitchFamily="18" charset="0"/>
                          <a:cs typeface="Times New Roman" panose="02020603050405020304" pitchFamily="18" charset="0"/>
                        </a:rPr>
                        <a:t> Yaş</a:t>
                      </a:r>
                      <a:endParaRPr lang="tr-TR" sz="1600" b="1" dirty="0">
                        <a:latin typeface="Times New Roman" panose="02020603050405020304" pitchFamily="18" charset="0"/>
                        <a:cs typeface="Times New Roman" panose="02020603050405020304" pitchFamily="18" charset="0"/>
                      </a:endParaRPr>
                    </a:p>
                  </a:txBody>
                  <a:tcPr anchor="ctr"/>
                </a:tc>
                <a:tc>
                  <a:txBody>
                    <a:bodyPr/>
                    <a:lstStyle/>
                    <a:p>
                      <a:pPr algn="ctr"/>
                      <a:r>
                        <a:rPr lang="tr-TR" sz="1600" b="1" dirty="0">
                          <a:latin typeface="Times New Roman" panose="02020603050405020304" pitchFamily="18" charset="0"/>
                          <a:cs typeface="Times New Roman" panose="02020603050405020304" pitchFamily="18" charset="0"/>
                        </a:rPr>
                        <a:t>41-50 Yaş</a:t>
                      </a:r>
                    </a:p>
                  </a:txBody>
                  <a:tcPr anchor="ctr"/>
                </a:tc>
                <a:tc>
                  <a:txBody>
                    <a:bodyPr/>
                    <a:lstStyle/>
                    <a:p>
                      <a:pPr algn="ctr"/>
                      <a:r>
                        <a:rPr lang="tr-TR" sz="1600" b="1" dirty="0">
                          <a:latin typeface="Times New Roman" panose="02020603050405020304" pitchFamily="18" charset="0"/>
                          <a:cs typeface="Times New Roman" panose="02020603050405020304" pitchFamily="18" charset="0"/>
                        </a:rPr>
                        <a:t>51 Yaş Üzeri</a:t>
                      </a:r>
                    </a:p>
                  </a:txBody>
                  <a:tcPr anchor="ctr"/>
                </a:tc>
                <a:extLst>
                  <a:ext uri="{0D108BD9-81ED-4DB2-BD59-A6C34878D82A}">
                    <a16:rowId xmlns:a16="http://schemas.microsoft.com/office/drawing/2014/main" val="10001"/>
                  </a:ext>
                </a:extLst>
              </a:tr>
              <a:tr h="7417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1" dirty="0">
                          <a:latin typeface="Times New Roman" panose="02020603050405020304" pitchFamily="18" charset="0"/>
                          <a:cs typeface="Times New Roman" panose="02020603050405020304" pitchFamily="18" charset="0"/>
                        </a:rPr>
                        <a:t>Genel İdari Hizmetler</a:t>
                      </a:r>
                    </a:p>
                  </a:txBody>
                  <a:tcPr anchor="ctr"/>
                </a:tc>
                <a:tc>
                  <a:txBody>
                    <a:bodyPr/>
                    <a:lstStyle/>
                    <a:p>
                      <a:pPr algn="ctr"/>
                      <a:r>
                        <a:rPr lang="tr-TR" sz="1600" dirty="0">
                          <a:latin typeface="Times New Roman" panose="02020603050405020304" pitchFamily="18" charset="0"/>
                          <a:cs typeface="Times New Roman" panose="02020603050405020304" pitchFamily="18" charset="0"/>
                        </a:rPr>
                        <a:t>1</a:t>
                      </a:r>
                    </a:p>
                  </a:txBody>
                  <a:tcPr anchor="ctr"/>
                </a:tc>
                <a:tc>
                  <a:txBody>
                    <a:bodyPr/>
                    <a:lstStyle/>
                    <a:p>
                      <a:pPr algn="ctr"/>
                      <a:r>
                        <a:rPr lang="tr-TR" sz="1600" dirty="0">
                          <a:latin typeface="Times New Roman" panose="02020603050405020304" pitchFamily="18" charset="0"/>
                          <a:cs typeface="Times New Roman" panose="02020603050405020304" pitchFamily="18" charset="0"/>
                        </a:rPr>
                        <a:t>0</a:t>
                      </a:r>
                    </a:p>
                  </a:txBody>
                  <a:tcPr anchor="ctr"/>
                </a:tc>
                <a:tc>
                  <a:txBody>
                    <a:bodyPr/>
                    <a:lstStyle/>
                    <a:p>
                      <a:pPr algn="ctr"/>
                      <a:r>
                        <a:rPr lang="tr-TR" sz="1600" dirty="0">
                          <a:latin typeface="Times New Roman" panose="02020603050405020304" pitchFamily="18" charset="0"/>
                          <a:cs typeface="Times New Roman" panose="02020603050405020304" pitchFamily="18" charset="0"/>
                        </a:rPr>
                        <a:t>4</a:t>
                      </a:r>
                    </a:p>
                  </a:txBody>
                  <a:tcPr anchor="ctr"/>
                </a:tc>
                <a:tc>
                  <a:txBody>
                    <a:bodyPr/>
                    <a:lstStyle/>
                    <a:p>
                      <a:pPr algn="ctr"/>
                      <a:r>
                        <a:rPr lang="tr-TR" sz="1600" dirty="0" smtClean="0">
                          <a:latin typeface="Times New Roman" panose="02020603050405020304" pitchFamily="18" charset="0"/>
                          <a:cs typeface="Times New Roman" panose="02020603050405020304" pitchFamily="18" charset="0"/>
                        </a:rPr>
                        <a:t>7</a:t>
                      </a:r>
                      <a:endParaRPr lang="tr-TR" sz="1600" dirty="0">
                        <a:latin typeface="Times New Roman" panose="02020603050405020304" pitchFamily="18" charset="0"/>
                        <a:cs typeface="Times New Roman" panose="02020603050405020304" pitchFamily="18" charset="0"/>
                      </a:endParaRPr>
                    </a:p>
                  </a:txBody>
                  <a:tcPr anchor="ctr"/>
                </a:tc>
                <a:tc>
                  <a:txBody>
                    <a:bodyPr/>
                    <a:lstStyle/>
                    <a:p>
                      <a:pPr algn="ctr"/>
                      <a:r>
                        <a:rPr lang="tr-TR" sz="1600" dirty="0">
                          <a:latin typeface="Times New Roman" panose="02020603050405020304" pitchFamily="18" charset="0"/>
                          <a:cs typeface="Times New Roman" panose="02020603050405020304" pitchFamily="18" charset="0"/>
                        </a:rPr>
                        <a:t>2</a:t>
                      </a:r>
                    </a:p>
                  </a:txBody>
                  <a:tcPr anchor="ctr"/>
                </a:tc>
                <a:tc>
                  <a:txBody>
                    <a:bodyPr/>
                    <a:lstStyle/>
                    <a:p>
                      <a:pPr algn="ctr"/>
                      <a:r>
                        <a:rPr lang="tr-TR" sz="1600" dirty="0" smtClean="0">
                          <a:latin typeface="Times New Roman" panose="02020603050405020304" pitchFamily="18" charset="0"/>
                          <a:cs typeface="Times New Roman" panose="02020603050405020304" pitchFamily="18" charset="0"/>
                        </a:rPr>
                        <a:t>1</a:t>
                      </a:r>
                      <a:endParaRPr lang="tr-TR" sz="16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2"/>
                  </a:ext>
                </a:extLst>
              </a:tr>
            </a:tbl>
          </a:graphicData>
        </a:graphic>
      </p:graphicFrame>
      <p:graphicFrame>
        <p:nvGraphicFramePr>
          <p:cNvPr id="14" name="Grafik 13"/>
          <p:cNvGraphicFramePr/>
          <p:nvPr>
            <p:extLst>
              <p:ext uri="{D42A27DB-BD31-4B8C-83A1-F6EECF244321}">
                <p14:modId xmlns:p14="http://schemas.microsoft.com/office/powerpoint/2010/main" val="259346738"/>
              </p:ext>
            </p:extLst>
          </p:nvPr>
        </p:nvGraphicFramePr>
        <p:xfrm>
          <a:off x="704258" y="3946700"/>
          <a:ext cx="7992886" cy="26506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2148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7"/>
            <a:ext cx="7886700" cy="759618"/>
          </a:xfrm>
        </p:spPr>
        <p:txBody>
          <a:bodyPr/>
          <a:lstStyle/>
          <a:p>
            <a:pPr algn="ctr"/>
            <a:r>
              <a:rPr lang="tr-TR" b="1" dirty="0">
                <a:solidFill>
                  <a:srgbClr val="0070C0"/>
                </a:solidFill>
                <a:latin typeface="Times New Roman" panose="02020603050405020304" pitchFamily="18" charset="0"/>
                <a:cs typeface="Times New Roman" panose="02020603050405020304" pitchFamily="18" charset="0"/>
              </a:rPr>
              <a:t>Yönetim ve İç Kontrol Sistemi</a:t>
            </a:r>
          </a:p>
        </p:txBody>
      </p:sp>
      <p:sp>
        <p:nvSpPr>
          <p:cNvPr id="3" name="İçerik Yer Tutucusu 2"/>
          <p:cNvSpPr>
            <a:spLocks noGrp="1"/>
          </p:cNvSpPr>
          <p:nvPr>
            <p:ph idx="1"/>
          </p:nvPr>
        </p:nvSpPr>
        <p:spPr>
          <a:xfrm>
            <a:off x="628650" y="1484784"/>
            <a:ext cx="7886700" cy="5112567"/>
          </a:xfrm>
        </p:spPr>
        <p:txBody>
          <a:bodyPr>
            <a:normAutofit/>
          </a:bodyPr>
          <a:lstStyle/>
          <a:p>
            <a:r>
              <a:rPr lang="tr-TR" sz="2000" dirty="0">
                <a:latin typeface="Times New Roman" panose="02020603050405020304" pitchFamily="18" charset="0"/>
                <a:cs typeface="Times New Roman" panose="02020603050405020304" pitchFamily="18" charset="0"/>
              </a:rPr>
              <a:t> İç Kontrol Sisteminin oluşturulmasına ilişkin olarak birimimiz   </a:t>
            </a:r>
          </a:p>
          <a:p>
            <a:pPr marL="0" indent="0">
              <a:buNone/>
            </a:pPr>
            <a:r>
              <a:rPr lang="tr-TR" sz="2000" dirty="0">
                <a:latin typeface="Times New Roman" panose="02020603050405020304" pitchFamily="18" charset="0"/>
                <a:cs typeface="Times New Roman" panose="02020603050405020304" pitchFamily="18" charset="0"/>
              </a:rPr>
              <a:t>    çalışanlarının görev, yetki ve sorumlulukları belirlenmiş,</a:t>
            </a:r>
          </a:p>
          <a:p>
            <a:r>
              <a:rPr lang="tr-TR" sz="2000" dirty="0">
                <a:latin typeface="Times New Roman" panose="02020603050405020304" pitchFamily="18" charset="0"/>
                <a:cs typeface="Times New Roman" panose="02020603050405020304" pitchFamily="18" charset="0"/>
              </a:rPr>
              <a:t> Mali yönetim ile ilgili gerekli tedbirler alınmış,</a:t>
            </a:r>
          </a:p>
          <a:p>
            <a:r>
              <a:rPr lang="tr-TR" sz="2000" dirty="0">
                <a:latin typeface="Times New Roman" panose="02020603050405020304" pitchFamily="18" charset="0"/>
                <a:cs typeface="Times New Roman" panose="02020603050405020304" pitchFamily="18" charset="0"/>
              </a:rPr>
              <a:t> Atama, satın alma, ihale gibi karar alma vb. süreçler kanun ve </a:t>
            </a:r>
          </a:p>
          <a:p>
            <a:pPr marL="0" indent="0">
              <a:buNone/>
            </a:pPr>
            <a:r>
              <a:rPr lang="tr-TR" sz="2000" dirty="0">
                <a:latin typeface="Times New Roman" panose="02020603050405020304" pitchFamily="18" charset="0"/>
                <a:cs typeface="Times New Roman" panose="02020603050405020304" pitchFamily="18" charset="0"/>
              </a:rPr>
              <a:t>    yönetmelikler dahilinde yapılmakta,</a:t>
            </a:r>
          </a:p>
          <a:p>
            <a:r>
              <a:rPr lang="tr-TR" sz="2000" dirty="0">
                <a:latin typeface="Times New Roman" panose="02020603050405020304" pitchFamily="18" charset="0"/>
                <a:cs typeface="Times New Roman" panose="02020603050405020304" pitchFamily="18" charset="0"/>
              </a:rPr>
              <a:t> Harcama öncesi kontrol sistemi işlemleri yapılmakta,</a:t>
            </a:r>
          </a:p>
          <a:p>
            <a:r>
              <a:rPr lang="tr-TR" sz="2000" dirty="0">
                <a:latin typeface="Times New Roman" panose="02020603050405020304" pitchFamily="18" charset="0"/>
                <a:cs typeface="Times New Roman" panose="02020603050405020304" pitchFamily="18" charset="0"/>
              </a:rPr>
              <a:t> Riskli alanların belirlenmesi tespit edilmekte,</a:t>
            </a:r>
          </a:p>
          <a:p>
            <a:r>
              <a:rPr lang="tr-TR" sz="2000" dirty="0">
                <a:latin typeface="Times New Roman" panose="02020603050405020304" pitchFamily="18" charset="0"/>
                <a:cs typeface="Times New Roman" panose="02020603050405020304" pitchFamily="18" charset="0"/>
              </a:rPr>
              <a:t> Önleyici tespit edici ve düzenleyici kontrol faaliyetleri belirlenmekte,</a:t>
            </a:r>
          </a:p>
          <a:p>
            <a:r>
              <a:rPr lang="tr-TR" sz="2000" dirty="0">
                <a:latin typeface="Times New Roman" panose="02020603050405020304" pitchFamily="18" charset="0"/>
                <a:cs typeface="Times New Roman" panose="02020603050405020304" pitchFamily="18" charset="0"/>
              </a:rPr>
              <a:t>  Bilginin kaydedilmesi, tasnifi ve ulaşılabilirliği için gerekli tedbirler </a:t>
            </a:r>
          </a:p>
          <a:p>
            <a:pPr marL="0" indent="0">
              <a:buNone/>
            </a:pPr>
            <a:r>
              <a:rPr lang="tr-TR" sz="2000" dirty="0">
                <a:latin typeface="Times New Roman" panose="02020603050405020304" pitchFamily="18" charset="0"/>
                <a:cs typeface="Times New Roman" panose="02020603050405020304" pitchFamily="18" charset="0"/>
              </a:rPr>
              <a:t>     alınmakta,</a:t>
            </a:r>
          </a:p>
          <a:p>
            <a:r>
              <a:rPr lang="tr-TR" sz="2000" dirty="0">
                <a:latin typeface="Times New Roman" panose="02020603050405020304" pitchFamily="18" charset="0"/>
                <a:cs typeface="Times New Roman" panose="02020603050405020304" pitchFamily="18" charset="0"/>
              </a:rPr>
              <a:t>  Sistem ve faaliyetin izlenmesi, gözden geçirilmesi ve değerlendirilmesi </a:t>
            </a:r>
          </a:p>
          <a:p>
            <a:pPr marL="0" indent="0">
              <a:buNone/>
            </a:pPr>
            <a:r>
              <a:rPr lang="tr-TR" sz="2000" dirty="0">
                <a:latin typeface="Times New Roman" panose="02020603050405020304" pitchFamily="18" charset="0"/>
                <a:cs typeface="Times New Roman" panose="02020603050405020304" pitchFamily="18" charset="0"/>
              </a:rPr>
              <a:t>     yapılmaktadır.</a:t>
            </a:r>
          </a:p>
        </p:txBody>
      </p:sp>
    </p:spTree>
    <p:extLst>
      <p:ext uri="{BB962C8B-B14F-4D97-AF65-F5344CB8AC3E}">
        <p14:creationId xmlns:p14="http://schemas.microsoft.com/office/powerpoint/2010/main" val="11568599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0070C0"/>
                </a:solidFill>
                <a:latin typeface="Times New Roman" panose="02020603050405020304" pitchFamily="18" charset="0"/>
                <a:cs typeface="Times New Roman" panose="02020603050405020304" pitchFamily="18" charset="0"/>
              </a:rPr>
              <a:t>Amaç ve Hedefler</a:t>
            </a:r>
          </a:p>
        </p:txBody>
      </p:sp>
      <p:sp>
        <p:nvSpPr>
          <p:cNvPr id="3" name="İçerik Yer Tutucusu 2"/>
          <p:cNvSpPr>
            <a:spLocks noGrp="1"/>
          </p:cNvSpPr>
          <p:nvPr>
            <p:ph idx="1"/>
          </p:nvPr>
        </p:nvSpPr>
        <p:spPr/>
        <p:txBody>
          <a:bodyPr/>
          <a:lstStyle/>
          <a:p>
            <a:pPr marL="393192" lvl="1" indent="0" algn="just">
              <a:lnSpc>
                <a:spcPct val="110000"/>
              </a:lnSpc>
              <a:buNone/>
            </a:pPr>
            <a:r>
              <a:rPr lang="tr-TR" dirty="0">
                <a:latin typeface="Times New Roman" panose="02020603050405020304" pitchFamily="18" charset="0"/>
                <a:cs typeface="Times New Roman" panose="02020603050405020304" pitchFamily="18" charset="0"/>
              </a:rPr>
              <a:t>     Genel Sekreterlik Birimi olarak; Üstlendiğimiz görev ve sorumluluklarımızı Üniversitemizin Misyonu, Vizyonu, Stratejik Planı, Senato ve Yönetim Kurulu Kararları ile Kanun/Yönetmelik hükümleri doğrultusunda yerine getirmekle birlikte; beşeri, mali ve fiziki kaynakların etkin, verimli bir şekilde kullanılmasında, her türlü idari görevlerin yapılmasında, tüm idari birimlerin düzenli/uyumlu çalışmalarında ve koordinasyonunda etkin rol oynayarak, birimler arası iletişim ve performansın artırılması ve kurumsal kimliğin, gelişimin sağlanması bilinci ve amacı ile çalışmalarımızı sürdürmekteyiz.</a:t>
            </a:r>
          </a:p>
          <a:p>
            <a:pPr marL="393192" lvl="1" indent="0" algn="just">
              <a:lnSpc>
                <a:spcPct val="110000"/>
              </a:lnSpc>
              <a:buNone/>
            </a:pPr>
            <a:r>
              <a:rPr lang="tr-TR" dirty="0">
                <a:latin typeface="Times New Roman" panose="02020603050405020304" pitchFamily="18" charset="0"/>
                <a:cs typeface="Times New Roman" panose="02020603050405020304" pitchFamily="18" charset="0"/>
              </a:rPr>
              <a:t>	  Batman Üniversitesi Genel Sekreterlik olarak hedefimiz bugüne kadar süre gelen heyecanlı ve özverili çalışmamızı bugünden sonra da sergileyerek birimimizi ileriye taşımak olacaktır.</a:t>
            </a:r>
            <a:endParaRPr lang="tr-TR" dirty="0"/>
          </a:p>
        </p:txBody>
      </p:sp>
    </p:spTree>
    <p:extLst>
      <p:ext uri="{BB962C8B-B14F-4D97-AF65-F5344CB8AC3E}">
        <p14:creationId xmlns:p14="http://schemas.microsoft.com/office/powerpoint/2010/main" val="3194751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0070C0"/>
                </a:solidFill>
                <a:latin typeface="Times New Roman" panose="02020603050405020304" pitchFamily="18" charset="0"/>
                <a:cs typeface="Times New Roman" panose="02020603050405020304" pitchFamily="18" charset="0"/>
              </a:rPr>
              <a:t>Temel Politika ve Öncelikler</a:t>
            </a:r>
            <a:endParaRPr lang="tr-TR" dirty="0">
              <a:solidFill>
                <a:srgbClr val="0070C0"/>
              </a:solidFill>
            </a:endParaRPr>
          </a:p>
        </p:txBody>
      </p:sp>
      <p:sp>
        <p:nvSpPr>
          <p:cNvPr id="3" name="İçerik Yer Tutucusu 2"/>
          <p:cNvSpPr>
            <a:spLocks noGrp="1"/>
          </p:cNvSpPr>
          <p:nvPr>
            <p:ph idx="1"/>
          </p:nvPr>
        </p:nvSpPr>
        <p:spPr/>
        <p:txBody>
          <a:bodyPr>
            <a:normAutofit fontScale="85000" lnSpcReduction="20000"/>
          </a:bodyPr>
          <a:lstStyle/>
          <a:p>
            <a:pPr algn="just"/>
            <a:r>
              <a:rPr lang="tr-TR" sz="2400" dirty="0">
                <a:latin typeface="Times New Roman" panose="02020603050405020304" pitchFamily="18" charset="0"/>
                <a:cs typeface="Times New Roman" panose="02020603050405020304" pitchFamily="18" charset="0"/>
              </a:rPr>
              <a:t>Üniversitemizin Kalite Komisyonunun tüm çalışmalarına yardım etmek ve eksiklerini tamamlamak için Birimler arası koordinasyonu sağlamak,</a:t>
            </a:r>
          </a:p>
          <a:p>
            <a:pPr algn="just"/>
            <a:r>
              <a:rPr lang="tr-TR" sz="2400" dirty="0">
                <a:latin typeface="Times New Roman" panose="02020603050405020304" pitchFamily="18" charset="0"/>
                <a:cs typeface="Times New Roman" panose="02020603050405020304" pitchFamily="18" charset="0"/>
              </a:rPr>
              <a:t>Üniversite idari teşkilatında bulunan birimlerin verimli, düzenli ve uyumlu şekilde çalışması için gerekli insan kaynağı ve teknolojik altyapının oluşturulmasını sağlamak,</a:t>
            </a:r>
          </a:p>
          <a:p>
            <a:pPr algn="just"/>
            <a:r>
              <a:rPr lang="tr-TR" sz="2400" dirty="0">
                <a:latin typeface="Times New Roman" panose="02020603050405020304" pitchFamily="18" charset="0"/>
                <a:cs typeface="Times New Roman" panose="02020603050405020304" pitchFamily="18" charset="0"/>
              </a:rPr>
              <a:t>Üniversitemizin uzun vadeli insan kaynağı gereksiniminin sağlanması için , Personel Daire Başkanlığı ile eş güdüm halinde gerekli eğitim ve seminerleri düzenlemek, performans kriterleri göz önüne alınarak atama ve yükseltme işlemlerini sağlamak,</a:t>
            </a:r>
          </a:p>
          <a:p>
            <a:pPr algn="just"/>
            <a:r>
              <a:rPr lang="tr-TR" sz="2400" dirty="0">
                <a:latin typeface="Times New Roman" panose="02020603050405020304" pitchFamily="18" charset="0"/>
                <a:cs typeface="Times New Roman" panose="02020603050405020304" pitchFamily="18" charset="0"/>
              </a:rPr>
              <a:t>Üniversitemiz Merkezi Kütüphanesinin materyalinin arttırılması için basılı ve elektronik kitap ve veri tabanlarının sağlanması amacıyla Kütüphane ve Dokümantasyon Daire Başkanlığı ile çalışmaları yoğunlaştırmak,</a:t>
            </a:r>
          </a:p>
          <a:p>
            <a:pPr algn="just"/>
            <a:r>
              <a:rPr lang="tr-TR" sz="2400" dirty="0">
                <a:latin typeface="Times New Roman" panose="02020603050405020304" pitchFamily="18" charset="0"/>
                <a:cs typeface="Times New Roman" panose="02020603050405020304" pitchFamily="18" charset="0"/>
              </a:rPr>
              <a:t>Harcama birimlerimizin daha şeffaf, etkin ve verimli çalışmasını sağlamak için yatırım işlemleri ve harcama durumlarının denetim sürecini gerçekleştirmek.</a:t>
            </a:r>
          </a:p>
          <a:p>
            <a:endParaRPr lang="tr-TR" dirty="0"/>
          </a:p>
        </p:txBody>
      </p:sp>
    </p:spTree>
    <p:extLst>
      <p:ext uri="{BB962C8B-B14F-4D97-AF65-F5344CB8AC3E}">
        <p14:creationId xmlns:p14="http://schemas.microsoft.com/office/powerpoint/2010/main" val="2647620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a:solidFill>
                  <a:srgbClr val="04617B"/>
                </a:solidFill>
                <a:latin typeface="Times New Roman" panose="02020603050405020304" pitchFamily="18" charset="0"/>
                <a:cs typeface="Times New Roman" panose="02020603050405020304" pitchFamily="18" charset="0"/>
              </a:rPr>
              <a:t>         </a:t>
            </a:r>
            <a:endParaRPr lang="tr-TR" dirty="0"/>
          </a:p>
        </p:txBody>
      </p:sp>
      <p:sp>
        <p:nvSpPr>
          <p:cNvPr id="3" name="İçerik Yer Tutucusu 2"/>
          <p:cNvSpPr>
            <a:spLocks noGrp="1"/>
          </p:cNvSpPr>
          <p:nvPr>
            <p:ph idx="1"/>
          </p:nvPr>
        </p:nvSpPr>
        <p:spPr>
          <a:xfrm>
            <a:off x="971600" y="116632"/>
            <a:ext cx="6696744" cy="6060331"/>
          </a:xfrm>
        </p:spPr>
        <p:txBody>
          <a:bodyPr>
            <a:noAutofit/>
          </a:bodyPr>
          <a:lstStyle/>
          <a:p>
            <a:pPr marL="393192" lvl="1" indent="0" algn="just">
              <a:lnSpc>
                <a:spcPct val="110000"/>
              </a:lnSpc>
              <a:buNone/>
            </a:pPr>
            <a:r>
              <a:rPr lang="tr-TR" dirty="0">
                <a:latin typeface="Times New Roman" panose="02020603050405020304" pitchFamily="18" charset="0"/>
                <a:cs typeface="Times New Roman" panose="02020603050405020304" pitchFamily="18" charset="0"/>
              </a:rPr>
              <a:t>         </a:t>
            </a:r>
          </a:p>
        </p:txBody>
      </p:sp>
      <p:sp>
        <p:nvSpPr>
          <p:cNvPr id="6" name="Dikdörtgen 5"/>
          <p:cNvSpPr/>
          <p:nvPr/>
        </p:nvSpPr>
        <p:spPr>
          <a:xfrm>
            <a:off x="1187624" y="-79653"/>
            <a:ext cx="7200800" cy="5878532"/>
          </a:xfrm>
          <a:prstGeom prst="rect">
            <a:avLst/>
          </a:prstGeom>
        </p:spPr>
        <p:txBody>
          <a:bodyPr wrap="square">
            <a:spAutoFit/>
          </a:bodyPr>
          <a:lstStyle/>
          <a:p>
            <a:endParaRPr lang="tr-TR" sz="1200" dirty="0"/>
          </a:p>
          <a:p>
            <a:r>
              <a:rPr lang="tr-TR" sz="1200" dirty="0">
                <a:latin typeface="Times New Roman" panose="02020603050405020304" pitchFamily="18" charset="0"/>
                <a:cs typeface="Times New Roman" panose="02020603050405020304" pitchFamily="18" charset="0"/>
              </a:rPr>
              <a:t>                                                                 </a:t>
            </a:r>
            <a:r>
              <a:rPr lang="tr-TR" sz="1200" b="1" dirty="0">
                <a:latin typeface="Times New Roman" panose="02020603050405020304" pitchFamily="18" charset="0"/>
                <a:cs typeface="Times New Roman" panose="02020603050405020304" pitchFamily="18" charset="0"/>
              </a:rPr>
              <a:t>İÇİNDEKİLER</a:t>
            </a:r>
          </a:p>
          <a:p>
            <a:endParaRPr lang="tr-TR" sz="12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BİRİM YÖNETİCİ SUNUŞU…………………………………………………….……..……….……..….3</a:t>
            </a:r>
          </a:p>
          <a:p>
            <a:r>
              <a:rPr lang="tr-TR" sz="1000" dirty="0">
                <a:latin typeface="Times New Roman" panose="02020603050405020304" pitchFamily="18" charset="0"/>
                <a:cs typeface="Times New Roman" panose="02020603050405020304" pitchFamily="18" charset="0"/>
              </a:rPr>
              <a:t>I- GENEL BİLGİLER</a:t>
            </a:r>
            <a:r>
              <a:rPr lang="tr-TR" sz="1000" dirty="0" smtClean="0">
                <a:latin typeface="Times New Roman" panose="02020603050405020304" pitchFamily="18" charset="0"/>
                <a:cs typeface="Times New Roman" panose="02020603050405020304" pitchFamily="18" charset="0"/>
              </a:rPr>
              <a:t>…………………………………………………………………..…………..….......4</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  1- Misyon</a:t>
            </a:r>
            <a:r>
              <a:rPr lang="tr-TR" sz="1000" dirty="0" smtClean="0">
                <a:latin typeface="Times New Roman" panose="02020603050405020304" pitchFamily="18" charset="0"/>
                <a:cs typeface="Times New Roman" panose="02020603050405020304" pitchFamily="18" charset="0"/>
              </a:rPr>
              <a:t>………………………………………………………………………..….…………….……… 5</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  2- Vizyon</a:t>
            </a:r>
            <a:r>
              <a:rPr lang="tr-TR" sz="1000" dirty="0" smtClean="0">
                <a:latin typeface="Times New Roman" panose="02020603050405020304" pitchFamily="18" charset="0"/>
                <a:cs typeface="Times New Roman" panose="02020603050405020304" pitchFamily="18" charset="0"/>
              </a:rPr>
              <a:t>…………………………………………..………..……………………..…………….……..... 6                                                                                                       </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A -Kuruluş Mevzuatı</a:t>
            </a:r>
            <a:r>
              <a:rPr lang="tr-TR" sz="1000" dirty="0" smtClean="0">
                <a:latin typeface="Times New Roman" panose="02020603050405020304" pitchFamily="18" charset="0"/>
                <a:cs typeface="Times New Roman" panose="02020603050405020304" pitchFamily="18" charset="0"/>
              </a:rPr>
              <a:t>………………………………………………………………….…..……….…….....7</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B- Yetki, Görev ve Sorumluluklar</a:t>
            </a:r>
            <a:r>
              <a:rPr lang="tr-TR" sz="1000" dirty="0" smtClean="0">
                <a:latin typeface="Times New Roman" panose="02020603050405020304" pitchFamily="18" charset="0"/>
                <a:cs typeface="Times New Roman" panose="02020603050405020304" pitchFamily="18" charset="0"/>
              </a:rPr>
              <a:t>……………………………………………………………..….….….....8</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C- İdareye İlişkin Bilgiler</a:t>
            </a:r>
            <a:r>
              <a:rPr lang="tr-TR" sz="1000" dirty="0" smtClean="0">
                <a:latin typeface="Times New Roman" panose="02020603050405020304" pitchFamily="18" charset="0"/>
                <a:cs typeface="Times New Roman" panose="02020603050405020304" pitchFamily="18" charset="0"/>
              </a:rPr>
              <a:t>…………………………………………………………………...…….………..</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 1- Fiziksel Yapı</a:t>
            </a:r>
            <a:r>
              <a:rPr lang="tr-TR" sz="1000" dirty="0" smtClean="0">
                <a:latin typeface="Times New Roman" panose="02020603050405020304" pitchFamily="18" charset="0"/>
                <a:cs typeface="Times New Roman" panose="02020603050405020304" pitchFamily="18" charset="0"/>
              </a:rPr>
              <a:t>………………………………………………………………………….…………..……..9</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 2- Birim Örgüt Yapısı (Teşkilat Şeması</a:t>
            </a:r>
            <a:r>
              <a:rPr lang="tr-TR" sz="1000" dirty="0" smtClean="0">
                <a:latin typeface="Times New Roman" panose="02020603050405020304" pitchFamily="18" charset="0"/>
                <a:cs typeface="Times New Roman" panose="02020603050405020304" pitchFamily="18" charset="0"/>
              </a:rPr>
              <a:t>)….……………………………………………….………..…….10</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 3- Birim Teşkilat Şeması</a:t>
            </a:r>
            <a:r>
              <a:rPr lang="tr-TR" sz="1000" dirty="0" smtClean="0">
                <a:latin typeface="Times New Roman" panose="02020603050405020304" pitchFamily="18" charset="0"/>
                <a:cs typeface="Times New Roman" panose="02020603050405020304" pitchFamily="18" charset="0"/>
              </a:rPr>
              <a:t>…………………………………………………………………………..………11</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 D- Bilgi ve Teknolojik Kaynakları</a:t>
            </a:r>
            <a:r>
              <a:rPr lang="tr-TR" sz="1000" dirty="0" smtClean="0">
                <a:latin typeface="Times New Roman" panose="02020603050405020304" pitchFamily="18" charset="0"/>
                <a:cs typeface="Times New Roman" panose="02020603050405020304" pitchFamily="18" charset="0"/>
              </a:rPr>
              <a:t>..………………………………………………………………….......</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 E- İnsan Kaynakları</a:t>
            </a:r>
            <a:r>
              <a:rPr lang="tr-TR" sz="1000" dirty="0" smtClean="0">
                <a:latin typeface="Times New Roman" panose="02020603050405020304" pitchFamily="18" charset="0"/>
                <a:cs typeface="Times New Roman" panose="02020603050405020304" pitchFamily="18" charset="0"/>
              </a:rPr>
              <a:t>………………………………………………………………………….……….……12 </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 1- Birimde Fiilen Çalışan Personel Sayısı</a:t>
            </a:r>
            <a:r>
              <a:rPr lang="tr-TR" sz="1000" dirty="0" smtClean="0">
                <a:latin typeface="Times New Roman" panose="02020603050405020304" pitchFamily="18" charset="0"/>
                <a:cs typeface="Times New Roman" panose="02020603050405020304" pitchFamily="18" charset="0"/>
              </a:rPr>
              <a:t>…………………………………………………..………..........13</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 2- Birimde Fiilen Çalışan Personel Eğitim Durumu………………………………………….……….. </a:t>
            </a:r>
            <a:r>
              <a:rPr lang="tr-TR" sz="1000" dirty="0" smtClean="0">
                <a:latin typeface="Times New Roman" panose="02020603050405020304" pitchFamily="18" charset="0"/>
                <a:cs typeface="Times New Roman" panose="02020603050405020304" pitchFamily="18" charset="0"/>
              </a:rPr>
              <a:t>....14</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 3- Birimde Fiilen Çalışan Personel Hizmet Yılı</a:t>
            </a:r>
            <a:r>
              <a:rPr lang="tr-TR" sz="1000" dirty="0" smtClean="0">
                <a:latin typeface="Times New Roman" panose="02020603050405020304" pitchFamily="18" charset="0"/>
                <a:cs typeface="Times New Roman" panose="02020603050405020304" pitchFamily="18" charset="0"/>
              </a:rPr>
              <a:t>..…………………………………………….……………15</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 4- Birimde Fiilen Çalışan Personel Yaş Aralığı</a:t>
            </a:r>
            <a:r>
              <a:rPr lang="tr-TR" sz="1000" dirty="0" smtClean="0">
                <a:latin typeface="Times New Roman" panose="02020603050405020304" pitchFamily="18" charset="0"/>
                <a:cs typeface="Times New Roman" panose="02020603050405020304" pitchFamily="18" charset="0"/>
              </a:rPr>
              <a:t>…………………………………………………………...16</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F- Yönetim ve İç Kontrol Sistemi</a:t>
            </a:r>
            <a:r>
              <a:rPr lang="tr-TR" sz="1000" dirty="0" smtClean="0">
                <a:latin typeface="Times New Roman" panose="02020603050405020304" pitchFamily="18" charset="0"/>
                <a:cs typeface="Times New Roman" panose="02020603050405020304" pitchFamily="18" charset="0"/>
              </a:rPr>
              <a:t>……………………………………………………………….…………17</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II- AMAÇ ve HEDEFLER</a:t>
            </a:r>
            <a:r>
              <a:rPr lang="tr-TR" sz="1000" dirty="0" smtClean="0">
                <a:latin typeface="Times New Roman" panose="02020603050405020304" pitchFamily="18" charset="0"/>
                <a:cs typeface="Times New Roman" panose="02020603050405020304" pitchFamily="18" charset="0"/>
              </a:rPr>
              <a:t>…………………………………………………………………………………</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A- Birimin Amaç ve Hedefleri</a:t>
            </a:r>
            <a:r>
              <a:rPr lang="tr-TR" sz="1000" dirty="0" smtClean="0">
                <a:latin typeface="Times New Roman" panose="02020603050405020304" pitchFamily="18" charset="0"/>
                <a:cs typeface="Times New Roman" panose="02020603050405020304" pitchFamily="18" charset="0"/>
              </a:rPr>
              <a:t>………………………………………………………………………..........18</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B- Temel Politikalar ve Öncelikler</a:t>
            </a:r>
            <a:r>
              <a:rPr lang="tr-TR" sz="1000" dirty="0" smtClean="0">
                <a:latin typeface="Times New Roman" panose="02020603050405020304" pitchFamily="18" charset="0"/>
                <a:cs typeface="Times New Roman" panose="02020603050405020304" pitchFamily="18" charset="0"/>
              </a:rPr>
              <a:t>………………………………………………………………….....…..</a:t>
            </a:r>
            <a:r>
              <a:rPr lang="tr-TR" sz="1000" dirty="0">
                <a:latin typeface="Times New Roman" panose="02020603050405020304" pitchFamily="18" charset="0"/>
                <a:cs typeface="Times New Roman" panose="02020603050405020304" pitchFamily="18" charset="0"/>
              </a:rPr>
              <a:t>19</a:t>
            </a:r>
          </a:p>
          <a:p>
            <a:r>
              <a:rPr lang="tr-TR" sz="1000" dirty="0">
                <a:latin typeface="Times New Roman" panose="02020603050405020304" pitchFamily="18" charset="0"/>
                <a:cs typeface="Times New Roman" panose="02020603050405020304" pitchFamily="18" charset="0"/>
              </a:rPr>
              <a:t>III- FAALİYETLERE İLİŞKİN BİLGİ VE DEĞERLENDİRMELER…….…………………..………..</a:t>
            </a:r>
          </a:p>
          <a:p>
            <a:r>
              <a:rPr lang="tr-TR" sz="1000" dirty="0">
                <a:latin typeface="Times New Roman" panose="02020603050405020304" pitchFamily="18" charset="0"/>
                <a:cs typeface="Times New Roman" panose="02020603050405020304" pitchFamily="18" charset="0"/>
              </a:rPr>
              <a:t>A- Bütçe</a:t>
            </a:r>
            <a:r>
              <a:rPr lang="tr-TR" sz="1000" dirty="0" smtClean="0">
                <a:latin typeface="Times New Roman" panose="02020603050405020304" pitchFamily="18" charset="0"/>
                <a:cs typeface="Times New Roman" panose="02020603050405020304" pitchFamily="18" charset="0"/>
              </a:rPr>
              <a:t>…………….…………………………………………………………………...............................20</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B- Bütçe</a:t>
            </a:r>
            <a:r>
              <a:rPr lang="tr-TR" sz="1000" dirty="0" smtClean="0">
                <a:latin typeface="Times New Roman" panose="02020603050405020304" pitchFamily="18" charset="0"/>
                <a:cs typeface="Times New Roman" panose="02020603050405020304" pitchFamily="18" charset="0"/>
              </a:rPr>
              <a:t>………………………………………………………………………………………………........</a:t>
            </a:r>
            <a:r>
              <a:rPr lang="tr-TR" sz="1000" dirty="0">
                <a:latin typeface="Times New Roman" panose="02020603050405020304" pitchFamily="18" charset="0"/>
                <a:cs typeface="Times New Roman" panose="02020603050405020304" pitchFamily="18" charset="0"/>
              </a:rPr>
              <a:t>21</a:t>
            </a:r>
          </a:p>
          <a:p>
            <a:r>
              <a:rPr lang="tr-TR" sz="1000" dirty="0">
                <a:latin typeface="Times New Roman" panose="02020603050405020304" pitchFamily="18" charset="0"/>
                <a:cs typeface="Times New Roman" panose="02020603050405020304" pitchFamily="18" charset="0"/>
              </a:rPr>
              <a:t> Görev ve Sorumluluklar</a:t>
            </a:r>
            <a:r>
              <a:rPr lang="tr-TR" sz="1000" dirty="0" smtClean="0">
                <a:latin typeface="Times New Roman" panose="02020603050405020304" pitchFamily="18" charset="0"/>
                <a:cs typeface="Times New Roman" panose="02020603050405020304" pitchFamily="18" charset="0"/>
              </a:rPr>
              <a:t>……………………………………………………………………………….…</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 1- Genel Evrak ve Yazı İşleri</a:t>
            </a:r>
            <a:r>
              <a:rPr lang="tr-TR" sz="1000" dirty="0" smtClean="0">
                <a:latin typeface="Times New Roman" panose="02020603050405020304" pitchFamily="18" charset="0"/>
                <a:cs typeface="Times New Roman" panose="02020603050405020304" pitchFamily="18" charset="0"/>
              </a:rPr>
              <a:t>………………………………………………………………………….….22</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 2- Senato-Yönetim Kurulu kararları</a:t>
            </a:r>
            <a:r>
              <a:rPr lang="tr-TR" sz="1000" dirty="0" smtClean="0">
                <a:latin typeface="Times New Roman" panose="02020603050405020304" pitchFamily="18" charset="0"/>
                <a:cs typeface="Times New Roman" panose="02020603050405020304" pitchFamily="18" charset="0"/>
              </a:rPr>
              <a:t>……………………………………………………………………....23</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 3- CİMER-Bilgi Edinme</a:t>
            </a:r>
            <a:r>
              <a:rPr lang="tr-TR" sz="1000" dirty="0" smtClean="0">
                <a:latin typeface="Times New Roman" panose="02020603050405020304" pitchFamily="18" charset="0"/>
                <a:cs typeface="Times New Roman" panose="02020603050405020304" pitchFamily="18" charset="0"/>
              </a:rPr>
              <a:t>……………………………………………………………………………….….24</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IV- KURUMSAL KABİLİYET ve KAPASİTENİN DEĞERLENDİRİLMESİ…………………….…..</a:t>
            </a:r>
          </a:p>
          <a:p>
            <a:r>
              <a:rPr lang="tr-TR" sz="1000" dirty="0">
                <a:latin typeface="Times New Roman" panose="02020603050405020304" pitchFamily="18" charset="0"/>
                <a:cs typeface="Times New Roman" panose="02020603050405020304" pitchFamily="18" charset="0"/>
              </a:rPr>
              <a:t> A- Üstünlükler</a:t>
            </a:r>
            <a:r>
              <a:rPr lang="tr-TR" sz="1000" dirty="0" smtClean="0">
                <a:latin typeface="Times New Roman" panose="02020603050405020304" pitchFamily="18" charset="0"/>
                <a:cs typeface="Times New Roman" panose="02020603050405020304" pitchFamily="18" charset="0"/>
              </a:rPr>
              <a:t>……………………………………………………………………………………….....….25</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 B- Zayıflıklar</a:t>
            </a:r>
            <a:r>
              <a:rPr lang="tr-TR" sz="1000" dirty="0" smtClean="0">
                <a:latin typeface="Times New Roman" panose="02020603050405020304" pitchFamily="18" charset="0"/>
                <a:cs typeface="Times New Roman" panose="02020603050405020304" pitchFamily="18" charset="0"/>
              </a:rPr>
              <a:t>……………………………………………………………………………………………....26</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 C- Değerlendirme</a:t>
            </a:r>
            <a:r>
              <a:rPr lang="tr-TR" sz="1000" dirty="0" smtClean="0">
                <a:latin typeface="Times New Roman" panose="02020603050405020304" pitchFamily="18" charset="0"/>
                <a:cs typeface="Times New Roman" panose="02020603050405020304" pitchFamily="18" charset="0"/>
              </a:rPr>
              <a:t>……………………………………………………………………………….................27</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V- ÖNERİ VE TEDBİRLER</a:t>
            </a:r>
            <a:r>
              <a:rPr lang="tr-TR" sz="1000" dirty="0" smtClean="0">
                <a:latin typeface="Times New Roman" panose="02020603050405020304" pitchFamily="18" charset="0"/>
                <a:cs typeface="Times New Roman" panose="02020603050405020304" pitchFamily="18" charset="0"/>
              </a:rPr>
              <a:t>……………………………………………………………………………....28</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 1- Harcama Yetkilisi İç Kontrol Güvence Beyanı</a:t>
            </a:r>
            <a:r>
              <a:rPr lang="tr-TR" sz="1000" dirty="0" smtClean="0">
                <a:latin typeface="Times New Roman" panose="02020603050405020304" pitchFamily="18" charset="0"/>
                <a:cs typeface="Times New Roman" panose="02020603050405020304" pitchFamily="18" charset="0"/>
              </a:rPr>
              <a:t>……………………………………………………..….29</a:t>
            </a:r>
            <a:endParaRPr lang="tr-TR" sz="1000" dirty="0">
              <a:latin typeface="Times New Roman" panose="02020603050405020304" pitchFamily="18" charset="0"/>
              <a:cs typeface="Times New Roman" panose="02020603050405020304" pitchFamily="18" charset="0"/>
            </a:endParaRPr>
          </a:p>
          <a:p>
            <a:r>
              <a:rPr lang="tr-TR" sz="1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6379719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000" b="1" dirty="0">
                <a:solidFill>
                  <a:srgbClr val="0070C0"/>
                </a:solidFill>
                <a:latin typeface="Times New Roman" panose="02020603050405020304" pitchFamily="18" charset="0"/>
                <a:cs typeface="Times New Roman" panose="02020603050405020304" pitchFamily="18" charset="0"/>
              </a:rPr>
              <a:t>BÜTÇE</a:t>
            </a:r>
            <a:endParaRPr lang="tr-TR" sz="4000" b="1"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056932879"/>
              </p:ext>
            </p:extLst>
          </p:nvPr>
        </p:nvGraphicFramePr>
        <p:xfrm>
          <a:off x="179514" y="1825625"/>
          <a:ext cx="8712966" cy="3916874"/>
        </p:xfrm>
        <a:graphic>
          <a:graphicData uri="http://schemas.openxmlformats.org/drawingml/2006/table">
            <a:tbl>
              <a:tblPr firstRow="1" bandRow="1">
                <a:tableStyleId>{5C22544A-7EE6-4342-B048-85BDC9FD1C3A}</a:tableStyleId>
              </a:tblPr>
              <a:tblGrid>
                <a:gridCol w="2154903">
                  <a:extLst>
                    <a:ext uri="{9D8B030D-6E8A-4147-A177-3AD203B41FA5}">
                      <a16:colId xmlns:a16="http://schemas.microsoft.com/office/drawing/2014/main" val="2887063240"/>
                    </a:ext>
                  </a:extLst>
                </a:gridCol>
                <a:gridCol w="2154903">
                  <a:extLst>
                    <a:ext uri="{9D8B030D-6E8A-4147-A177-3AD203B41FA5}">
                      <a16:colId xmlns:a16="http://schemas.microsoft.com/office/drawing/2014/main" val="3911756986"/>
                    </a:ext>
                  </a:extLst>
                </a:gridCol>
                <a:gridCol w="2421736">
                  <a:extLst>
                    <a:ext uri="{9D8B030D-6E8A-4147-A177-3AD203B41FA5}">
                      <a16:colId xmlns:a16="http://schemas.microsoft.com/office/drawing/2014/main" val="2801046945"/>
                    </a:ext>
                  </a:extLst>
                </a:gridCol>
                <a:gridCol w="1981424">
                  <a:extLst>
                    <a:ext uri="{9D8B030D-6E8A-4147-A177-3AD203B41FA5}">
                      <a16:colId xmlns:a16="http://schemas.microsoft.com/office/drawing/2014/main" val="1134405691"/>
                    </a:ext>
                  </a:extLst>
                </a:gridCol>
              </a:tblGrid>
              <a:tr h="1083921">
                <a:tc>
                  <a:txBody>
                    <a:bodyPr/>
                    <a:lstStyle/>
                    <a:p>
                      <a:pPr marL="0" algn="ctr" defTabSz="685800" rtl="0" eaLnBrk="1" latinLnBrk="0" hangingPunct="1"/>
                      <a:r>
                        <a:rPr lang="tr-TR" sz="1800" b="1" kern="1200" dirty="0">
                          <a:solidFill>
                            <a:schemeClr val="lt1"/>
                          </a:solidFill>
                          <a:latin typeface="Times New Roman" panose="02020603050405020304" pitchFamily="18" charset="0"/>
                          <a:ea typeface="+mn-ea"/>
                          <a:cs typeface="Times New Roman" panose="02020603050405020304" pitchFamily="18" charset="0"/>
                        </a:rPr>
                        <a:t>HAZİNE YARDIMI</a:t>
                      </a:r>
                    </a:p>
                  </a:txBody>
                  <a:tcPr/>
                </a:tc>
                <a:tc>
                  <a:txBody>
                    <a:bodyPr/>
                    <a:lstStyle/>
                    <a:p>
                      <a:pPr marL="0" algn="ctr" defTabSz="685800" rtl="0" eaLnBrk="1" latinLnBrk="0" hangingPunct="1"/>
                      <a:r>
                        <a:rPr lang="tr-TR" sz="1800" b="1" kern="1200" dirty="0">
                          <a:solidFill>
                            <a:schemeClr val="lt1"/>
                          </a:solidFill>
                          <a:latin typeface="Times New Roman" panose="02020603050405020304" pitchFamily="18" charset="0"/>
                          <a:ea typeface="+mn-ea"/>
                          <a:cs typeface="Times New Roman" panose="02020603050405020304" pitchFamily="18" charset="0"/>
                        </a:rPr>
                        <a:t>Bütçe</a:t>
                      </a:r>
                    </a:p>
                    <a:p>
                      <a:pPr marL="0" algn="ctr" defTabSz="685800" rtl="0" eaLnBrk="1" latinLnBrk="0" hangingPunct="1"/>
                      <a:r>
                        <a:rPr lang="tr-TR" sz="1800" b="1" kern="1200" dirty="0">
                          <a:solidFill>
                            <a:schemeClr val="lt1"/>
                          </a:solidFill>
                          <a:latin typeface="Times New Roman" panose="02020603050405020304" pitchFamily="18" charset="0"/>
                          <a:ea typeface="+mn-ea"/>
                          <a:cs typeface="Times New Roman" panose="02020603050405020304" pitchFamily="18" charset="0"/>
                        </a:rPr>
                        <a:t>Ödeneği</a:t>
                      </a:r>
                    </a:p>
                    <a:p>
                      <a:pPr marL="0" algn="ctr" defTabSz="685800" rtl="0" eaLnBrk="1" latinLnBrk="0" hangingPunct="1"/>
                      <a:r>
                        <a:rPr lang="tr-TR" sz="1800" b="1" kern="1200" dirty="0">
                          <a:solidFill>
                            <a:schemeClr val="lt1"/>
                          </a:solidFill>
                          <a:latin typeface="Times New Roman" panose="02020603050405020304" pitchFamily="18" charset="0"/>
                          <a:ea typeface="+mn-ea"/>
                          <a:cs typeface="Times New Roman" panose="02020603050405020304" pitchFamily="18" charset="0"/>
                        </a:rPr>
                        <a:t>(</a:t>
                      </a:r>
                      <a:r>
                        <a:rPr lang="tr-TR" sz="1800" b="1" kern="1200" dirty="0" err="1">
                          <a:solidFill>
                            <a:schemeClr val="lt1"/>
                          </a:solidFill>
                          <a:latin typeface="Times New Roman" panose="02020603050405020304" pitchFamily="18" charset="0"/>
                          <a:ea typeface="+mn-ea"/>
                          <a:cs typeface="Times New Roman" panose="02020603050405020304" pitchFamily="18" charset="0"/>
                        </a:rPr>
                        <a:t>tl</a:t>
                      </a:r>
                      <a:r>
                        <a:rPr lang="tr-TR" sz="1800" b="1" kern="1200" dirty="0">
                          <a:solidFill>
                            <a:schemeClr val="lt1"/>
                          </a:solidFill>
                          <a:latin typeface="Times New Roman" panose="02020603050405020304" pitchFamily="18" charset="0"/>
                          <a:ea typeface="+mn-ea"/>
                          <a:cs typeface="Times New Roman" panose="02020603050405020304" pitchFamily="18" charset="0"/>
                        </a:rPr>
                        <a:t>)</a:t>
                      </a:r>
                    </a:p>
                  </a:txBody>
                  <a:tcPr/>
                </a:tc>
                <a:tc>
                  <a:txBody>
                    <a:bodyPr/>
                    <a:lstStyle/>
                    <a:p>
                      <a:pPr marL="0" algn="ctr" defTabSz="685800" rtl="0" eaLnBrk="1" latinLnBrk="0" hangingPunct="1"/>
                      <a:r>
                        <a:rPr lang="tr-TR" sz="1800" b="1" kern="1200" dirty="0">
                          <a:solidFill>
                            <a:schemeClr val="lt1"/>
                          </a:solidFill>
                          <a:latin typeface="Times New Roman" panose="02020603050405020304" pitchFamily="18" charset="0"/>
                          <a:ea typeface="+mn-ea"/>
                          <a:cs typeface="Times New Roman" panose="02020603050405020304" pitchFamily="18" charset="0"/>
                        </a:rPr>
                        <a:t>Kesin</a:t>
                      </a:r>
                    </a:p>
                    <a:p>
                      <a:pPr marL="0" algn="ctr" defTabSz="685800" rtl="0" eaLnBrk="1" latinLnBrk="0" hangingPunct="1"/>
                      <a:r>
                        <a:rPr lang="tr-TR" sz="1800" b="1" kern="1200" dirty="0">
                          <a:solidFill>
                            <a:schemeClr val="lt1"/>
                          </a:solidFill>
                          <a:latin typeface="Times New Roman" panose="02020603050405020304" pitchFamily="18" charset="0"/>
                          <a:ea typeface="+mn-ea"/>
                          <a:cs typeface="Times New Roman" panose="02020603050405020304" pitchFamily="18" charset="0"/>
                        </a:rPr>
                        <a:t>Harcama (a)</a:t>
                      </a:r>
                    </a:p>
                    <a:p>
                      <a:pPr marL="0" algn="ctr" defTabSz="685800" rtl="0" eaLnBrk="1" latinLnBrk="0" hangingPunct="1"/>
                      <a:r>
                        <a:rPr lang="tr-TR" sz="1800" b="1" kern="1200" dirty="0">
                          <a:solidFill>
                            <a:schemeClr val="lt1"/>
                          </a:solidFill>
                          <a:latin typeface="Times New Roman" panose="02020603050405020304" pitchFamily="18" charset="0"/>
                          <a:ea typeface="+mn-ea"/>
                          <a:cs typeface="Times New Roman" panose="02020603050405020304" pitchFamily="18" charset="0"/>
                        </a:rPr>
                        <a:t>(</a:t>
                      </a:r>
                      <a:r>
                        <a:rPr lang="tr-TR" sz="1800" b="1" kern="1200" dirty="0" err="1">
                          <a:solidFill>
                            <a:schemeClr val="lt1"/>
                          </a:solidFill>
                          <a:latin typeface="Times New Roman" panose="02020603050405020304" pitchFamily="18" charset="0"/>
                          <a:ea typeface="+mn-ea"/>
                          <a:cs typeface="Times New Roman" panose="02020603050405020304" pitchFamily="18" charset="0"/>
                        </a:rPr>
                        <a:t>tl</a:t>
                      </a:r>
                      <a:r>
                        <a:rPr lang="tr-TR" sz="1800" b="1" kern="1200" dirty="0">
                          <a:solidFill>
                            <a:schemeClr val="lt1"/>
                          </a:solidFill>
                          <a:latin typeface="Times New Roman" panose="02020603050405020304" pitchFamily="18" charset="0"/>
                          <a:ea typeface="+mn-ea"/>
                          <a:cs typeface="Times New Roman" panose="02020603050405020304" pitchFamily="18" charset="0"/>
                        </a:rPr>
                        <a:t>)</a:t>
                      </a:r>
                    </a:p>
                  </a:txBody>
                  <a:tcPr/>
                </a:tc>
                <a:tc>
                  <a:txBody>
                    <a:bodyPr/>
                    <a:lstStyle/>
                    <a:p>
                      <a:pPr marL="0" algn="ctr" defTabSz="685800" rtl="0" eaLnBrk="1" latinLnBrk="0" hangingPunct="1"/>
                      <a:r>
                        <a:rPr lang="tr-TR" sz="1800" b="1" kern="1200" dirty="0">
                          <a:solidFill>
                            <a:schemeClr val="lt1"/>
                          </a:solidFill>
                          <a:latin typeface="Times New Roman" panose="02020603050405020304" pitchFamily="18" charset="0"/>
                          <a:ea typeface="+mn-ea"/>
                          <a:cs typeface="Times New Roman" panose="02020603050405020304" pitchFamily="18" charset="0"/>
                        </a:rPr>
                        <a:t>Kalan</a:t>
                      </a:r>
                    </a:p>
                    <a:p>
                      <a:pPr marL="0" algn="ctr" defTabSz="685800" rtl="0" eaLnBrk="1" latinLnBrk="0" hangingPunct="1"/>
                      <a:r>
                        <a:rPr lang="tr-TR" sz="1800" b="1" kern="1200" dirty="0">
                          <a:solidFill>
                            <a:schemeClr val="lt1"/>
                          </a:solidFill>
                          <a:latin typeface="Times New Roman" panose="02020603050405020304" pitchFamily="18" charset="0"/>
                          <a:ea typeface="+mn-ea"/>
                          <a:cs typeface="Times New Roman" panose="02020603050405020304" pitchFamily="18" charset="0"/>
                        </a:rPr>
                        <a:t>Ödenek (</a:t>
                      </a:r>
                      <a:r>
                        <a:rPr lang="tr-TR" sz="1800" b="1" kern="1200" dirty="0" err="1">
                          <a:solidFill>
                            <a:schemeClr val="lt1"/>
                          </a:solidFill>
                          <a:latin typeface="Times New Roman" panose="02020603050405020304" pitchFamily="18" charset="0"/>
                          <a:ea typeface="+mn-ea"/>
                          <a:cs typeface="Times New Roman" panose="02020603050405020304" pitchFamily="18" charset="0"/>
                        </a:rPr>
                        <a:t>tl</a:t>
                      </a:r>
                      <a:r>
                        <a:rPr lang="tr-TR" sz="1800" b="1" kern="1200" dirty="0">
                          <a:solidFill>
                            <a:schemeClr val="lt1"/>
                          </a:solidFill>
                          <a:latin typeface="Times New Roman" panose="02020603050405020304" pitchFamily="18" charset="0"/>
                          <a:ea typeface="+mn-ea"/>
                          <a:cs typeface="Times New Roman" panose="02020603050405020304" pitchFamily="18" charset="0"/>
                        </a:rPr>
                        <a:t>)</a:t>
                      </a:r>
                    </a:p>
                  </a:txBody>
                  <a:tcPr/>
                </a:tc>
                <a:extLst>
                  <a:ext uri="{0D108BD9-81ED-4DB2-BD59-A6C34878D82A}">
                    <a16:rowId xmlns:a16="http://schemas.microsoft.com/office/drawing/2014/main" val="2201801162"/>
                  </a:ext>
                </a:extLst>
              </a:tr>
              <a:tr h="686483">
                <a:tc>
                  <a:txBody>
                    <a:bodyPr/>
                    <a:lstStyle/>
                    <a:p>
                      <a:pPr marL="0" algn="l" defTabSz="685800" rtl="0" eaLnBrk="1" latinLnBrk="0" hangingPunct="1"/>
                      <a:r>
                        <a:rPr lang="tr-TR" sz="1600" b="1" kern="1200" dirty="0">
                          <a:solidFill>
                            <a:schemeClr val="dk1"/>
                          </a:solidFill>
                          <a:latin typeface="Times New Roman" panose="02020603050405020304" pitchFamily="18" charset="0"/>
                          <a:ea typeface="+mn-ea"/>
                          <a:cs typeface="Times New Roman" panose="02020603050405020304" pitchFamily="18" charset="0"/>
                        </a:rPr>
                        <a:t>01-Personel Giderleri</a:t>
                      </a:r>
                    </a:p>
                  </a:txBody>
                  <a:tcPr/>
                </a:tc>
                <a:tc>
                  <a:txBody>
                    <a:bodyPr/>
                    <a:lstStyle/>
                    <a:p>
                      <a:pPr marL="0" algn="l" defTabSz="685800" rtl="0" eaLnBrk="1" latinLnBrk="0" hangingPunct="1"/>
                      <a:endParaRPr lang="tr-TR" sz="1600" kern="1200" dirty="0">
                        <a:solidFill>
                          <a:schemeClr val="dk1"/>
                        </a:solidFill>
                        <a:latin typeface="Times New Roman" panose="02020603050405020304" pitchFamily="18" charset="0"/>
                        <a:ea typeface="+mn-ea"/>
                        <a:cs typeface="Times New Roman" panose="02020603050405020304" pitchFamily="18" charset="0"/>
                      </a:endParaRPr>
                    </a:p>
                    <a:p>
                      <a:pPr marL="0" algn="l" defTabSz="685800" rtl="0" eaLnBrk="1" latinLnBrk="0" hangingPunct="1"/>
                      <a:r>
                        <a:rPr lang="tr-TR" sz="1600" kern="1200" dirty="0">
                          <a:solidFill>
                            <a:schemeClr val="dk1"/>
                          </a:solidFill>
                          <a:latin typeface="Times New Roman" panose="02020603050405020304" pitchFamily="18" charset="0"/>
                          <a:ea typeface="+mn-ea"/>
                          <a:cs typeface="Times New Roman" panose="02020603050405020304" pitchFamily="18" charset="0"/>
                        </a:rPr>
                        <a:t>15.612.854,34</a:t>
                      </a:r>
                    </a:p>
                  </a:txBody>
                  <a:tcPr/>
                </a:tc>
                <a:tc>
                  <a:txBody>
                    <a:bodyPr/>
                    <a:lstStyle/>
                    <a:p>
                      <a:pPr marL="0" algn="l" defTabSz="685800" rtl="0" eaLnBrk="1" fontAlgn="ctr" latinLnBrk="0" hangingPunct="1"/>
                      <a:r>
                        <a:rPr lang="tr-TR" sz="1600" kern="1200" dirty="0" smtClean="0">
                          <a:solidFill>
                            <a:schemeClr val="dk1"/>
                          </a:solidFill>
                          <a:latin typeface="Times New Roman" panose="02020603050405020304" pitchFamily="18" charset="0"/>
                          <a:ea typeface="+mn-ea"/>
                          <a:cs typeface="Times New Roman" panose="02020603050405020304" pitchFamily="18" charset="0"/>
                        </a:rPr>
                        <a:t>   15.573.881,67</a:t>
                      </a:r>
                      <a:endParaRPr lang="tr-TR" sz="1600" kern="1200" dirty="0">
                        <a:solidFill>
                          <a:schemeClr val="dk1"/>
                        </a:solidFill>
                        <a:latin typeface="Times New Roman" panose="02020603050405020304" pitchFamily="18" charset="0"/>
                        <a:ea typeface="+mn-ea"/>
                        <a:cs typeface="Times New Roman" panose="02020603050405020304" pitchFamily="18" charset="0"/>
                      </a:endParaRPr>
                    </a:p>
                  </a:txBody>
                  <a:tcPr marL="9525" marR="9525" marT="9525" marB="0" anchor="ctr"/>
                </a:tc>
                <a:tc>
                  <a:txBody>
                    <a:bodyPr/>
                    <a:lstStyle/>
                    <a:p>
                      <a:pPr marL="0" algn="l" defTabSz="685800" rtl="0" eaLnBrk="1" latinLnBrk="0" hangingPunct="1"/>
                      <a:endParaRPr lang="tr-TR" sz="1600" kern="1200" dirty="0">
                        <a:solidFill>
                          <a:schemeClr val="dk1"/>
                        </a:solidFill>
                        <a:latin typeface="Times New Roman" panose="02020603050405020304" pitchFamily="18" charset="0"/>
                        <a:ea typeface="+mn-ea"/>
                        <a:cs typeface="Times New Roman" panose="02020603050405020304" pitchFamily="18" charset="0"/>
                      </a:endParaRPr>
                    </a:p>
                    <a:p>
                      <a:pPr marL="0" algn="l" defTabSz="685800" rtl="0" eaLnBrk="1" latinLnBrk="0" hangingPunct="1"/>
                      <a:r>
                        <a:rPr lang="tr-TR" sz="1600" kern="1200" dirty="0" smtClean="0">
                          <a:solidFill>
                            <a:schemeClr val="dk1"/>
                          </a:solidFill>
                          <a:latin typeface="Times New Roman" panose="02020603050405020304" pitchFamily="18" charset="0"/>
                          <a:ea typeface="+mn-ea"/>
                          <a:cs typeface="Times New Roman" panose="02020603050405020304" pitchFamily="18" charset="0"/>
                        </a:rPr>
                        <a:t> 38.972,67</a:t>
                      </a:r>
                      <a:endParaRPr lang="tr-TR" sz="1600" kern="1200" dirty="0">
                        <a:solidFill>
                          <a:schemeClr val="dk1"/>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1469985043"/>
                  </a:ext>
                </a:extLst>
              </a:tr>
              <a:tr h="867137">
                <a:tc>
                  <a:txBody>
                    <a:bodyPr/>
                    <a:lstStyle/>
                    <a:p>
                      <a:pPr marL="0" algn="l" defTabSz="685800" rtl="0" eaLnBrk="1" latinLnBrk="0" hangingPunct="1"/>
                      <a:r>
                        <a:rPr lang="tr-TR" sz="1600" b="1" kern="1200" dirty="0">
                          <a:solidFill>
                            <a:schemeClr val="dk1"/>
                          </a:solidFill>
                          <a:latin typeface="Times New Roman" panose="02020603050405020304" pitchFamily="18" charset="0"/>
                          <a:ea typeface="+mn-ea"/>
                          <a:cs typeface="Times New Roman" panose="02020603050405020304" pitchFamily="18" charset="0"/>
                        </a:rPr>
                        <a:t>02-Sos. </a:t>
                      </a:r>
                      <a:r>
                        <a:rPr lang="tr-TR" sz="1600" b="1" kern="1200" dirty="0" err="1">
                          <a:solidFill>
                            <a:schemeClr val="dk1"/>
                          </a:solidFill>
                          <a:latin typeface="Times New Roman" panose="02020603050405020304" pitchFamily="18" charset="0"/>
                          <a:ea typeface="+mn-ea"/>
                          <a:cs typeface="Times New Roman" panose="02020603050405020304" pitchFamily="18" charset="0"/>
                        </a:rPr>
                        <a:t>Güv</a:t>
                      </a:r>
                      <a:r>
                        <a:rPr lang="tr-TR" sz="1600" b="1" kern="1200" dirty="0">
                          <a:solidFill>
                            <a:schemeClr val="dk1"/>
                          </a:solidFill>
                          <a:latin typeface="Times New Roman" panose="02020603050405020304" pitchFamily="18" charset="0"/>
                          <a:ea typeface="+mn-ea"/>
                          <a:cs typeface="Times New Roman" panose="02020603050405020304" pitchFamily="18" charset="0"/>
                        </a:rPr>
                        <a:t>. Kur. D. Prim Giderleri</a:t>
                      </a:r>
                    </a:p>
                  </a:txBody>
                  <a:tcPr/>
                </a:tc>
                <a:tc>
                  <a:txBody>
                    <a:bodyPr/>
                    <a:lstStyle/>
                    <a:p>
                      <a:pPr marL="0" algn="l" defTabSz="685800" rtl="0" eaLnBrk="1" latinLnBrk="0" hangingPunct="1"/>
                      <a:endParaRPr lang="tr-TR" sz="1600" kern="1200" dirty="0">
                        <a:solidFill>
                          <a:schemeClr val="dk1"/>
                        </a:solidFill>
                        <a:latin typeface="Times New Roman" panose="02020603050405020304" pitchFamily="18" charset="0"/>
                        <a:ea typeface="+mn-ea"/>
                        <a:cs typeface="Times New Roman" panose="02020603050405020304" pitchFamily="18" charset="0"/>
                      </a:endParaRPr>
                    </a:p>
                    <a:p>
                      <a:pPr marL="0" algn="l" defTabSz="685800" rtl="0" eaLnBrk="1" latinLnBrk="0" hangingPunct="1"/>
                      <a:endParaRPr lang="tr-TR" sz="1600" kern="1200" dirty="0">
                        <a:solidFill>
                          <a:schemeClr val="dk1"/>
                        </a:solidFill>
                        <a:latin typeface="Times New Roman" panose="02020603050405020304" pitchFamily="18" charset="0"/>
                        <a:ea typeface="+mn-ea"/>
                        <a:cs typeface="Times New Roman" panose="02020603050405020304" pitchFamily="18" charset="0"/>
                      </a:endParaRPr>
                    </a:p>
                    <a:p>
                      <a:pPr marL="0" algn="l" defTabSz="685800" rtl="0" eaLnBrk="1" latinLnBrk="0" hangingPunct="1"/>
                      <a:r>
                        <a:rPr lang="tr-TR" sz="1600" kern="1200" dirty="0" smtClean="0">
                          <a:solidFill>
                            <a:schemeClr val="dk1"/>
                          </a:solidFill>
                          <a:latin typeface="Times New Roman" panose="02020603050405020304" pitchFamily="18" charset="0"/>
                          <a:ea typeface="+mn-ea"/>
                          <a:cs typeface="Times New Roman" panose="02020603050405020304" pitchFamily="18" charset="0"/>
                        </a:rPr>
                        <a:t> 1.802.162,29</a:t>
                      </a:r>
                      <a:endParaRPr lang="tr-TR" sz="160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l"/>
                      <a:r>
                        <a:rPr lang="tr-TR" sz="1600" dirty="0">
                          <a:effectLst/>
                          <a:latin typeface="Times New Roman" panose="02020603050405020304" pitchFamily="18" charset="0"/>
                          <a:ea typeface="Times New Roman" panose="02020603050405020304" pitchFamily="18" charset="0"/>
                        </a:rPr>
                        <a:t> </a:t>
                      </a:r>
                    </a:p>
                    <a:p>
                      <a:pPr algn="l"/>
                      <a:endParaRPr lang="tr-TR" sz="1600" dirty="0">
                        <a:effectLst/>
                        <a:latin typeface="Times New Roman" panose="02020603050405020304" pitchFamily="18" charset="0"/>
                        <a:ea typeface="Times New Roman" panose="02020603050405020304" pitchFamily="18" charset="0"/>
                      </a:endParaRPr>
                    </a:p>
                    <a:p>
                      <a:pPr algn="l"/>
                      <a:r>
                        <a:rPr lang="tr-TR" sz="1600" dirty="0" smtClean="0">
                          <a:effectLst/>
                          <a:latin typeface="Times New Roman" panose="02020603050405020304" pitchFamily="18" charset="0"/>
                          <a:ea typeface="Times New Roman" panose="02020603050405020304" pitchFamily="18" charset="0"/>
                        </a:rPr>
                        <a:t>  1.759.316,15</a:t>
                      </a:r>
                      <a:endParaRPr lang="tr-TR" sz="1600" dirty="0">
                        <a:effectLst/>
                        <a:latin typeface="Times New Roman" panose="02020603050405020304" pitchFamily="18" charset="0"/>
                        <a:ea typeface="Times New Roman" panose="02020603050405020304" pitchFamily="18" charset="0"/>
                      </a:endParaRPr>
                    </a:p>
                    <a:p>
                      <a:pPr algn="l"/>
                      <a:r>
                        <a:rPr lang="tr-TR" sz="1600" dirty="0">
                          <a:effectLst/>
                          <a:latin typeface="Times New Roman" panose="02020603050405020304" pitchFamily="18" charset="0"/>
                          <a:ea typeface="Times New Roman" panose="02020603050405020304" pitchFamily="18" charset="0"/>
                        </a:rPr>
                        <a:t> </a:t>
                      </a:r>
                    </a:p>
                  </a:txBody>
                  <a:tcPr marL="44450" marR="44450" marT="0" marB="0" anchor="ctr"/>
                </a:tc>
                <a:tc>
                  <a:txBody>
                    <a:bodyPr/>
                    <a:lstStyle/>
                    <a:p>
                      <a:pPr algn="l"/>
                      <a:r>
                        <a:rPr lang="tr-TR" sz="1600" dirty="0">
                          <a:effectLst/>
                          <a:latin typeface="Times New Roman" panose="02020603050405020304" pitchFamily="18" charset="0"/>
                          <a:ea typeface="Times New Roman" panose="02020603050405020304" pitchFamily="18" charset="0"/>
                        </a:rPr>
                        <a:t> </a:t>
                      </a:r>
                    </a:p>
                    <a:p>
                      <a:pPr algn="l"/>
                      <a:r>
                        <a:rPr lang="tr-TR" sz="1600" dirty="0" smtClean="0">
                          <a:effectLst/>
                          <a:latin typeface="Times New Roman" panose="02020603050405020304" pitchFamily="18" charset="0"/>
                          <a:ea typeface="Times New Roman" panose="02020603050405020304" pitchFamily="18" charset="0"/>
                        </a:rPr>
                        <a:t>  42.846,14</a:t>
                      </a:r>
                      <a:endParaRPr lang="tr-TR" sz="1600" dirty="0">
                        <a:effectLst/>
                        <a:latin typeface="Times New Roman" panose="02020603050405020304" pitchFamily="18" charset="0"/>
                        <a:ea typeface="Times New Roman" panose="02020603050405020304" pitchFamily="18" charset="0"/>
                      </a:endParaRPr>
                    </a:p>
                    <a:p>
                      <a:pPr algn="l"/>
                      <a:r>
                        <a:rPr lang="tr-TR" sz="1600" dirty="0">
                          <a:effectLst/>
                          <a:latin typeface="Times New Roman" panose="02020603050405020304" pitchFamily="18" charset="0"/>
                          <a:ea typeface="Times New Roman" panose="02020603050405020304" pitchFamily="18" charset="0"/>
                        </a:rPr>
                        <a:t> </a:t>
                      </a:r>
                    </a:p>
                  </a:txBody>
                  <a:tcPr marL="44450" marR="44450" marT="0" marB="0" anchor="ctr"/>
                </a:tc>
                <a:extLst>
                  <a:ext uri="{0D108BD9-81ED-4DB2-BD59-A6C34878D82A}">
                    <a16:rowId xmlns:a16="http://schemas.microsoft.com/office/drawing/2014/main" val="2881781836"/>
                  </a:ext>
                </a:extLst>
              </a:tr>
              <a:tr h="686483">
                <a:tc>
                  <a:txBody>
                    <a:bodyPr/>
                    <a:lstStyle/>
                    <a:p>
                      <a:pPr marL="0" algn="l" defTabSz="685800" rtl="0" eaLnBrk="1" latinLnBrk="0" hangingPunct="1"/>
                      <a:r>
                        <a:rPr lang="tr-TR" sz="1600" b="1" kern="1200" dirty="0">
                          <a:solidFill>
                            <a:schemeClr val="dk1"/>
                          </a:solidFill>
                          <a:latin typeface="Times New Roman" panose="02020603050405020304" pitchFamily="18" charset="0"/>
                          <a:ea typeface="+mn-ea"/>
                          <a:cs typeface="Times New Roman" panose="02020603050405020304" pitchFamily="18" charset="0"/>
                        </a:rPr>
                        <a:t>03- Mal ve Hizmet Alım Giderleri </a:t>
                      </a:r>
                    </a:p>
                  </a:txBody>
                  <a:tcPr/>
                </a:tc>
                <a:tc>
                  <a:txBody>
                    <a:bodyPr/>
                    <a:lstStyle/>
                    <a:p>
                      <a:pPr marL="0" algn="l" defTabSz="685800" rtl="0" eaLnBrk="1" latinLnBrk="0" hangingPunct="1"/>
                      <a:r>
                        <a:rPr lang="tr-TR" sz="1600" kern="1200" dirty="0">
                          <a:solidFill>
                            <a:schemeClr val="dk1"/>
                          </a:solidFill>
                          <a:latin typeface="Times New Roman" panose="02020603050405020304" pitchFamily="18" charset="0"/>
                          <a:ea typeface="+mn-ea"/>
                          <a:cs typeface="Times New Roman" panose="02020603050405020304" pitchFamily="18" charset="0"/>
                        </a:rPr>
                        <a:t> </a:t>
                      </a:r>
                    </a:p>
                    <a:p>
                      <a:pPr marL="0" algn="l" defTabSz="685800" rtl="0" eaLnBrk="1" latinLnBrk="0" hangingPunct="1"/>
                      <a:r>
                        <a:rPr lang="tr-TR" sz="1600" kern="1200" dirty="0">
                          <a:solidFill>
                            <a:schemeClr val="dk1"/>
                          </a:solidFill>
                          <a:latin typeface="Times New Roman" panose="02020603050405020304" pitchFamily="18" charset="0"/>
                          <a:ea typeface="+mn-ea"/>
                          <a:cs typeface="Times New Roman" panose="02020603050405020304" pitchFamily="18" charset="0"/>
                        </a:rPr>
                        <a:t> </a:t>
                      </a:r>
                      <a:r>
                        <a:rPr lang="tr-TR" sz="1600" kern="1200" dirty="0" smtClean="0">
                          <a:solidFill>
                            <a:schemeClr val="dk1"/>
                          </a:solidFill>
                          <a:latin typeface="Times New Roman" panose="02020603050405020304" pitchFamily="18" charset="0"/>
                          <a:ea typeface="+mn-ea"/>
                          <a:cs typeface="Times New Roman" panose="02020603050405020304" pitchFamily="18" charset="0"/>
                        </a:rPr>
                        <a:t>   </a:t>
                      </a:r>
                      <a:r>
                        <a:rPr lang="tr-TR" sz="1600" kern="1200" dirty="0">
                          <a:solidFill>
                            <a:schemeClr val="dk1"/>
                          </a:solidFill>
                          <a:latin typeface="Times New Roman" panose="02020603050405020304" pitchFamily="18" charset="0"/>
                          <a:ea typeface="+mn-ea"/>
                          <a:cs typeface="Times New Roman" panose="02020603050405020304" pitchFamily="18" charset="0"/>
                        </a:rPr>
                        <a:t>160.000,00</a:t>
                      </a:r>
                    </a:p>
                    <a:p>
                      <a:pPr marL="0" algn="l" defTabSz="685800" rtl="0" eaLnBrk="1" latinLnBrk="0" hangingPunct="1"/>
                      <a:r>
                        <a:rPr lang="tr-TR" sz="1600" kern="1200" dirty="0">
                          <a:solidFill>
                            <a:schemeClr val="dk1"/>
                          </a:solidFill>
                          <a:latin typeface="Times New Roman" panose="02020603050405020304" pitchFamily="18" charset="0"/>
                          <a:ea typeface="+mn-ea"/>
                          <a:cs typeface="Times New Roman" panose="02020603050405020304" pitchFamily="18" charset="0"/>
                        </a:rPr>
                        <a:t> </a:t>
                      </a:r>
                    </a:p>
                  </a:txBody>
                  <a:tcPr marL="44450" marR="44450" marT="0" marB="0" anchor="ctr"/>
                </a:tc>
                <a:tc>
                  <a:txBody>
                    <a:bodyPr/>
                    <a:lstStyle/>
                    <a:p>
                      <a:pPr marL="0" algn="l" defTabSz="685800" rtl="0" eaLnBrk="1" latinLnBrk="0" hangingPunct="1"/>
                      <a:r>
                        <a:rPr lang="tr-TR" sz="1600" kern="1200" dirty="0">
                          <a:solidFill>
                            <a:schemeClr val="dk1"/>
                          </a:solidFill>
                          <a:latin typeface="Times New Roman" panose="02020603050405020304" pitchFamily="18" charset="0"/>
                          <a:ea typeface="+mn-ea"/>
                          <a:cs typeface="Times New Roman" panose="02020603050405020304" pitchFamily="18" charset="0"/>
                        </a:rPr>
                        <a:t>  </a:t>
                      </a:r>
                      <a:r>
                        <a:rPr lang="tr-TR" sz="1600" kern="1200" dirty="0" smtClean="0">
                          <a:solidFill>
                            <a:schemeClr val="dk1"/>
                          </a:solidFill>
                          <a:latin typeface="Times New Roman" panose="02020603050405020304" pitchFamily="18" charset="0"/>
                          <a:ea typeface="+mn-ea"/>
                          <a:cs typeface="Times New Roman" panose="02020603050405020304" pitchFamily="18" charset="0"/>
                        </a:rPr>
                        <a:t>   127.152,54</a:t>
                      </a:r>
                      <a:endParaRPr lang="tr-TR" sz="1600" kern="1200" dirty="0">
                        <a:solidFill>
                          <a:schemeClr val="dk1"/>
                        </a:solidFill>
                        <a:latin typeface="Times New Roman" panose="02020603050405020304" pitchFamily="18" charset="0"/>
                        <a:ea typeface="+mn-ea"/>
                        <a:cs typeface="Times New Roman" panose="02020603050405020304" pitchFamily="18" charset="0"/>
                      </a:endParaRPr>
                    </a:p>
                  </a:txBody>
                  <a:tcPr marL="44450" marR="44450" marT="0" marB="0" anchor="ctr"/>
                </a:tc>
                <a:tc>
                  <a:txBody>
                    <a:bodyPr/>
                    <a:lstStyle/>
                    <a:p>
                      <a:pPr marL="0" algn="l" defTabSz="685800" rtl="0" eaLnBrk="1" latinLnBrk="0" hangingPunct="1"/>
                      <a:r>
                        <a:rPr lang="tr-TR" sz="1600" kern="1200" dirty="0">
                          <a:solidFill>
                            <a:schemeClr val="dk1"/>
                          </a:solidFill>
                          <a:latin typeface="Times New Roman" panose="02020603050405020304" pitchFamily="18" charset="0"/>
                          <a:ea typeface="+mn-ea"/>
                          <a:cs typeface="Times New Roman" panose="02020603050405020304" pitchFamily="18" charset="0"/>
                        </a:rPr>
                        <a:t> </a:t>
                      </a:r>
                    </a:p>
                    <a:p>
                      <a:pPr marL="0" algn="l" defTabSz="685800" rtl="0" eaLnBrk="1" latinLnBrk="0" hangingPunct="1"/>
                      <a:r>
                        <a:rPr lang="tr-TR" sz="1600" kern="1200" dirty="0" smtClean="0">
                          <a:solidFill>
                            <a:schemeClr val="dk1"/>
                          </a:solidFill>
                          <a:latin typeface="Times New Roman" panose="02020603050405020304" pitchFamily="18" charset="0"/>
                          <a:ea typeface="+mn-ea"/>
                          <a:cs typeface="Times New Roman" panose="02020603050405020304" pitchFamily="18" charset="0"/>
                        </a:rPr>
                        <a:t>  32.847,46</a:t>
                      </a:r>
                      <a:endParaRPr lang="tr-TR" sz="1600" kern="1200" dirty="0">
                        <a:solidFill>
                          <a:schemeClr val="dk1"/>
                        </a:solidFill>
                        <a:latin typeface="Times New Roman" panose="02020603050405020304" pitchFamily="18" charset="0"/>
                        <a:ea typeface="+mn-ea"/>
                        <a:cs typeface="Times New Roman" panose="02020603050405020304" pitchFamily="18" charset="0"/>
                      </a:endParaRPr>
                    </a:p>
                    <a:p>
                      <a:pPr marL="0" algn="l" defTabSz="685800" rtl="0" eaLnBrk="1" latinLnBrk="0" hangingPunct="1"/>
                      <a:r>
                        <a:rPr lang="tr-TR" sz="1600" kern="1200" dirty="0">
                          <a:solidFill>
                            <a:schemeClr val="dk1"/>
                          </a:solidFill>
                          <a:latin typeface="Times New Roman" panose="02020603050405020304" pitchFamily="18" charset="0"/>
                          <a:ea typeface="+mn-ea"/>
                          <a:cs typeface="Times New Roman" panose="02020603050405020304" pitchFamily="18" charset="0"/>
                        </a:rPr>
                        <a:t> </a:t>
                      </a:r>
                      <a:r>
                        <a:rPr lang="tr-TR" sz="1600" kern="1200" dirty="0" smtClean="0">
                          <a:solidFill>
                            <a:schemeClr val="dk1"/>
                          </a:solidFill>
                          <a:latin typeface="Times New Roman" panose="02020603050405020304" pitchFamily="18" charset="0"/>
                          <a:ea typeface="+mn-ea"/>
                          <a:cs typeface="Times New Roman" panose="02020603050405020304" pitchFamily="18" charset="0"/>
                        </a:rPr>
                        <a:t> </a:t>
                      </a:r>
                      <a:endParaRPr lang="tr-TR" sz="1600" kern="1200" dirty="0">
                        <a:solidFill>
                          <a:schemeClr val="dk1"/>
                        </a:solidFill>
                        <a:latin typeface="Times New Roman" panose="02020603050405020304" pitchFamily="18" charset="0"/>
                        <a:ea typeface="+mn-ea"/>
                        <a:cs typeface="Times New Roman" panose="02020603050405020304" pitchFamily="18" charset="0"/>
                      </a:endParaRPr>
                    </a:p>
                  </a:txBody>
                  <a:tcPr marL="44450" marR="44450" marT="0" marB="0" anchor="ctr"/>
                </a:tc>
                <a:extLst>
                  <a:ext uri="{0D108BD9-81ED-4DB2-BD59-A6C34878D82A}">
                    <a16:rowId xmlns:a16="http://schemas.microsoft.com/office/drawing/2014/main" val="2958517522"/>
                  </a:ext>
                </a:extLst>
              </a:tr>
              <a:tr h="439590">
                <a:tc>
                  <a:txBody>
                    <a:bodyPr/>
                    <a:lstStyle/>
                    <a:p>
                      <a:pPr marL="0" algn="l" defTabSz="685800" rtl="0" eaLnBrk="1" latinLnBrk="0" hangingPunct="1"/>
                      <a:r>
                        <a:rPr lang="tr-TR" sz="1600" b="1" kern="1200" dirty="0">
                          <a:solidFill>
                            <a:schemeClr val="dk1"/>
                          </a:solidFill>
                          <a:latin typeface="Times New Roman" panose="02020603050405020304" pitchFamily="18" charset="0"/>
                          <a:ea typeface="+mn-ea"/>
                          <a:cs typeface="Times New Roman" panose="02020603050405020304" pitchFamily="18" charset="0"/>
                        </a:rPr>
                        <a:t>Toplam</a:t>
                      </a:r>
                    </a:p>
                  </a:txBody>
                  <a:tcPr/>
                </a:tc>
                <a:tc>
                  <a:txBody>
                    <a:bodyPr/>
                    <a:lstStyle/>
                    <a:p>
                      <a:r>
                        <a:rPr lang="tr-TR" sz="1600">
                          <a:effectLst/>
                          <a:latin typeface="Tahoma" panose="020B0604030504040204" pitchFamily="34" charset="0"/>
                          <a:ea typeface="Times New Roman" panose="02020603050405020304" pitchFamily="18" charset="0"/>
                        </a:rPr>
                        <a:t>17.575.016,63</a:t>
                      </a:r>
                      <a:endParaRPr lang="tr-TR" sz="16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r>
                        <a:rPr lang="tr-TR" sz="1600" dirty="0" smtClean="0">
                          <a:effectLst/>
                          <a:latin typeface="Tahoma" panose="020B0604030504040204" pitchFamily="34" charset="0"/>
                          <a:ea typeface="Times New Roman" panose="02020603050405020304" pitchFamily="18" charset="0"/>
                        </a:rPr>
                        <a:t>   17.460.350,36</a:t>
                      </a:r>
                      <a:endParaRPr lang="tr-TR" sz="1600"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r>
                        <a:rPr lang="tr-TR" sz="1600" dirty="0" smtClean="0">
                          <a:effectLst/>
                          <a:latin typeface="Tahoma" panose="020B0604030504040204" pitchFamily="34" charset="0"/>
                          <a:ea typeface="Times New Roman" panose="02020603050405020304" pitchFamily="18" charset="0"/>
                        </a:rPr>
                        <a:t>114.666,27</a:t>
                      </a:r>
                      <a:endParaRPr lang="tr-TR" sz="1600" dirty="0">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2989650063"/>
                  </a:ext>
                </a:extLst>
              </a:tr>
            </a:tbl>
          </a:graphicData>
        </a:graphic>
      </p:graphicFrame>
    </p:spTree>
    <p:extLst>
      <p:ext uri="{BB962C8B-B14F-4D97-AF65-F5344CB8AC3E}">
        <p14:creationId xmlns:p14="http://schemas.microsoft.com/office/powerpoint/2010/main" val="40255912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188640"/>
            <a:ext cx="8229600" cy="1143000"/>
          </a:xfrm>
        </p:spPr>
        <p:txBody>
          <a:bodyPr>
            <a:normAutofit/>
          </a:bodyPr>
          <a:lstStyle/>
          <a:p>
            <a:pPr algn="ctr"/>
            <a:r>
              <a:rPr lang="tr-TR" sz="3200" b="1" dirty="0">
                <a:solidFill>
                  <a:srgbClr val="0070C0"/>
                </a:solidFill>
                <a:latin typeface="Times New Roman" panose="02020603050405020304" pitchFamily="18" charset="0"/>
                <a:cs typeface="Times New Roman" panose="02020603050405020304" pitchFamily="18" charset="0"/>
              </a:rPr>
              <a:t>BÜTÇE</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177285620"/>
              </p:ext>
            </p:extLst>
          </p:nvPr>
        </p:nvGraphicFramePr>
        <p:xfrm>
          <a:off x="457200" y="1331641"/>
          <a:ext cx="8507288" cy="51216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72491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692696"/>
            <a:ext cx="8229600" cy="864096"/>
          </a:xfrm>
        </p:spPr>
        <p:txBody>
          <a:bodyPr>
            <a:noAutofit/>
          </a:bodyPr>
          <a:lstStyle/>
          <a:p>
            <a:pPr algn="ctr"/>
            <a:r>
              <a:rPr lang="tr-TR" sz="3200" b="1" dirty="0">
                <a:solidFill>
                  <a:srgbClr val="0070C0"/>
                </a:solidFill>
                <a:latin typeface="Times New Roman" panose="02020603050405020304" pitchFamily="18" charset="0"/>
                <a:cs typeface="Times New Roman" panose="02020603050405020304" pitchFamily="18" charset="0"/>
              </a:rPr>
              <a:t>Genel Evrak ve Yazı İşleri Birimi</a:t>
            </a:r>
          </a:p>
        </p:txBody>
      </p:sp>
      <p:sp>
        <p:nvSpPr>
          <p:cNvPr id="3" name="2 İçerik Yer Tutucusu"/>
          <p:cNvSpPr>
            <a:spLocks noGrp="1"/>
          </p:cNvSpPr>
          <p:nvPr>
            <p:ph idx="1"/>
          </p:nvPr>
        </p:nvSpPr>
        <p:spPr>
          <a:xfrm>
            <a:off x="628650" y="1772816"/>
            <a:ext cx="7886700" cy="4824536"/>
          </a:xfrm>
        </p:spPr>
        <p:txBody>
          <a:bodyPr>
            <a:normAutofit/>
          </a:bodyPr>
          <a:lstStyle/>
          <a:p>
            <a:pPr algn="just"/>
            <a:r>
              <a:rPr lang="tr-TR" sz="2000" dirty="0">
                <a:latin typeface="Times New Roman" panose="02020603050405020304" pitchFamily="18" charset="0"/>
                <a:cs typeface="Times New Roman" panose="02020603050405020304" pitchFamily="18" charset="0"/>
              </a:rPr>
              <a:t>         Posta ile gelen evrakların EBYS kayıt işlemlerinin yapılması,</a:t>
            </a:r>
          </a:p>
          <a:p>
            <a:pPr algn="just"/>
            <a:r>
              <a:rPr lang="tr-TR" sz="2000" dirty="0">
                <a:latin typeface="Times New Roman" panose="02020603050405020304" pitchFamily="18" charset="0"/>
                <a:cs typeface="Times New Roman" panose="02020603050405020304" pitchFamily="18" charset="0"/>
              </a:rPr>
              <a:t>         KEP ile gelen evrakların kabul işlemlerinin yapılması,</a:t>
            </a:r>
          </a:p>
          <a:p>
            <a:pPr algn="just"/>
            <a:r>
              <a:rPr lang="tr-TR" sz="2000" dirty="0">
                <a:latin typeface="Times New Roman" panose="02020603050405020304" pitchFamily="18" charset="0"/>
                <a:cs typeface="Times New Roman" panose="02020603050405020304" pitchFamily="18" charset="0"/>
              </a:rPr>
              <a:t>         Posta ile gelen evrakların ilgili yerlere dağıtılması,</a:t>
            </a:r>
          </a:p>
          <a:p>
            <a:pPr algn="just"/>
            <a:r>
              <a:rPr lang="tr-TR" sz="2000" dirty="0">
                <a:latin typeface="Times New Roman" panose="02020603050405020304" pitchFamily="18" charset="0"/>
                <a:cs typeface="Times New Roman" panose="02020603050405020304" pitchFamily="18" charset="0"/>
              </a:rPr>
              <a:t> 	Posta ve kargoların teslim alınması ve gönderi </a:t>
            </a:r>
            <a:r>
              <a:rPr lang="tr-TR" sz="2000" dirty="0" smtClean="0">
                <a:latin typeface="Times New Roman" panose="02020603050405020304" pitchFamily="18" charset="0"/>
                <a:cs typeface="Times New Roman" panose="02020603050405020304" pitchFamily="18" charset="0"/>
              </a:rPr>
              <a:t>işlemlerinin</a:t>
            </a:r>
          </a:p>
          <a:p>
            <a:pPr marL="0" indent="0" algn="just">
              <a:buNone/>
            </a:pPr>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          yapılması</a:t>
            </a:r>
            <a:r>
              <a:rPr lang="tr-TR" sz="2000" dirty="0">
                <a:latin typeface="Times New Roman" panose="02020603050405020304" pitchFamily="18" charset="0"/>
                <a:cs typeface="Times New Roman" panose="02020603050405020304" pitchFamily="18" charset="0"/>
              </a:rPr>
              <a:t>,</a:t>
            </a:r>
          </a:p>
          <a:p>
            <a:pPr algn="just"/>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Üniversite içi ve dışı yazışmaların yapılması,</a:t>
            </a:r>
          </a:p>
          <a:p>
            <a:pPr algn="just"/>
            <a:r>
              <a:rPr lang="tr-TR" sz="2000" dirty="0">
                <a:latin typeface="Times New Roman" panose="02020603050405020304" pitchFamily="18" charset="0"/>
                <a:cs typeface="Times New Roman" panose="02020603050405020304" pitchFamily="18" charset="0"/>
              </a:rPr>
              <a:t>	Senato, Yönetim Kurulu kararlarının yazılması ve imzalatılması,</a:t>
            </a:r>
          </a:p>
          <a:p>
            <a:pPr algn="just"/>
            <a:r>
              <a:rPr lang="tr-TR" sz="2000" dirty="0">
                <a:latin typeface="Times New Roman" panose="02020603050405020304" pitchFamily="18" charset="0"/>
                <a:cs typeface="Times New Roman" panose="02020603050405020304" pitchFamily="18" charset="0"/>
              </a:rPr>
              <a:t>         Etik kurulu kararlarının yazılması ve imzalatılması,</a:t>
            </a:r>
          </a:p>
          <a:p>
            <a:pPr algn="just"/>
            <a:r>
              <a:rPr lang="tr-TR" sz="2000" dirty="0">
                <a:latin typeface="Times New Roman" panose="02020603050405020304" pitchFamily="18" charset="0"/>
                <a:cs typeface="Times New Roman" panose="02020603050405020304" pitchFamily="18" charset="0"/>
              </a:rPr>
              <a:t>	Birim personel maaş tahakkuk ve </a:t>
            </a:r>
            <a:r>
              <a:rPr lang="tr-TR" sz="2000" dirty="0" err="1">
                <a:latin typeface="Times New Roman" panose="02020603050405020304" pitchFamily="18" charset="0"/>
                <a:cs typeface="Times New Roman" panose="02020603050405020304" pitchFamily="18" charset="0"/>
              </a:rPr>
              <a:t>sgk</a:t>
            </a:r>
            <a:r>
              <a:rPr lang="tr-TR" sz="2000" dirty="0">
                <a:latin typeface="Times New Roman" panose="02020603050405020304" pitchFamily="18" charset="0"/>
                <a:cs typeface="Times New Roman" panose="02020603050405020304" pitchFamily="18" charset="0"/>
              </a:rPr>
              <a:t> işlemleri,</a:t>
            </a:r>
          </a:p>
          <a:p>
            <a:pPr algn="just"/>
            <a:r>
              <a:rPr lang="tr-TR" sz="2000" dirty="0">
                <a:latin typeface="Times New Roman" panose="02020603050405020304" pitchFamily="18" charset="0"/>
                <a:cs typeface="Times New Roman" panose="02020603050405020304" pitchFamily="18" charset="0"/>
              </a:rPr>
              <a:t>	Genel Sekreterliğin ödeme ve tahakkuk işlemlerinin yapılması,</a:t>
            </a:r>
          </a:p>
          <a:p>
            <a:pPr algn="just"/>
            <a:r>
              <a:rPr lang="tr-TR" sz="2000" dirty="0">
                <a:latin typeface="Times New Roman" panose="02020603050405020304" pitchFamily="18" charset="0"/>
                <a:cs typeface="Times New Roman" panose="02020603050405020304" pitchFamily="18" charset="0"/>
              </a:rPr>
              <a:t>	Taşınır Kayıtlarının tutulması,</a:t>
            </a:r>
          </a:p>
          <a:p>
            <a:pPr algn="just"/>
            <a:r>
              <a:rPr lang="tr-TR" sz="2000" dirty="0">
                <a:latin typeface="Times New Roman" panose="02020603050405020304" pitchFamily="18" charset="0"/>
                <a:cs typeface="Times New Roman" panose="02020603050405020304" pitchFamily="18" charset="0"/>
              </a:rPr>
              <a:t>        C</a:t>
            </a:r>
            <a:r>
              <a:rPr lang="tr-TR" sz="2000" dirty="0">
                <a:solidFill>
                  <a:prstClr val="black"/>
                </a:solidFill>
                <a:latin typeface="Times New Roman" panose="02020603050405020304" pitchFamily="18" charset="0"/>
                <a:cs typeface="Times New Roman" panose="02020603050405020304" pitchFamily="18" charset="0"/>
              </a:rPr>
              <a:t>İMER başvuru işlemlerinin yapılması</a:t>
            </a:r>
            <a:r>
              <a:rPr lang="tr-TR" sz="2000" dirty="0">
                <a:solidFill>
                  <a:prstClr val="black"/>
                </a:solidFill>
                <a:latin typeface="Comic Sans MS" pitchFamily="66" charset="0"/>
              </a:rPr>
              <a:t>,</a:t>
            </a:r>
          </a:p>
          <a:p>
            <a:pPr algn="just"/>
            <a:endParaRPr lang="tr-TR" sz="1800" dirty="0">
              <a:solidFill>
                <a:prstClr val="black"/>
              </a:solidFill>
              <a:latin typeface="Times New Roman" panose="02020603050405020304" pitchFamily="18" charset="0"/>
              <a:cs typeface="Times New Roman" panose="02020603050405020304" pitchFamily="18" charset="0"/>
            </a:endParaRPr>
          </a:p>
          <a:p>
            <a:pPr algn="just"/>
            <a:endParaRPr lang="tr-TR" sz="1800" dirty="0">
              <a:latin typeface="Comic Sans MS" pitchFamily="66" charset="0"/>
            </a:endParaRPr>
          </a:p>
        </p:txBody>
      </p:sp>
    </p:spTree>
    <p:extLst>
      <p:ext uri="{BB962C8B-B14F-4D97-AF65-F5344CB8AC3E}">
        <p14:creationId xmlns:p14="http://schemas.microsoft.com/office/powerpoint/2010/main" val="1750081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764704"/>
            <a:ext cx="8229600" cy="648072"/>
          </a:xfrm>
        </p:spPr>
        <p:txBody>
          <a:bodyPr>
            <a:noAutofit/>
          </a:bodyPr>
          <a:lstStyle/>
          <a:p>
            <a:pPr algn="ctr"/>
            <a:r>
              <a:rPr lang="tr-TR" sz="3200" b="1" dirty="0">
                <a:solidFill>
                  <a:srgbClr val="0070C0"/>
                </a:solidFill>
                <a:latin typeface="Times New Roman" panose="02020603050405020304" pitchFamily="18" charset="0"/>
                <a:cs typeface="Times New Roman" panose="02020603050405020304" pitchFamily="18" charset="0"/>
              </a:rPr>
              <a:t>Senato-Yönetim Kurulu Kararları</a:t>
            </a: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2529977379"/>
              </p:ext>
            </p:extLst>
          </p:nvPr>
        </p:nvGraphicFramePr>
        <p:xfrm>
          <a:off x="-1" y="1484784"/>
          <a:ext cx="3887418" cy="2834415"/>
        </p:xfrm>
        <a:graphic>
          <a:graphicData uri="http://schemas.openxmlformats.org/drawingml/2006/table">
            <a:tbl>
              <a:tblPr firstRow="1">
                <a:tableStyleId>{5C22544A-7EE6-4342-B048-85BDC9FD1C3A}</a:tableStyleId>
              </a:tblPr>
              <a:tblGrid>
                <a:gridCol w="1295806">
                  <a:extLst>
                    <a:ext uri="{9D8B030D-6E8A-4147-A177-3AD203B41FA5}">
                      <a16:colId xmlns:a16="http://schemas.microsoft.com/office/drawing/2014/main" val="20000"/>
                    </a:ext>
                  </a:extLst>
                </a:gridCol>
                <a:gridCol w="1295806">
                  <a:extLst>
                    <a:ext uri="{9D8B030D-6E8A-4147-A177-3AD203B41FA5}">
                      <a16:colId xmlns:a16="http://schemas.microsoft.com/office/drawing/2014/main" val="20001"/>
                    </a:ext>
                  </a:extLst>
                </a:gridCol>
                <a:gridCol w="1295806">
                  <a:extLst>
                    <a:ext uri="{9D8B030D-6E8A-4147-A177-3AD203B41FA5}">
                      <a16:colId xmlns:a16="http://schemas.microsoft.com/office/drawing/2014/main" val="20002"/>
                    </a:ext>
                  </a:extLst>
                </a:gridCol>
              </a:tblGrid>
              <a:tr h="1005615">
                <a:tc>
                  <a:txBody>
                    <a:bodyPr/>
                    <a:lstStyle/>
                    <a:p>
                      <a:pPr algn="ctr"/>
                      <a:r>
                        <a:rPr lang="tr-TR" sz="1800" dirty="0">
                          <a:latin typeface="Times New Roman" panose="02020603050405020304" pitchFamily="18" charset="0"/>
                          <a:cs typeface="Times New Roman" panose="02020603050405020304" pitchFamily="18" charset="0"/>
                        </a:rPr>
                        <a:t>Yıl</a:t>
                      </a:r>
                    </a:p>
                    <a:p>
                      <a:pPr algn="ctr"/>
                      <a:r>
                        <a:rPr lang="tr-TR" sz="1800" dirty="0">
                          <a:latin typeface="Times New Roman" panose="02020603050405020304" pitchFamily="18" charset="0"/>
                          <a:cs typeface="Times New Roman" panose="02020603050405020304" pitchFamily="18" charset="0"/>
                        </a:rPr>
                        <a:t>2024</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Senato</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Yönetim</a:t>
                      </a:r>
                      <a:r>
                        <a:rPr lang="tr-TR" sz="1800" baseline="0" dirty="0">
                          <a:latin typeface="Times New Roman" panose="02020603050405020304" pitchFamily="18" charset="0"/>
                          <a:cs typeface="Times New Roman" panose="02020603050405020304" pitchFamily="18" charset="0"/>
                        </a:rPr>
                        <a:t> Kurulu</a:t>
                      </a:r>
                      <a:endParaRPr lang="tr-TR" sz="18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0"/>
                  </a:ext>
                </a:extLst>
              </a:tr>
              <a:tr h="250488">
                <a:tc>
                  <a:txBody>
                    <a:bodyPr/>
                    <a:lstStyle/>
                    <a:p>
                      <a:pPr algn="ctr"/>
                      <a:r>
                        <a:rPr lang="tr-TR" sz="1800" b="0" dirty="0">
                          <a:solidFill>
                            <a:schemeClr val="tx1"/>
                          </a:solidFill>
                          <a:latin typeface="Times New Roman" panose="02020603050405020304" pitchFamily="18" charset="0"/>
                          <a:cs typeface="Times New Roman" panose="02020603050405020304" pitchFamily="18" charset="0"/>
                        </a:rPr>
                        <a:t>Yapılan Toplantı Sayısı</a:t>
                      </a:r>
                    </a:p>
                  </a:txBody>
                  <a:tcPr anchor="ctr"/>
                </a:tc>
                <a:tc>
                  <a:txBody>
                    <a:bodyPr/>
                    <a:lstStyle/>
                    <a:p>
                      <a:pPr algn="ctr"/>
                      <a:r>
                        <a:rPr lang="tr-TR" sz="1800" b="0" dirty="0">
                          <a:solidFill>
                            <a:schemeClr val="tx1"/>
                          </a:solidFill>
                          <a:latin typeface="Times New Roman" panose="02020603050405020304" pitchFamily="18" charset="0"/>
                          <a:cs typeface="Times New Roman" panose="02020603050405020304" pitchFamily="18" charset="0"/>
                        </a:rPr>
                        <a:t>44</a:t>
                      </a:r>
                    </a:p>
                  </a:txBody>
                  <a:tcPr anchor="ctr"/>
                </a:tc>
                <a:tc>
                  <a:txBody>
                    <a:bodyPr/>
                    <a:lstStyle/>
                    <a:p>
                      <a:pPr algn="ctr"/>
                      <a:r>
                        <a:rPr lang="tr-TR" sz="1800" b="0" dirty="0">
                          <a:solidFill>
                            <a:schemeClr val="tx1"/>
                          </a:solidFill>
                          <a:latin typeface="Times New Roman" panose="02020603050405020304" pitchFamily="18" charset="0"/>
                          <a:cs typeface="Times New Roman" panose="02020603050405020304" pitchFamily="18" charset="0"/>
                        </a:rPr>
                        <a:t>48</a:t>
                      </a:r>
                    </a:p>
                  </a:txBody>
                  <a:tcPr anchor="ctr"/>
                </a:tc>
                <a:extLst>
                  <a:ext uri="{0D108BD9-81ED-4DB2-BD59-A6C34878D82A}">
                    <a16:rowId xmlns:a16="http://schemas.microsoft.com/office/drawing/2014/main" val="10008"/>
                  </a:ext>
                </a:extLst>
              </a:tr>
              <a:tr h="250488">
                <a:tc>
                  <a:txBody>
                    <a:bodyPr/>
                    <a:lstStyle/>
                    <a:p>
                      <a:pPr algn="ctr"/>
                      <a:r>
                        <a:rPr lang="tr-TR" sz="1800" b="0" dirty="0">
                          <a:solidFill>
                            <a:schemeClr val="tx1"/>
                          </a:solidFill>
                          <a:latin typeface="Times New Roman" panose="02020603050405020304" pitchFamily="18" charset="0"/>
                          <a:cs typeface="Times New Roman" panose="02020603050405020304" pitchFamily="18" charset="0"/>
                        </a:rPr>
                        <a:t>Alınan Karar Sayısı</a:t>
                      </a:r>
                    </a:p>
                  </a:txBody>
                  <a:tcPr anchor="ctr"/>
                </a:tc>
                <a:tc>
                  <a:txBody>
                    <a:bodyPr/>
                    <a:lstStyle/>
                    <a:p>
                      <a:pPr algn="ctr"/>
                      <a:r>
                        <a:rPr lang="tr-TR" sz="1800" b="0" dirty="0">
                          <a:solidFill>
                            <a:schemeClr val="tx1"/>
                          </a:solidFill>
                          <a:latin typeface="Times New Roman" panose="02020603050405020304" pitchFamily="18" charset="0"/>
                          <a:cs typeface="Times New Roman" panose="02020603050405020304" pitchFamily="18" charset="0"/>
                        </a:rPr>
                        <a:t>61</a:t>
                      </a:r>
                    </a:p>
                  </a:txBody>
                  <a:tcPr anchor="ctr"/>
                </a:tc>
                <a:tc>
                  <a:txBody>
                    <a:bodyPr/>
                    <a:lstStyle/>
                    <a:p>
                      <a:pPr algn="ctr"/>
                      <a:r>
                        <a:rPr lang="tr-TR" sz="1800" b="0" dirty="0">
                          <a:solidFill>
                            <a:schemeClr val="tx1"/>
                          </a:solidFill>
                          <a:latin typeface="Times New Roman" panose="02020603050405020304" pitchFamily="18" charset="0"/>
                          <a:cs typeface="Times New Roman" panose="02020603050405020304" pitchFamily="18" charset="0"/>
                        </a:rPr>
                        <a:t>198</a:t>
                      </a:r>
                    </a:p>
                  </a:txBody>
                  <a:tcPr anchor="ctr"/>
                </a:tc>
                <a:extLst>
                  <a:ext uri="{0D108BD9-81ED-4DB2-BD59-A6C34878D82A}">
                    <a16:rowId xmlns:a16="http://schemas.microsoft.com/office/drawing/2014/main" val="804467301"/>
                  </a:ext>
                </a:extLst>
              </a:tr>
            </a:tbl>
          </a:graphicData>
        </a:graphic>
      </p:graphicFrame>
      <p:graphicFrame>
        <p:nvGraphicFramePr>
          <p:cNvPr id="6" name="Grafik 5"/>
          <p:cNvGraphicFramePr/>
          <p:nvPr>
            <p:extLst>
              <p:ext uri="{D42A27DB-BD31-4B8C-83A1-F6EECF244321}">
                <p14:modId xmlns:p14="http://schemas.microsoft.com/office/powerpoint/2010/main" val="1219439822"/>
              </p:ext>
            </p:extLst>
          </p:nvPr>
        </p:nvGraphicFramePr>
        <p:xfrm>
          <a:off x="3966667" y="1647056"/>
          <a:ext cx="5148062" cy="522919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836712"/>
            <a:ext cx="8229600" cy="792088"/>
          </a:xfrm>
        </p:spPr>
        <p:txBody>
          <a:bodyPr>
            <a:noAutofit/>
          </a:bodyPr>
          <a:lstStyle/>
          <a:p>
            <a:pPr algn="ctr"/>
            <a:r>
              <a:rPr lang="tr-TR" sz="3200" b="1" dirty="0">
                <a:solidFill>
                  <a:srgbClr val="0070C0"/>
                </a:solidFill>
                <a:latin typeface="Times New Roman" panose="02020603050405020304" pitchFamily="18" charset="0"/>
                <a:cs typeface="Times New Roman" panose="02020603050405020304" pitchFamily="18" charset="0"/>
              </a:rPr>
              <a:t>CİMER Başvuruları</a:t>
            </a: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974306167"/>
              </p:ext>
            </p:extLst>
          </p:nvPr>
        </p:nvGraphicFramePr>
        <p:xfrm>
          <a:off x="-3" y="1988840"/>
          <a:ext cx="3203850" cy="4320479"/>
        </p:xfrm>
        <a:graphic>
          <a:graphicData uri="http://schemas.openxmlformats.org/drawingml/2006/table">
            <a:tbl>
              <a:tblPr firstRow="1" bandRow="1">
                <a:tableStyleId>{5C22544A-7EE6-4342-B048-85BDC9FD1C3A}</a:tableStyleId>
              </a:tblPr>
              <a:tblGrid>
                <a:gridCol w="1601925">
                  <a:extLst>
                    <a:ext uri="{9D8B030D-6E8A-4147-A177-3AD203B41FA5}">
                      <a16:colId xmlns:a16="http://schemas.microsoft.com/office/drawing/2014/main" val="20000"/>
                    </a:ext>
                  </a:extLst>
                </a:gridCol>
                <a:gridCol w="1601925">
                  <a:extLst>
                    <a:ext uri="{9D8B030D-6E8A-4147-A177-3AD203B41FA5}">
                      <a16:colId xmlns:a16="http://schemas.microsoft.com/office/drawing/2014/main" val="20001"/>
                    </a:ext>
                  </a:extLst>
                </a:gridCol>
              </a:tblGrid>
              <a:tr h="931868">
                <a:tc>
                  <a:txBody>
                    <a:bodyPr/>
                    <a:lstStyle/>
                    <a:p>
                      <a:pPr algn="ctr"/>
                      <a:r>
                        <a:rPr lang="tr-TR" sz="1800" dirty="0">
                          <a:latin typeface="Times New Roman" panose="02020603050405020304" pitchFamily="18" charset="0"/>
                          <a:cs typeface="Times New Roman" panose="02020603050405020304" pitchFamily="18" charset="0"/>
                        </a:rPr>
                        <a:t>Başvuru Türleri</a:t>
                      </a:r>
                    </a:p>
                  </a:txBody>
                  <a:tcPr anchor="ctr"/>
                </a:tc>
                <a:tc>
                  <a:txBody>
                    <a:bodyPr/>
                    <a:lstStyle/>
                    <a:p>
                      <a:pPr algn="ctr"/>
                      <a:r>
                        <a:rPr lang="tr-TR" sz="1800" dirty="0">
                          <a:latin typeface="Times New Roman" panose="02020603050405020304" pitchFamily="18" charset="0"/>
                          <a:cs typeface="Times New Roman" panose="02020603050405020304" pitchFamily="18" charset="0"/>
                        </a:rPr>
                        <a:t>CİMER</a:t>
                      </a:r>
                    </a:p>
                  </a:txBody>
                  <a:tcPr anchor="ctr"/>
                </a:tc>
                <a:extLst>
                  <a:ext uri="{0D108BD9-81ED-4DB2-BD59-A6C34878D82A}">
                    <a16:rowId xmlns:a16="http://schemas.microsoft.com/office/drawing/2014/main" val="10000"/>
                  </a:ext>
                </a:extLst>
              </a:tr>
              <a:tr h="572581">
                <a:tc>
                  <a:txBody>
                    <a:bodyPr/>
                    <a:lstStyle/>
                    <a:p>
                      <a:r>
                        <a:rPr lang="tr-TR" sz="1800">
                          <a:effectLst/>
                          <a:latin typeface="Times New Roman" panose="02020603050405020304" pitchFamily="18" charset="0"/>
                          <a:ea typeface="Times New Roman" panose="02020603050405020304" pitchFamily="18" charset="0"/>
                        </a:rPr>
                        <a:t>Bilgi Edinme Hakkı</a:t>
                      </a:r>
                    </a:p>
                  </a:txBody>
                  <a:tcPr marL="68580" marR="68580" marT="0" marB="0"/>
                </a:tc>
                <a:tc>
                  <a:txBody>
                    <a:bodyPr/>
                    <a:lstStyle/>
                    <a:p>
                      <a:pPr algn="ctr"/>
                      <a:r>
                        <a:rPr lang="tr-TR" sz="1800" dirty="0">
                          <a:effectLst/>
                          <a:latin typeface="Times New Roman" panose="02020603050405020304" pitchFamily="18" charset="0"/>
                          <a:ea typeface="Times New Roman" panose="02020603050405020304" pitchFamily="18" charset="0"/>
                        </a:rPr>
                        <a:t>12</a:t>
                      </a:r>
                    </a:p>
                  </a:txBody>
                  <a:tcPr marL="68580" marR="68580" marT="0" marB="0"/>
                </a:tc>
                <a:extLst>
                  <a:ext uri="{0D108BD9-81ED-4DB2-BD59-A6C34878D82A}">
                    <a16:rowId xmlns:a16="http://schemas.microsoft.com/office/drawing/2014/main" val="10001"/>
                  </a:ext>
                </a:extLst>
              </a:tr>
              <a:tr h="423576">
                <a:tc>
                  <a:txBody>
                    <a:bodyPr/>
                    <a:lstStyle/>
                    <a:p>
                      <a:r>
                        <a:rPr lang="tr-TR" sz="1800">
                          <a:effectLst/>
                          <a:latin typeface="Times New Roman" panose="02020603050405020304" pitchFamily="18" charset="0"/>
                          <a:ea typeface="Times New Roman" panose="02020603050405020304" pitchFamily="18" charset="0"/>
                        </a:rPr>
                        <a:t>Görüş Öneri</a:t>
                      </a:r>
                    </a:p>
                  </a:txBody>
                  <a:tcPr marL="68580" marR="68580" marT="0" marB="0"/>
                </a:tc>
                <a:tc>
                  <a:txBody>
                    <a:bodyPr/>
                    <a:lstStyle/>
                    <a:p>
                      <a:pPr algn="ctr"/>
                      <a:r>
                        <a:rPr lang="tr-TR" sz="1800" dirty="0">
                          <a:effectLst/>
                          <a:latin typeface="Times New Roman" panose="02020603050405020304" pitchFamily="18" charset="0"/>
                          <a:ea typeface="Times New Roman" panose="02020603050405020304" pitchFamily="18" charset="0"/>
                        </a:rPr>
                        <a:t>2</a:t>
                      </a:r>
                    </a:p>
                  </a:txBody>
                  <a:tcPr marL="68580" marR="68580" marT="0" marB="0"/>
                </a:tc>
                <a:extLst>
                  <a:ext uri="{0D108BD9-81ED-4DB2-BD59-A6C34878D82A}">
                    <a16:rowId xmlns:a16="http://schemas.microsoft.com/office/drawing/2014/main" val="2589260673"/>
                  </a:ext>
                </a:extLst>
              </a:tr>
              <a:tr h="416847">
                <a:tc>
                  <a:txBody>
                    <a:bodyPr/>
                    <a:lstStyle/>
                    <a:p>
                      <a:r>
                        <a:rPr lang="tr-TR" sz="1800">
                          <a:effectLst/>
                          <a:latin typeface="Times New Roman" panose="02020603050405020304" pitchFamily="18" charset="0"/>
                          <a:ea typeface="Times New Roman" panose="02020603050405020304" pitchFamily="18" charset="0"/>
                        </a:rPr>
                        <a:t>İstek</a:t>
                      </a:r>
                    </a:p>
                  </a:txBody>
                  <a:tcPr marL="68580" marR="68580" marT="0" marB="0"/>
                </a:tc>
                <a:tc>
                  <a:txBody>
                    <a:bodyPr/>
                    <a:lstStyle/>
                    <a:p>
                      <a:pPr algn="ctr"/>
                      <a:r>
                        <a:rPr lang="tr-TR" sz="1800" dirty="0">
                          <a:effectLst/>
                          <a:latin typeface="Times New Roman" panose="02020603050405020304" pitchFamily="18" charset="0"/>
                          <a:ea typeface="Times New Roman" panose="02020603050405020304" pitchFamily="18" charset="0"/>
                        </a:rPr>
                        <a:t>47</a:t>
                      </a:r>
                    </a:p>
                  </a:txBody>
                  <a:tcPr marL="68580" marR="68580" marT="0" marB="0"/>
                </a:tc>
                <a:extLst>
                  <a:ext uri="{0D108BD9-81ED-4DB2-BD59-A6C34878D82A}">
                    <a16:rowId xmlns:a16="http://schemas.microsoft.com/office/drawing/2014/main" val="792653505"/>
                  </a:ext>
                </a:extLst>
              </a:tr>
              <a:tr h="664264">
                <a:tc>
                  <a:txBody>
                    <a:bodyPr/>
                    <a:lstStyle/>
                    <a:p>
                      <a:r>
                        <a:rPr lang="tr-TR" sz="1800">
                          <a:effectLst/>
                          <a:latin typeface="Times New Roman" panose="02020603050405020304" pitchFamily="18" charset="0"/>
                          <a:ea typeface="Times New Roman" panose="02020603050405020304" pitchFamily="18" charset="0"/>
                        </a:rPr>
                        <a:t>Şikâyet</a:t>
                      </a:r>
                    </a:p>
                  </a:txBody>
                  <a:tcPr marL="68580" marR="68580" marT="0" marB="0"/>
                </a:tc>
                <a:tc>
                  <a:txBody>
                    <a:bodyPr/>
                    <a:lstStyle/>
                    <a:p>
                      <a:pPr algn="ctr"/>
                      <a:r>
                        <a:rPr lang="tr-TR" sz="1800" dirty="0">
                          <a:effectLst/>
                          <a:latin typeface="Times New Roman" panose="02020603050405020304" pitchFamily="18" charset="0"/>
                          <a:ea typeface="Times New Roman" panose="02020603050405020304" pitchFamily="18" charset="0"/>
                        </a:rPr>
                        <a:t>153</a:t>
                      </a:r>
                    </a:p>
                  </a:txBody>
                  <a:tcPr marL="68580" marR="68580" marT="0" marB="0"/>
                </a:tc>
                <a:extLst>
                  <a:ext uri="{0D108BD9-81ED-4DB2-BD59-A6C34878D82A}">
                    <a16:rowId xmlns:a16="http://schemas.microsoft.com/office/drawing/2014/main" val="1852944810"/>
                  </a:ext>
                </a:extLst>
              </a:tr>
              <a:tr h="593007">
                <a:tc>
                  <a:txBody>
                    <a:bodyPr/>
                    <a:lstStyle/>
                    <a:p>
                      <a:r>
                        <a:rPr lang="tr-TR" sz="1800">
                          <a:effectLst/>
                          <a:latin typeface="Times New Roman" panose="02020603050405020304" pitchFamily="18" charset="0"/>
                          <a:ea typeface="Times New Roman" panose="02020603050405020304" pitchFamily="18" charset="0"/>
                        </a:rPr>
                        <a:t>Teşekkür</a:t>
                      </a:r>
                    </a:p>
                  </a:txBody>
                  <a:tcPr marL="68580" marR="68580" marT="0" marB="0"/>
                </a:tc>
                <a:tc>
                  <a:txBody>
                    <a:bodyPr/>
                    <a:lstStyle/>
                    <a:p>
                      <a:pPr algn="ctr"/>
                      <a:r>
                        <a:rPr lang="tr-TR" sz="1800" dirty="0">
                          <a:effectLst/>
                          <a:latin typeface="Times New Roman" panose="02020603050405020304" pitchFamily="18" charset="0"/>
                          <a:ea typeface="Times New Roman" panose="02020603050405020304" pitchFamily="18" charset="0"/>
                        </a:rPr>
                        <a:t>12</a:t>
                      </a:r>
                    </a:p>
                  </a:txBody>
                  <a:tcPr marL="68580" marR="68580" marT="0" marB="0"/>
                </a:tc>
                <a:extLst>
                  <a:ext uri="{0D108BD9-81ED-4DB2-BD59-A6C34878D82A}">
                    <a16:rowId xmlns:a16="http://schemas.microsoft.com/office/drawing/2014/main" val="1130626323"/>
                  </a:ext>
                </a:extLst>
              </a:tr>
              <a:tr h="718336">
                <a:tc>
                  <a:txBody>
                    <a:bodyPr/>
                    <a:lstStyle/>
                    <a:p>
                      <a:r>
                        <a:rPr lang="tr-TR" sz="1800" b="1">
                          <a:effectLst/>
                          <a:latin typeface="Times New Roman" panose="02020603050405020304" pitchFamily="18" charset="0"/>
                          <a:ea typeface="Times New Roman" panose="02020603050405020304" pitchFamily="18" charset="0"/>
                        </a:rPr>
                        <a:t>Toplam Başvuru Sayısı</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tr-TR" sz="1800" b="1" dirty="0">
                          <a:effectLst/>
                          <a:latin typeface="Times New Roman" panose="02020603050405020304" pitchFamily="18" charset="0"/>
                          <a:ea typeface="Times New Roman" panose="02020603050405020304" pitchFamily="18" charset="0"/>
                        </a:rPr>
                        <a:t>226</a:t>
                      </a:r>
                      <a:endParaRPr lang="tr-TR"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bl>
          </a:graphicData>
        </a:graphic>
      </p:graphicFrame>
      <p:graphicFrame>
        <p:nvGraphicFramePr>
          <p:cNvPr id="6" name="Grafik 5"/>
          <p:cNvGraphicFramePr/>
          <p:nvPr>
            <p:extLst>
              <p:ext uri="{D42A27DB-BD31-4B8C-83A1-F6EECF244321}">
                <p14:modId xmlns:p14="http://schemas.microsoft.com/office/powerpoint/2010/main" val="2205240566"/>
              </p:ext>
            </p:extLst>
          </p:nvPr>
        </p:nvGraphicFramePr>
        <p:xfrm>
          <a:off x="3779912" y="1988841"/>
          <a:ext cx="5184576" cy="486915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889259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0648"/>
            <a:ext cx="8229600" cy="720080"/>
          </a:xfrm>
        </p:spPr>
        <p:txBody>
          <a:bodyPr>
            <a:normAutofit/>
          </a:bodyPr>
          <a:lstStyle/>
          <a:p>
            <a:pPr algn="ctr"/>
            <a:r>
              <a:rPr lang="tr-TR" sz="4000" b="1" dirty="0">
                <a:solidFill>
                  <a:srgbClr val="0070C0"/>
                </a:solidFill>
                <a:latin typeface="Times New Roman" panose="02020603050405020304" pitchFamily="18" charset="0"/>
                <a:cs typeface="Times New Roman" panose="02020603050405020304" pitchFamily="18" charset="0"/>
              </a:rPr>
              <a:t>Üstün Yönlerimiz</a:t>
            </a:r>
          </a:p>
        </p:txBody>
      </p:sp>
      <p:sp>
        <p:nvSpPr>
          <p:cNvPr id="3" name="İçerik Yer Tutucusu 2"/>
          <p:cNvSpPr>
            <a:spLocks noGrp="1"/>
          </p:cNvSpPr>
          <p:nvPr>
            <p:ph idx="1"/>
          </p:nvPr>
        </p:nvSpPr>
        <p:spPr>
          <a:xfrm>
            <a:off x="457200" y="1196752"/>
            <a:ext cx="8229600" cy="5127848"/>
          </a:xfrm>
        </p:spPr>
        <p:txBody>
          <a:bodyPr>
            <a:normAutofit/>
          </a:bodyPr>
          <a:lstStyle/>
          <a:p>
            <a:pPr lvl="0"/>
            <a:r>
              <a:rPr lang="tr-TR" sz="2400" dirty="0">
                <a:latin typeface="Times New Roman" panose="02020603050405020304" pitchFamily="18" charset="0"/>
                <a:cs typeface="Times New Roman" panose="02020603050405020304" pitchFamily="18" charset="0"/>
              </a:rPr>
              <a:t>Çalışan personelin eğitim düzeyinin yüksek olması,</a:t>
            </a:r>
          </a:p>
          <a:p>
            <a:pPr lvl="0"/>
            <a:r>
              <a:rPr lang="tr-TR" sz="2400" dirty="0">
                <a:latin typeface="Times New Roman" panose="02020603050405020304" pitchFamily="18" charset="0"/>
                <a:cs typeface="Times New Roman" panose="02020603050405020304" pitchFamily="18" charset="0"/>
              </a:rPr>
              <a:t>Sürekli kendini yenileyen ve gelişime açık, genç/dinamik ve özverili personelin olması</a:t>
            </a:r>
          </a:p>
          <a:p>
            <a:pPr lvl="0"/>
            <a:r>
              <a:rPr lang="tr-TR" sz="2400" dirty="0">
                <a:latin typeface="Times New Roman" panose="02020603050405020304" pitchFamily="18" charset="0"/>
                <a:cs typeface="Times New Roman" panose="02020603050405020304" pitchFamily="18" charset="0"/>
              </a:rPr>
              <a:t>Hizmet sunumunda etkin, verimli ve şeffaf yönetim anlayışı,</a:t>
            </a:r>
          </a:p>
          <a:p>
            <a:pPr lvl="0"/>
            <a:r>
              <a:rPr lang="tr-TR" sz="2400" dirty="0">
                <a:latin typeface="Times New Roman" panose="02020603050405020304" pitchFamily="18" charset="0"/>
                <a:cs typeface="Times New Roman" panose="02020603050405020304" pitchFamily="18" charset="0"/>
              </a:rPr>
              <a:t>Çalışma alanları konusunda sıkıntı çekilmemesi,</a:t>
            </a:r>
          </a:p>
          <a:p>
            <a:pPr lvl="0"/>
            <a:r>
              <a:rPr lang="tr-TR" sz="2400" dirty="0">
                <a:latin typeface="Times New Roman" panose="02020603050405020304" pitchFamily="18" charset="0"/>
                <a:cs typeface="Times New Roman" panose="02020603050405020304" pitchFamily="18" charset="0"/>
              </a:rPr>
              <a:t>Diğer birimler ile güçlü bir işbirliği içerisinde olması,</a:t>
            </a:r>
          </a:p>
          <a:p>
            <a:pPr lvl="0"/>
            <a:r>
              <a:rPr lang="tr-TR" sz="2400" dirty="0">
                <a:latin typeface="Times New Roman" panose="02020603050405020304" pitchFamily="18" charset="0"/>
                <a:cs typeface="Times New Roman" panose="02020603050405020304" pitchFamily="18" charset="0"/>
              </a:rPr>
              <a:t>Mevcut iş disiplinine, kanun, yönetmelik ve ilgili mevzuata uygun hareket edilmesi,</a:t>
            </a:r>
          </a:p>
          <a:p>
            <a:pPr lvl="0"/>
            <a:r>
              <a:rPr lang="tr-TR" sz="2400" dirty="0">
                <a:latin typeface="Times New Roman" panose="02020603050405020304" pitchFamily="18" charset="0"/>
                <a:cs typeface="Times New Roman" panose="02020603050405020304" pitchFamily="18" charset="0"/>
              </a:rPr>
              <a:t>Personel ve iş kalitesinin artırılması için personelimizin görev alanı ile ilgili eğitimlere katılımlarının sağlanması,</a:t>
            </a:r>
          </a:p>
          <a:p>
            <a:pPr lvl="0"/>
            <a:r>
              <a:rPr lang="tr-TR" sz="2400" dirty="0">
                <a:latin typeface="Times New Roman" panose="02020603050405020304" pitchFamily="18" charset="0"/>
                <a:cs typeface="Times New Roman" panose="02020603050405020304" pitchFamily="18" charset="0"/>
              </a:rPr>
              <a:t>Yaşanan problemlere çözüm üretme konusunda duyarlılık, kararlılık ve hızlılık.</a:t>
            </a:r>
          </a:p>
          <a:p>
            <a:endParaRPr lang="tr-TR" sz="2400" dirty="0"/>
          </a:p>
        </p:txBody>
      </p:sp>
    </p:spTree>
    <p:extLst>
      <p:ext uri="{BB962C8B-B14F-4D97-AF65-F5344CB8AC3E}">
        <p14:creationId xmlns:p14="http://schemas.microsoft.com/office/powerpoint/2010/main" val="5747082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0648"/>
            <a:ext cx="8229600" cy="792088"/>
          </a:xfrm>
        </p:spPr>
        <p:txBody>
          <a:bodyPr>
            <a:normAutofit/>
          </a:bodyPr>
          <a:lstStyle/>
          <a:p>
            <a:pPr algn="ctr"/>
            <a:r>
              <a:rPr lang="tr-TR" sz="3600" b="1" dirty="0">
                <a:solidFill>
                  <a:srgbClr val="0070C0"/>
                </a:solidFill>
                <a:latin typeface="Times New Roman" panose="02020603050405020304" pitchFamily="18" charset="0"/>
                <a:cs typeface="Times New Roman" panose="02020603050405020304" pitchFamily="18" charset="0"/>
              </a:rPr>
              <a:t>Zayıf Yönlerimiz</a:t>
            </a:r>
          </a:p>
        </p:txBody>
      </p:sp>
      <p:sp>
        <p:nvSpPr>
          <p:cNvPr id="3" name="İçerik Yer Tutucusu 2"/>
          <p:cNvSpPr>
            <a:spLocks noGrp="1"/>
          </p:cNvSpPr>
          <p:nvPr>
            <p:ph idx="1"/>
          </p:nvPr>
        </p:nvSpPr>
        <p:spPr>
          <a:xfrm>
            <a:off x="628650" y="1268760"/>
            <a:ext cx="7886700" cy="4908203"/>
          </a:xfrm>
        </p:spPr>
        <p:txBody>
          <a:bodyPr>
            <a:noAutofit/>
          </a:bodyPr>
          <a:lstStyle/>
          <a:p>
            <a:pPr lvl="0"/>
            <a:r>
              <a:rPr lang="tr-TR" sz="2400" dirty="0">
                <a:latin typeface="Times New Roman" panose="02020603050405020304" pitchFamily="18" charset="0"/>
                <a:cs typeface="Times New Roman" panose="02020603050405020304" pitchFamily="18" charset="0"/>
              </a:rPr>
              <a:t>Genel Sekreterliğe Bağlı Daire Başkanlıklarının birbirlerinden uzak olması,</a:t>
            </a:r>
          </a:p>
          <a:p>
            <a:pPr lvl="0"/>
            <a:r>
              <a:rPr lang="tr-TR" sz="2400" dirty="0">
                <a:latin typeface="Times New Roman" panose="02020603050405020304" pitchFamily="18" charset="0"/>
                <a:cs typeface="Times New Roman" panose="02020603050405020304" pitchFamily="18" charset="0"/>
              </a:rPr>
              <a:t>İdari personelin motivasyonunu artırıcı sosyal ve kültürel faaliyetlere yer verilememesi,</a:t>
            </a:r>
          </a:p>
          <a:p>
            <a:r>
              <a:rPr lang="tr-TR" sz="2400" dirty="0">
                <a:latin typeface="Times New Roman" panose="02020603050405020304" pitchFamily="18" charset="0"/>
                <a:cs typeface="Times New Roman" panose="02020603050405020304" pitchFamily="18" charset="0"/>
              </a:rPr>
              <a:t>Memurluğa yeni geçen ve iş tecrübesi olmayan personelin bulunması,</a:t>
            </a:r>
          </a:p>
          <a:p>
            <a:r>
              <a:rPr lang="tr-TR" sz="2400" dirty="0">
                <a:latin typeface="Times New Roman" panose="02020603050405020304" pitchFamily="18" charset="0"/>
                <a:cs typeface="Times New Roman" panose="02020603050405020304" pitchFamily="18" charset="0"/>
              </a:rPr>
              <a:t>Kamuoyunun Üniversiteye bakış açısı,</a:t>
            </a:r>
          </a:p>
          <a:p>
            <a:pPr lvl="0"/>
            <a:endParaRPr lang="tr-TR" sz="2400" dirty="0">
              <a:latin typeface="Times New Roman" panose="02020603050405020304" pitchFamily="18" charset="0"/>
              <a:cs typeface="Times New Roman" panose="02020603050405020304" pitchFamily="18" charset="0"/>
            </a:endParaRPr>
          </a:p>
          <a:p>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36164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60648"/>
            <a:ext cx="8229600" cy="648072"/>
          </a:xfrm>
        </p:spPr>
        <p:txBody>
          <a:bodyPr>
            <a:normAutofit/>
          </a:bodyPr>
          <a:lstStyle/>
          <a:p>
            <a:pPr algn="ctr"/>
            <a:r>
              <a:rPr lang="tr-TR" sz="3200" b="1" dirty="0">
                <a:solidFill>
                  <a:srgbClr val="0070C0"/>
                </a:solidFill>
                <a:latin typeface="Times New Roman" panose="02020603050405020304" pitchFamily="18" charset="0"/>
                <a:cs typeface="Times New Roman" panose="02020603050405020304" pitchFamily="18" charset="0"/>
              </a:rPr>
              <a:t>Değerlendirme</a:t>
            </a:r>
          </a:p>
        </p:txBody>
      </p:sp>
      <p:sp>
        <p:nvSpPr>
          <p:cNvPr id="3" name="İçerik Yer Tutucusu 2"/>
          <p:cNvSpPr>
            <a:spLocks noGrp="1"/>
          </p:cNvSpPr>
          <p:nvPr>
            <p:ph idx="1"/>
          </p:nvPr>
        </p:nvSpPr>
        <p:spPr>
          <a:xfrm>
            <a:off x="628650" y="1052736"/>
            <a:ext cx="7886700" cy="5616624"/>
          </a:xfrm>
        </p:spPr>
        <p:txBody>
          <a:bodyPr>
            <a:noAutofit/>
          </a:bodyPr>
          <a:lstStyle/>
          <a:p>
            <a:pPr algn="just">
              <a:buFont typeface="Arial" pitchFamily="34" charset="0"/>
              <a:buChar char="•"/>
            </a:pPr>
            <a:r>
              <a:rPr lang="tr-TR" sz="2000" dirty="0">
                <a:latin typeface="Times New Roman" panose="02020603050405020304" pitchFamily="18" charset="0"/>
                <a:cs typeface="Times New Roman" panose="02020603050405020304" pitchFamily="18" charset="0"/>
              </a:rPr>
              <a:t>YÖK Kalite Komisyonu tarafından yapılacak değerlendirmelerden sonra 2019 yılı itibarıyla Üniversitemiz Kalite Komisyonun tüm çalışmalarına yardım etmek ve eksiklerini tamamlamak için Birimler arası koordinasyonu sağlamak,</a:t>
            </a:r>
          </a:p>
          <a:p>
            <a:pPr algn="just">
              <a:buFont typeface="Arial" pitchFamily="34" charset="0"/>
              <a:buChar char="•"/>
            </a:pPr>
            <a:r>
              <a:rPr lang="tr-TR" sz="2000" dirty="0">
                <a:latin typeface="Times New Roman" panose="02020603050405020304" pitchFamily="18" charset="0"/>
                <a:cs typeface="Times New Roman" panose="02020603050405020304" pitchFamily="18" charset="0"/>
              </a:rPr>
              <a:t>Üniversite idari teşkilatında bulunan birimlerin verimli, düzenli ve uyumlu şekilde çalışması için gerekli insan kaynağı ve teknolojik altyapının oluşturulmasını sağlamak,</a:t>
            </a:r>
          </a:p>
          <a:p>
            <a:pPr algn="just">
              <a:buFont typeface="Arial" pitchFamily="34" charset="0"/>
              <a:buChar char="•"/>
            </a:pPr>
            <a:r>
              <a:rPr lang="tr-TR" sz="2000" dirty="0">
                <a:latin typeface="Times New Roman" panose="02020603050405020304" pitchFamily="18" charset="0"/>
                <a:cs typeface="Times New Roman" panose="02020603050405020304" pitchFamily="18" charset="0"/>
              </a:rPr>
              <a:t>Üniversitemizin uzun vadeli insan kaynağı gereksiniminin sağlanması için , Personel Daire Başkanlığı ile eş güdüm halinde gerekli eğitim ve seminerleri düzenlemek, performans kriterleri göz önüne alınarak atama ve yükseltme işlemlerini sağlamak,</a:t>
            </a:r>
          </a:p>
          <a:p>
            <a:pPr algn="just">
              <a:buFont typeface="Arial" pitchFamily="34" charset="0"/>
              <a:buChar char="•"/>
            </a:pPr>
            <a:r>
              <a:rPr lang="tr-TR" sz="2000" dirty="0">
                <a:latin typeface="Times New Roman" panose="02020603050405020304" pitchFamily="18" charset="0"/>
                <a:cs typeface="Times New Roman" panose="02020603050405020304" pitchFamily="18" charset="0"/>
              </a:rPr>
              <a:t>Üniversitemiz Merkezi Kütüphanesinin materyalinin arttırılması </a:t>
            </a:r>
            <a:r>
              <a:rPr lang="tr-TR" sz="2000" dirty="0" smtClean="0">
                <a:latin typeface="Times New Roman" panose="02020603050405020304" pitchFamily="18" charset="0"/>
                <a:cs typeface="Times New Roman" panose="02020603050405020304" pitchFamily="18" charset="0"/>
              </a:rPr>
              <a:t>için </a:t>
            </a:r>
            <a:r>
              <a:rPr lang="tr-TR" sz="2000" dirty="0">
                <a:latin typeface="Times New Roman" panose="02020603050405020304" pitchFamily="18" charset="0"/>
                <a:cs typeface="Times New Roman" panose="02020603050405020304" pitchFamily="18" charset="0"/>
              </a:rPr>
              <a:t>basılı ve elektronik kitap ve veri tabanlarının sağlanması </a:t>
            </a:r>
            <a:r>
              <a:rPr lang="tr-TR" sz="2000" dirty="0" smtClean="0">
                <a:latin typeface="Times New Roman" panose="02020603050405020304" pitchFamily="18" charset="0"/>
                <a:cs typeface="Times New Roman" panose="02020603050405020304" pitchFamily="18" charset="0"/>
              </a:rPr>
              <a:t>amacıyla </a:t>
            </a:r>
            <a:r>
              <a:rPr lang="tr-TR" sz="2000" dirty="0">
                <a:latin typeface="Times New Roman" panose="02020603050405020304" pitchFamily="18" charset="0"/>
                <a:cs typeface="Times New Roman" panose="02020603050405020304" pitchFamily="18" charset="0"/>
              </a:rPr>
              <a:t>Kütüphane ve </a:t>
            </a:r>
            <a:r>
              <a:rPr lang="tr-TR" sz="2000" dirty="0" err="1">
                <a:latin typeface="Times New Roman" panose="02020603050405020304" pitchFamily="18" charset="0"/>
                <a:cs typeface="Times New Roman" panose="02020603050405020304" pitchFamily="18" charset="0"/>
              </a:rPr>
              <a:t>Dökümantasyon</a:t>
            </a:r>
            <a:r>
              <a:rPr lang="tr-TR" sz="2000" dirty="0">
                <a:latin typeface="Times New Roman" panose="02020603050405020304" pitchFamily="18" charset="0"/>
                <a:cs typeface="Times New Roman" panose="02020603050405020304" pitchFamily="18" charset="0"/>
              </a:rPr>
              <a:t> Daire Başkanlığı ile çalışmaları yoğunlaştırmak,</a:t>
            </a:r>
          </a:p>
          <a:p>
            <a:pPr algn="just">
              <a:buFont typeface="Arial" pitchFamily="34" charset="0"/>
              <a:buChar char="•"/>
            </a:pPr>
            <a:r>
              <a:rPr lang="tr-TR" sz="2000" dirty="0">
                <a:latin typeface="Times New Roman" panose="02020603050405020304" pitchFamily="18" charset="0"/>
                <a:cs typeface="Times New Roman" panose="02020603050405020304" pitchFamily="18" charset="0"/>
              </a:rPr>
              <a:t>Harcama birimlerimizin daha şeffaf, etkin ve verimli çalışmasını sağlamak için yatırım işlemleri ve harcama durumlarının denetim sürecini gerçekleştirmek.</a:t>
            </a:r>
          </a:p>
          <a:p>
            <a:pPr algn="just">
              <a:buFont typeface="Arial" pitchFamily="34" charset="0"/>
              <a:buChar char="•"/>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5527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60648"/>
            <a:ext cx="8229600" cy="5685264"/>
          </a:xfrm>
        </p:spPr>
        <p:txBody>
          <a:bodyPr/>
          <a:lstStyle/>
          <a:p>
            <a:endParaRPr lang="tr-TR" sz="1800" dirty="0">
              <a:latin typeface="Times New Roman" panose="02020603050405020304" pitchFamily="18" charset="0"/>
              <a:cs typeface="Times New Roman" panose="02020603050405020304" pitchFamily="18" charset="0"/>
            </a:endParaRPr>
          </a:p>
          <a:p>
            <a:pPr marL="0" indent="0" algn="ctr">
              <a:buNone/>
            </a:pPr>
            <a:r>
              <a:rPr lang="tr-TR" sz="3600" dirty="0">
                <a:solidFill>
                  <a:srgbClr val="00B0F0"/>
                </a:solidFill>
                <a:latin typeface="Times New Roman" panose="02020603050405020304" pitchFamily="18" charset="0"/>
                <a:cs typeface="Times New Roman" panose="02020603050405020304" pitchFamily="18" charset="0"/>
              </a:rPr>
              <a:t>  </a:t>
            </a:r>
            <a:r>
              <a:rPr lang="tr-TR" sz="3600" b="1" dirty="0">
                <a:solidFill>
                  <a:srgbClr val="0070C0"/>
                </a:solidFill>
                <a:latin typeface="Times New Roman" panose="02020603050405020304" pitchFamily="18" charset="0"/>
                <a:cs typeface="Times New Roman" panose="02020603050405020304" pitchFamily="18" charset="0"/>
              </a:rPr>
              <a:t>Öneri ve Tedbirler</a:t>
            </a:r>
          </a:p>
          <a:p>
            <a:pPr marL="0" indent="0">
              <a:buNone/>
            </a:pPr>
            <a:endParaRPr lang="tr-TR" sz="2800" b="1" dirty="0">
              <a:latin typeface="Times New Roman" panose="02020603050405020304" pitchFamily="18" charset="0"/>
              <a:cs typeface="Times New Roman" panose="02020603050405020304" pitchFamily="18" charset="0"/>
            </a:endParaRPr>
          </a:p>
          <a:p>
            <a:pPr algn="just"/>
            <a:r>
              <a:rPr lang="tr-TR" sz="2400" dirty="0">
                <a:latin typeface="Times New Roman" panose="02020603050405020304" pitchFamily="18" charset="0"/>
                <a:cs typeface="Times New Roman" panose="02020603050405020304" pitchFamily="18" charset="0"/>
              </a:rPr>
              <a:t>Üniversitemizin genel misyonu ve vizyonu doğrultusunda şeffaf, yenilikçi, paylaşımcı ve katılımcılık ilkeleri göz önüne alınarak yeniliklere ve gelişmelere açık bir idari yönetim anlayışıyla kurumsal kültür ve kimliğin geliştirilmesi ve Kalite Yönetim Sistemi kapsamında yapılması gereken çalışmalar 2024 yılında da yapılmış ve bu çalışmalara arttırılarak devam edilecektir.</a:t>
            </a:r>
          </a:p>
          <a:p>
            <a:endParaRPr lang="tr-TR" dirty="0"/>
          </a:p>
        </p:txBody>
      </p:sp>
    </p:spTree>
    <p:extLst>
      <p:ext uri="{BB962C8B-B14F-4D97-AF65-F5344CB8AC3E}">
        <p14:creationId xmlns:p14="http://schemas.microsoft.com/office/powerpoint/2010/main" val="37271189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7504" y="476672"/>
            <a:ext cx="8928992" cy="360040"/>
          </a:xfrm>
        </p:spPr>
        <p:txBody>
          <a:bodyPr>
            <a:noAutofit/>
          </a:bodyPr>
          <a:lstStyle/>
          <a:p>
            <a:pPr algn="ctr"/>
            <a:r>
              <a:rPr lang="tr-TR" sz="2800" b="1" dirty="0">
                <a:solidFill>
                  <a:srgbClr val="0070C0"/>
                </a:solidFill>
                <a:latin typeface="Times New Roman" panose="02020603050405020304" pitchFamily="18" charset="0"/>
                <a:cs typeface="Times New Roman" panose="02020603050405020304" pitchFamily="18" charset="0"/>
              </a:rPr>
              <a:t>Harcama Yetkilisi İç Kontrol Güvence Beyanı</a:t>
            </a:r>
            <a:r>
              <a:rPr lang="tr-TR" sz="2800" b="1" dirty="0">
                <a:solidFill>
                  <a:srgbClr val="0070C0"/>
                </a:solidFill>
              </a:rPr>
              <a:t/>
            </a:r>
            <a:br>
              <a:rPr lang="tr-TR" sz="2800" b="1" dirty="0">
                <a:solidFill>
                  <a:srgbClr val="0070C0"/>
                </a:solidFill>
              </a:rPr>
            </a:br>
            <a:endParaRPr lang="tr-TR" sz="2800" dirty="0">
              <a:solidFill>
                <a:srgbClr val="0070C0"/>
              </a:solidFill>
            </a:endParaRPr>
          </a:p>
        </p:txBody>
      </p:sp>
      <p:sp>
        <p:nvSpPr>
          <p:cNvPr id="3" name="İçerik Yer Tutucusu 2"/>
          <p:cNvSpPr>
            <a:spLocks noGrp="1"/>
          </p:cNvSpPr>
          <p:nvPr>
            <p:ph idx="1"/>
          </p:nvPr>
        </p:nvSpPr>
        <p:spPr>
          <a:xfrm>
            <a:off x="107504" y="836712"/>
            <a:ext cx="8928992" cy="6021288"/>
          </a:xfrm>
        </p:spPr>
        <p:txBody>
          <a:bodyPr>
            <a:noAutofit/>
          </a:bodyPr>
          <a:lstStyle/>
          <a:p>
            <a:pPr algn="just"/>
            <a:r>
              <a:rPr lang="tr-TR" sz="2300" dirty="0">
                <a:latin typeface="Times New Roman" panose="02020603050405020304" pitchFamily="18" charset="0"/>
                <a:cs typeface="Times New Roman" panose="02020603050405020304" pitchFamily="18" charset="0"/>
              </a:rPr>
              <a:t>Harcama yetkilisi olarak yetkim dâhilinde;</a:t>
            </a:r>
          </a:p>
          <a:p>
            <a:pPr algn="just"/>
            <a:r>
              <a:rPr lang="tr-TR" sz="2300" dirty="0">
                <a:latin typeface="Times New Roman" panose="02020603050405020304" pitchFamily="18" charset="0"/>
                <a:cs typeface="Times New Roman" panose="02020603050405020304" pitchFamily="18" charset="0"/>
              </a:rPr>
              <a:t>Bu raporda yer alan bilgilerin güvenilir, tam ve doğru olduğunu beyan ederim.</a:t>
            </a:r>
          </a:p>
          <a:p>
            <a:pPr algn="just"/>
            <a:r>
              <a:rPr lang="tr-TR" sz="2300" dirty="0">
                <a:latin typeface="Times New Roman" panose="02020603050405020304" pitchFamily="18" charset="0"/>
                <a:cs typeface="Times New Roman" panose="02020603050405020304" pitchFamily="18" charset="0"/>
              </a:rPr>
              <a:t>Bu raporda açıklanan faaliyetler için idare bütçesinden harcama birimimize tahsis edilmiş kaynakların etkili, ekonomik ve verimli bir şekilde kullanıldığını, görev ve yetki alanım çerçevesinde iç kontrol sisteminin idari ve mali kararlar ile bunlara ilişkin işlemlerin yasallık ve düzenliliği hususunda yeterli güvenceyi sağladığını ve harcama birimimizde süreç kontrolünün etkin olarak uygulandığını bildiririm. </a:t>
            </a:r>
          </a:p>
          <a:p>
            <a:pPr algn="just"/>
            <a:r>
              <a:rPr lang="tr-TR" sz="2300" dirty="0">
                <a:latin typeface="Times New Roman" panose="02020603050405020304" pitchFamily="18" charset="0"/>
                <a:cs typeface="Times New Roman" panose="02020603050405020304" pitchFamily="18" charset="0"/>
              </a:rPr>
              <a:t>Bu güvence, harcama yetkilisi olarak sahip olduğum bilgi ve değerlendirmeler, iç kontroller, iç denetçi raporları ile Sayıştay raporları gibi bilgim dahilindeki hususlara dayanmaktadır.</a:t>
            </a:r>
          </a:p>
          <a:p>
            <a:pPr algn="just"/>
            <a:r>
              <a:rPr lang="tr-TR" sz="2300" dirty="0">
                <a:latin typeface="Times New Roman" panose="02020603050405020304" pitchFamily="18" charset="0"/>
                <a:cs typeface="Times New Roman" panose="02020603050405020304" pitchFamily="18" charset="0"/>
              </a:rPr>
              <a:t>Burada raporlanmayan, idarenin menfaatlerine zarar veren herhangi bir husus hakkında bilgim olmadığını beyan ederim. </a:t>
            </a:r>
            <a:r>
              <a:rPr lang="tr-TR" sz="2300" dirty="0" smtClean="0">
                <a:latin typeface="Times New Roman" panose="02020603050405020304" pitchFamily="18" charset="0"/>
                <a:cs typeface="Times New Roman" panose="02020603050405020304" pitchFamily="18" charset="0"/>
              </a:rPr>
              <a:t>(</a:t>
            </a:r>
            <a:r>
              <a:rPr lang="tr-TR" sz="2300" dirty="0" smtClean="0">
                <a:latin typeface="Times New Roman" panose="02020603050405020304" pitchFamily="18" charset="0"/>
                <a:cs typeface="Times New Roman" panose="02020603050405020304" pitchFamily="18" charset="0"/>
              </a:rPr>
              <a:t>23.01.2025</a:t>
            </a:r>
            <a:r>
              <a:rPr lang="tr-TR" sz="2300" dirty="0">
                <a:latin typeface="Times New Roman" panose="02020603050405020304" pitchFamily="18" charset="0"/>
                <a:cs typeface="Times New Roman" panose="02020603050405020304" pitchFamily="18" charset="0"/>
              </a:rPr>
              <a:t>)</a:t>
            </a:r>
          </a:p>
          <a:p>
            <a:pPr marL="0" indent="0">
              <a:buNone/>
            </a:pPr>
            <a:endParaRPr lang="tr-TR" sz="2300" dirty="0">
              <a:latin typeface="Times New Roman" panose="02020603050405020304" pitchFamily="18" charset="0"/>
              <a:cs typeface="Times New Roman" panose="02020603050405020304" pitchFamily="18" charset="0"/>
            </a:endParaRPr>
          </a:p>
          <a:p>
            <a:pPr marL="2743200" lvl="8" indent="0" algn="ctr">
              <a:buNone/>
            </a:pPr>
            <a:r>
              <a:rPr lang="tr-TR" sz="2300" dirty="0"/>
              <a:t>			                  </a:t>
            </a:r>
            <a:r>
              <a:rPr lang="tr-TR" sz="2300" dirty="0">
                <a:latin typeface="Times New Roman" panose="02020603050405020304" pitchFamily="18" charset="0"/>
                <a:cs typeface="Times New Roman" panose="02020603050405020304" pitchFamily="18" charset="0"/>
              </a:rPr>
              <a:t>Bilal GÜNEŞTEKİN</a:t>
            </a:r>
          </a:p>
          <a:p>
            <a:pPr marL="2743200" lvl="8" indent="0" algn="ctr">
              <a:buNone/>
            </a:pPr>
            <a:r>
              <a:rPr lang="tr-TR" sz="2300" dirty="0">
                <a:latin typeface="Times New Roman" panose="02020603050405020304" pitchFamily="18" charset="0"/>
                <a:cs typeface="Times New Roman" panose="02020603050405020304" pitchFamily="18" charset="0"/>
              </a:rPr>
              <a:t>		                          Genel Sekreter V.</a:t>
            </a:r>
          </a:p>
        </p:txBody>
      </p:sp>
    </p:spTree>
    <p:extLst>
      <p:ext uri="{BB962C8B-B14F-4D97-AF65-F5344CB8AC3E}">
        <p14:creationId xmlns:p14="http://schemas.microsoft.com/office/powerpoint/2010/main" val="1607353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7"/>
            <a:ext cx="7886700" cy="255561"/>
          </a:xfrm>
        </p:spPr>
        <p:txBody>
          <a:bodyPr>
            <a:normAutofit fontScale="90000"/>
          </a:bodyPr>
          <a:lstStyle/>
          <a:p>
            <a:r>
              <a:rPr lang="tr-TR" sz="4000" b="1" dirty="0">
                <a:solidFill>
                  <a:srgbClr val="04617B"/>
                </a:solidFill>
                <a:latin typeface="Times New Roman" panose="02020603050405020304" pitchFamily="18" charset="0"/>
                <a:cs typeface="Times New Roman" panose="02020603050405020304" pitchFamily="18" charset="0"/>
              </a:rPr>
              <a:t>         Birim Yöneticisinin Sunuşu</a:t>
            </a:r>
            <a:endParaRPr lang="tr-TR" dirty="0"/>
          </a:p>
        </p:txBody>
      </p:sp>
      <p:sp>
        <p:nvSpPr>
          <p:cNvPr id="3" name="İçerik Yer Tutucusu 2"/>
          <p:cNvSpPr>
            <a:spLocks noGrp="1"/>
          </p:cNvSpPr>
          <p:nvPr>
            <p:ph idx="1"/>
          </p:nvPr>
        </p:nvSpPr>
        <p:spPr>
          <a:xfrm>
            <a:off x="628650" y="836714"/>
            <a:ext cx="7886700" cy="5976662"/>
          </a:xfrm>
        </p:spPr>
        <p:txBody>
          <a:bodyPr>
            <a:noAutofit/>
          </a:bodyPr>
          <a:lstStyle/>
          <a:p>
            <a:pPr marL="393192" lvl="1" indent="0" algn="just">
              <a:lnSpc>
                <a:spcPct val="110000"/>
              </a:lnSpc>
              <a:buNone/>
            </a:pPr>
            <a:r>
              <a:rPr lang="tr-TR" dirty="0">
                <a:latin typeface="Times New Roman" panose="02020603050405020304" pitchFamily="18" charset="0"/>
                <a:cs typeface="Times New Roman" panose="02020603050405020304" pitchFamily="18" charset="0"/>
              </a:rPr>
              <a:t>        Genel Sekreterlik Birimi, 2547 Sayılı Yükseköğretim Kanunu’nun 51. Maddesine göre kurulan idari bir teşkilat olup, görev yetki alanı çerçevesinde hizmet etmektedir. Üniversite idari teşkilatının en üst makamıdır ve bu teşkilatın çalışmasından doğrudan Rektöre karşı sorumludur. </a:t>
            </a:r>
          </a:p>
          <a:p>
            <a:pPr marL="393192" lvl="1" indent="0" algn="just">
              <a:lnSpc>
                <a:spcPct val="110000"/>
              </a:lnSpc>
              <a:buNone/>
            </a:pPr>
            <a:r>
              <a:rPr lang="tr-TR" dirty="0">
                <a:latin typeface="Times New Roman" panose="02020603050405020304" pitchFamily="18" charset="0"/>
                <a:cs typeface="Times New Roman" panose="02020603050405020304" pitchFamily="18" charset="0"/>
              </a:rPr>
              <a:t> 	  Genel Sekreterlik Birimi olarak; Üstlendiğimiz görev ve sorumluluklarımızı Üniversitemizin Misyonu, Vizyonu, Stratejik Planı, Senato ve Yönetim Kurulu Kararları ile Kanun/Yönetmelik hükümleri doğrultusunda yerine getirmekle birlikte; beşeri, mali ve fiziki kaynakların etkin, verimli bir şekilde kullanılmasında, her türlü idari görevlerin yapılmasında, tüm idari birimlerin düzenli/uyumlu çalışmalarında ve koordinasyonunda etkin rol oynayarak, birimler arası iletişim ve performansın artırılması ve kurumsal kimliğin, gelişimin sağlanması bilinci içerisinde çalışmalarımızı sürdürmekteyiz.</a:t>
            </a:r>
          </a:p>
          <a:p>
            <a:pPr marL="393192" lvl="1" indent="0" algn="just">
              <a:lnSpc>
                <a:spcPct val="110000"/>
              </a:lnSpc>
              <a:buNone/>
            </a:pPr>
            <a:r>
              <a:rPr lang="tr-TR" dirty="0">
                <a:latin typeface="Times New Roman" panose="02020603050405020304" pitchFamily="18" charset="0"/>
                <a:cs typeface="Times New Roman" panose="02020603050405020304" pitchFamily="18" charset="0"/>
              </a:rPr>
              <a:t>	  Batman Üniversitesi Genel Sekreterlik olarak hedefimiz bugüne kadar süre gelen heyecanlı ve özverili çalışmamızı bugünden sonra da sergileyerek birimimizi ileriye taşımak olacaktır.</a:t>
            </a:r>
          </a:p>
          <a:p>
            <a:pPr marL="393192" lvl="1" indent="0" algn="just">
              <a:lnSpc>
                <a:spcPct val="110000"/>
              </a:lnSpc>
              <a:buNone/>
            </a:pPr>
            <a:r>
              <a:rPr lang="tr-TR" dirty="0">
                <a:latin typeface="Times New Roman" panose="02020603050405020304" pitchFamily="18" charset="0"/>
                <a:cs typeface="Times New Roman" panose="02020603050405020304" pitchFamily="18" charset="0"/>
              </a:rPr>
              <a:t>     Saygılarımla…</a:t>
            </a:r>
          </a:p>
          <a:p>
            <a:pPr marL="393192" lvl="1" indent="0" algn="just">
              <a:lnSpc>
                <a:spcPct val="110000"/>
              </a:lnSpc>
              <a:buNone/>
            </a:pPr>
            <a:r>
              <a:rPr lang="tr-TR" dirty="0">
                <a:latin typeface="Times New Roman" panose="02020603050405020304" pitchFamily="18" charset="0"/>
                <a:cs typeface="Times New Roman" panose="02020603050405020304" pitchFamily="18" charset="0"/>
              </a:rPr>
              <a:t>                                                                                    Bilal GÜNEŞTEKİN</a:t>
            </a:r>
          </a:p>
          <a:p>
            <a:pPr marL="393192" lvl="1" indent="0" algn="just">
              <a:lnSpc>
                <a:spcPct val="110000"/>
              </a:lnSpc>
              <a:buNone/>
            </a:pPr>
            <a:r>
              <a:rPr lang="tr-TR" dirty="0">
                <a:latin typeface="Times New Roman" panose="02020603050405020304" pitchFamily="18" charset="0"/>
                <a:cs typeface="Times New Roman" panose="02020603050405020304" pitchFamily="18" charset="0"/>
              </a:rPr>
              <a:t>                                                                                        Genel Sekreter V.</a:t>
            </a:r>
          </a:p>
          <a:p>
            <a:pPr marL="393192" lvl="1" indent="0" algn="just">
              <a:lnSpc>
                <a:spcPct val="110000"/>
              </a:lnSpc>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6193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1734E6-AFE9-9272-48CD-C0EEEAD1C020}"/>
              </a:ext>
            </a:extLst>
          </p:cNvPr>
          <p:cNvSpPr>
            <a:spLocks noGrp="1"/>
          </p:cNvSpPr>
          <p:nvPr>
            <p:ph type="title"/>
          </p:nvPr>
        </p:nvSpPr>
        <p:spPr/>
        <p:txBody>
          <a:bodyPr>
            <a:normAutofit fontScale="90000"/>
          </a:bodyPr>
          <a:lstStyle/>
          <a:p>
            <a:pPr indent="180340"/>
            <a:r>
              <a:rPr lang="tr-TR" sz="4000" b="1" dirty="0">
                <a:solidFill>
                  <a:srgbClr val="04617B"/>
                </a:solidFill>
                <a:latin typeface="Times New Roman" panose="02020603050405020304" pitchFamily="18" charset="0"/>
                <a:cs typeface="Times New Roman" panose="02020603050405020304" pitchFamily="18" charset="0"/>
              </a:rPr>
              <a:t>GENEL BİLGİLER  </a:t>
            </a:r>
            <a:r>
              <a:rPr lang="tr-TR" sz="1800" dirty="0">
                <a:effectLst/>
                <a:latin typeface="Times New Roman" panose="02020603050405020304" pitchFamily="18" charset="0"/>
                <a:ea typeface="Times New Roman" panose="02020603050405020304" pitchFamily="18" charset="0"/>
              </a:rPr>
              <a:t/>
            </a:r>
            <a:br>
              <a:rPr lang="tr-TR" sz="1800" dirty="0">
                <a:effectLst/>
                <a:latin typeface="Times New Roman" panose="02020603050405020304" pitchFamily="18" charset="0"/>
                <a:ea typeface="Times New Roman" panose="02020603050405020304" pitchFamily="18" charset="0"/>
              </a:rPr>
            </a:br>
            <a:r>
              <a:rPr lang="tr-TR" sz="1800" b="1" dirty="0">
                <a:effectLst/>
                <a:latin typeface="Times New Roman" panose="02020603050405020304" pitchFamily="18" charset="0"/>
                <a:ea typeface="Times New Roman" panose="02020603050405020304" pitchFamily="18" charset="0"/>
              </a:rPr>
              <a:t> </a:t>
            </a:r>
            <a:r>
              <a:rPr lang="tr-TR" sz="1800" dirty="0">
                <a:effectLst/>
                <a:latin typeface="Times New Roman" panose="02020603050405020304" pitchFamily="18" charset="0"/>
                <a:ea typeface="Times New Roman" panose="02020603050405020304" pitchFamily="18" charset="0"/>
              </a:rPr>
              <a:t/>
            </a:r>
            <a:br>
              <a:rPr lang="tr-TR" sz="1800" dirty="0">
                <a:effectLst/>
                <a:latin typeface="Times New Roman" panose="02020603050405020304" pitchFamily="18" charset="0"/>
                <a:ea typeface="Times New Roman" panose="02020603050405020304" pitchFamily="18" charset="0"/>
              </a:rPr>
            </a:br>
            <a:r>
              <a:rPr lang="tr-TR" sz="1800" b="1" dirty="0">
                <a:effectLst/>
                <a:latin typeface="Times New Roman" panose="02020603050405020304" pitchFamily="18" charset="0"/>
                <a:ea typeface="Times New Roman" panose="02020603050405020304" pitchFamily="18" charset="0"/>
              </a:rPr>
              <a:t>	</a:t>
            </a:r>
            <a:r>
              <a:rPr lang="tr-TR" sz="1800" b="1" dirty="0">
                <a:effectLst/>
                <a:latin typeface="Times New Roman" panose="02020603050405020304" pitchFamily="18" charset="0"/>
              </a:rPr>
              <a:t/>
            </a:r>
            <a:br>
              <a:rPr lang="tr-TR" sz="1800" b="1" dirty="0">
                <a:effectLst/>
                <a:latin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CEAF2133-3510-302F-ADAD-B2A8968C4B59}"/>
              </a:ext>
            </a:extLst>
          </p:cNvPr>
          <p:cNvSpPr>
            <a:spLocks noGrp="1"/>
          </p:cNvSpPr>
          <p:nvPr>
            <p:ph idx="1"/>
          </p:nvPr>
        </p:nvSpPr>
        <p:spPr/>
        <p:txBody>
          <a:bodyPr/>
          <a:lstStyle/>
          <a:p>
            <a:pPr algn="just"/>
            <a:r>
              <a:rPr lang="tr-TR" sz="2400" dirty="0">
                <a:effectLst/>
                <a:latin typeface="Times New Roman" panose="02020603050405020304" pitchFamily="18" charset="0"/>
                <a:ea typeface="Times New Roman" panose="02020603050405020304" pitchFamily="18" charset="0"/>
              </a:rPr>
              <a:t>Üniversite idari teşkilatının başı olarak her türlü idari görevin yapılmasından ve kontrolünden Rektörlük Makamına karşı sorumlu olan Genel Sekreter; Üniversite idari teşkilatında yer alan birimlerin verimli, düzenli ve uyumlu şekilde </a:t>
            </a:r>
            <a:r>
              <a:rPr lang="tr-TR" sz="2400" dirty="0" smtClean="0">
                <a:effectLst/>
                <a:latin typeface="Times New Roman" panose="02020603050405020304" pitchFamily="18" charset="0"/>
                <a:ea typeface="Times New Roman" panose="02020603050405020304" pitchFamily="18" charset="0"/>
              </a:rPr>
              <a:t>çalışmasını </a:t>
            </a:r>
            <a:r>
              <a:rPr lang="tr-TR" sz="2400" dirty="0">
                <a:effectLst/>
                <a:latin typeface="Times New Roman" panose="02020603050405020304" pitchFamily="18" charset="0"/>
                <a:ea typeface="Times New Roman" panose="02020603050405020304" pitchFamily="18" charset="0"/>
              </a:rPr>
              <a:t>sağlayarak, yönetim kurulu ve senato kararları </a:t>
            </a:r>
            <a:r>
              <a:rPr lang="tr-TR" sz="2400" dirty="0" smtClean="0">
                <a:effectLst/>
                <a:latin typeface="Times New Roman" panose="02020603050405020304" pitchFamily="18" charset="0"/>
                <a:ea typeface="Times New Roman" panose="02020603050405020304" pitchFamily="18" charset="0"/>
              </a:rPr>
              <a:t>doğrultusunda görevlerini yerine getirmektedir.</a:t>
            </a:r>
            <a:endParaRPr lang="tr-TR" dirty="0"/>
          </a:p>
        </p:txBody>
      </p:sp>
    </p:spTree>
    <p:extLst>
      <p:ext uri="{BB962C8B-B14F-4D97-AF65-F5344CB8AC3E}">
        <p14:creationId xmlns:p14="http://schemas.microsoft.com/office/powerpoint/2010/main" val="36480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3600" b="1" dirty="0">
                <a:solidFill>
                  <a:schemeClr val="accent1">
                    <a:lumMod val="75000"/>
                  </a:schemeClr>
                </a:solidFill>
                <a:effectLst/>
                <a:latin typeface="Times New Roman" panose="02020603050405020304" pitchFamily="18" charset="0"/>
              </a:rPr>
              <a:t>A. Misyon ve Vizyon</a:t>
            </a:r>
            <a:endParaRPr lang="tr-TR" sz="400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marL="393192" lvl="1" indent="0" algn="just">
              <a:buNone/>
            </a:pPr>
            <a:r>
              <a:rPr lang="tr-TR" sz="2900" dirty="0">
                <a:latin typeface="Times New Roman" panose="02020603050405020304" pitchFamily="18" charset="0"/>
                <a:cs typeface="Times New Roman" panose="02020603050405020304" pitchFamily="18" charset="0"/>
              </a:rPr>
              <a:t>	</a:t>
            </a:r>
            <a:r>
              <a:rPr lang="tr-TR" sz="3600" b="1" dirty="0">
                <a:solidFill>
                  <a:schemeClr val="accent1">
                    <a:lumMod val="75000"/>
                  </a:schemeClr>
                </a:solidFill>
                <a:latin typeface="Times New Roman" panose="02020603050405020304" pitchFamily="18" charset="0"/>
                <a:ea typeface="+mj-ea"/>
                <a:cs typeface="+mj-cs"/>
              </a:rPr>
              <a:t>Misyonumuz</a:t>
            </a:r>
          </a:p>
          <a:p>
            <a:pPr marL="393192" lvl="1" indent="0" algn="just">
              <a:buNone/>
            </a:pPr>
            <a:r>
              <a:rPr lang="tr-TR" sz="2900" dirty="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  Üniversite idari teşkilatının başı olarak, Batman Üniversitesi misyonuna uygun, mevzuatla kendisine verilen görevleri şeffaf ve adil bir yönetim anlayışı ile etik değerleri dikkate alarak, sosyal sorumluluk bilinci ile ülke sorunlarına duyarlı, farklılıklara saygı gösteren, kamu yararını gözeterek idari birimlerin düzenli ve uyum içerisinde çalışabilmesi için gerekli idari düzenlemeleri yaparak, etkili ve verimli bir yönetimin oluşmasını sağlamak.</a:t>
            </a:r>
          </a:p>
        </p:txBody>
      </p:sp>
    </p:spTree>
    <p:extLst>
      <p:ext uri="{BB962C8B-B14F-4D97-AF65-F5344CB8AC3E}">
        <p14:creationId xmlns:p14="http://schemas.microsoft.com/office/powerpoint/2010/main" val="3258021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393192" lvl="1" indent="0" algn="just">
              <a:buNone/>
            </a:pPr>
            <a:r>
              <a:rPr lang="tr-TR" sz="2900" dirty="0">
                <a:latin typeface="Times New Roman" panose="02020603050405020304" pitchFamily="18" charset="0"/>
                <a:cs typeface="Times New Roman" panose="02020603050405020304" pitchFamily="18" charset="0"/>
              </a:rPr>
              <a:t>    </a:t>
            </a:r>
            <a:r>
              <a:rPr lang="tr-TR" sz="3600" b="1" dirty="0">
                <a:solidFill>
                  <a:schemeClr val="accent1">
                    <a:lumMod val="75000"/>
                  </a:schemeClr>
                </a:solidFill>
                <a:latin typeface="Times New Roman" panose="02020603050405020304" pitchFamily="18" charset="0"/>
                <a:ea typeface="+mj-ea"/>
                <a:cs typeface="+mj-cs"/>
              </a:rPr>
              <a:t>Vizyonumuz </a:t>
            </a:r>
            <a:r>
              <a:rPr lang="tr-TR" sz="2900" dirty="0">
                <a:latin typeface="Times New Roman" panose="02020603050405020304" pitchFamily="18" charset="0"/>
                <a:cs typeface="Times New Roman" panose="02020603050405020304" pitchFamily="18" charset="0"/>
              </a:rPr>
              <a:t>    </a:t>
            </a:r>
          </a:p>
          <a:p>
            <a:pPr marL="393192" lvl="1" indent="0" algn="just">
              <a:buNone/>
            </a:pPr>
            <a:r>
              <a:rPr lang="tr-TR" sz="2400" dirty="0">
                <a:latin typeface="Times New Roman" panose="02020603050405020304" pitchFamily="18" charset="0"/>
                <a:cs typeface="Times New Roman" panose="02020603050405020304" pitchFamily="18" charset="0"/>
              </a:rPr>
              <a:t>Batman Üniversitesinin vizyonuna uygun, mevzuatın öngördüğü ilke ve esaslar doğrultusunda kendisine bağlı birimlerce hızlı ve verimli hizmetin üretildiği uyum, iletişim ve işbirliğinin tam olarak sağlandığı tarafsızlık, şeffaflık, güvenilirlik, yenilikçilik, üretkenlik, çağdaşlık ve paylaşımcılık gibi temel değerler çerçevesinde, tüm çalışanlara karşı adil, güvenilir, saygın ve güçlü yönetim anlayışının olduğu bir birim olmaktır.</a:t>
            </a:r>
            <a:endParaRPr lang="tr-TR" sz="2400" dirty="0"/>
          </a:p>
        </p:txBody>
      </p:sp>
    </p:spTree>
    <p:extLst>
      <p:ext uri="{BB962C8B-B14F-4D97-AF65-F5344CB8AC3E}">
        <p14:creationId xmlns:p14="http://schemas.microsoft.com/office/powerpoint/2010/main" val="316588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0"/>
            <a:ext cx="8229600" cy="1124744"/>
          </a:xfrm>
        </p:spPr>
        <p:txBody>
          <a:bodyPr>
            <a:noAutofit/>
          </a:bodyPr>
          <a:lstStyle/>
          <a:p>
            <a:pPr algn="ctr"/>
            <a:r>
              <a:rPr lang="tr-TR" sz="4000" b="1" dirty="0">
                <a:solidFill>
                  <a:schemeClr val="accent5"/>
                </a:solidFill>
                <a:latin typeface="Times New Roman" panose="02020603050405020304" pitchFamily="18" charset="0"/>
                <a:cs typeface="Times New Roman" panose="02020603050405020304" pitchFamily="18" charset="0"/>
              </a:rPr>
              <a:t>Kuruluş Mevzuatı</a:t>
            </a:r>
          </a:p>
        </p:txBody>
      </p:sp>
      <p:sp>
        <p:nvSpPr>
          <p:cNvPr id="3" name="2 İçerik Yer Tutucusu"/>
          <p:cNvSpPr>
            <a:spLocks noGrp="1"/>
          </p:cNvSpPr>
          <p:nvPr>
            <p:ph idx="1"/>
          </p:nvPr>
        </p:nvSpPr>
        <p:spPr>
          <a:xfrm>
            <a:off x="457200" y="764704"/>
            <a:ext cx="8229600" cy="5760640"/>
          </a:xfrm>
        </p:spPr>
        <p:txBody>
          <a:bodyPr>
            <a:normAutofit/>
          </a:bodyPr>
          <a:lstStyle/>
          <a:p>
            <a:pPr algn="just">
              <a:buClrTx/>
              <a:buFont typeface="Arial" pitchFamily="34" charset="0"/>
              <a:buChar char="•"/>
            </a:pPr>
            <a:endParaRPr lang="tr-TR" sz="2400" dirty="0">
              <a:latin typeface="Times New Roman" panose="02020603050405020304" pitchFamily="18" charset="0"/>
              <a:cs typeface="Times New Roman" panose="02020603050405020304" pitchFamily="18" charset="0"/>
            </a:endParaRPr>
          </a:p>
          <a:p>
            <a:pPr algn="just">
              <a:buClrTx/>
              <a:buFont typeface="Arial" pitchFamily="34" charset="0"/>
              <a:buChar char="•"/>
            </a:pPr>
            <a:r>
              <a:rPr lang="tr-TR" sz="2400" dirty="0">
                <a:latin typeface="Times New Roman" panose="02020603050405020304" pitchFamily="18" charset="0"/>
                <a:cs typeface="Times New Roman" panose="02020603050405020304" pitchFamily="18" charset="0"/>
              </a:rPr>
              <a:t>Yükseköğretim Kurulunun 2547 sayılı Kanunun 51. maddesine dayanarak 21.11.1983 tarih ve 18228 sayılı Resmi Gazetede yayınlanarak yürürlüğe giren Yükseköğretim Üst Kuruluşları ile Yükseköğretim Kurumlarının İdari Teşkilatı Hakkında Kanun Hükmünde Kararname ile Üniversitelerde Genel Sekreterlik Birimi Kurulmuştur. </a:t>
            </a:r>
          </a:p>
          <a:p>
            <a:pPr algn="just">
              <a:buClrTx/>
              <a:buFont typeface="Arial" pitchFamily="34" charset="0"/>
              <a:buChar char="•"/>
            </a:pPr>
            <a:endParaRPr lang="tr-TR" sz="2400" dirty="0">
              <a:latin typeface="Times New Roman" panose="02020603050405020304" pitchFamily="18" charset="0"/>
              <a:cs typeface="Times New Roman" panose="02020603050405020304" pitchFamily="18" charset="0"/>
            </a:endParaRPr>
          </a:p>
          <a:p>
            <a:pPr algn="just">
              <a:buClrTx/>
              <a:buFont typeface="Arial" pitchFamily="34" charset="0"/>
              <a:buChar char="•"/>
            </a:pPr>
            <a:r>
              <a:rPr lang="tr-TR" sz="2400" dirty="0">
                <a:latin typeface="Times New Roman" panose="02020603050405020304" pitchFamily="18" charset="0"/>
                <a:cs typeface="Times New Roman" panose="02020603050405020304" pitchFamily="18" charset="0"/>
              </a:rPr>
              <a:t>Yükseköğretim Üst Kuruluşları ile Yükseköğretim Kurumlarının İdari Teşkilatı Hakkında Kanun Hükmünde Kararnamenin 27. maddesi uyarınca Genel Sekreterlik, bir Genel Sekreter, iki Genel Sekreter Yardımcısı ve bağlı birimlerden oluşmaktadır.</a:t>
            </a:r>
          </a:p>
          <a:p>
            <a:pPr algn="just"/>
            <a:endParaRPr lang="tr-TR" sz="2400" dirty="0">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0"/>
            <a:ext cx="8229600" cy="548680"/>
          </a:xfrm>
        </p:spPr>
        <p:txBody>
          <a:bodyPr>
            <a:normAutofit fontScale="90000"/>
          </a:bodyPr>
          <a:lstStyle/>
          <a:p>
            <a:r>
              <a:rPr lang="tr-TR" sz="4000" b="1" dirty="0">
                <a:solidFill>
                  <a:srgbClr val="04617B"/>
                </a:solidFill>
                <a:latin typeface="Times New Roman" panose="02020603050405020304" pitchFamily="18" charset="0"/>
                <a:cs typeface="Times New Roman" panose="02020603050405020304" pitchFamily="18" charset="0"/>
              </a:rPr>
              <a:t>        Yetki, Görev ve Sorumluluklar</a:t>
            </a:r>
          </a:p>
        </p:txBody>
      </p:sp>
      <p:sp>
        <p:nvSpPr>
          <p:cNvPr id="3" name="İçerik Yer Tutucusu 2"/>
          <p:cNvSpPr>
            <a:spLocks noGrp="1"/>
          </p:cNvSpPr>
          <p:nvPr>
            <p:ph idx="1"/>
          </p:nvPr>
        </p:nvSpPr>
        <p:spPr>
          <a:xfrm>
            <a:off x="0" y="764704"/>
            <a:ext cx="8964488" cy="6093296"/>
          </a:xfrm>
        </p:spPr>
        <p:txBody>
          <a:bodyPr>
            <a:normAutofit lnSpcReduction="10000"/>
          </a:bodyPr>
          <a:lstStyle/>
          <a:p>
            <a:pPr marL="0" indent="0" algn="just">
              <a:buNone/>
            </a:pPr>
            <a:r>
              <a:rPr lang="tr-TR" sz="1800" dirty="0">
                <a:latin typeface="Times New Roman" panose="02020603050405020304" pitchFamily="18" charset="0"/>
                <a:ea typeface="Times New Roman" panose="02020603050405020304" pitchFamily="18" charset="0"/>
              </a:rPr>
              <a:t> </a:t>
            </a:r>
            <a:r>
              <a:rPr lang="tr-TR" sz="1800" dirty="0" smtClean="0">
                <a:latin typeface="Times New Roman" panose="02020603050405020304" pitchFamily="18" charset="0"/>
                <a:ea typeface="Times New Roman" panose="02020603050405020304" pitchFamily="18" charset="0"/>
              </a:rPr>
              <a:t>     </a:t>
            </a:r>
            <a:r>
              <a:rPr lang="tr-TR" sz="1800" dirty="0" smtClean="0">
                <a:effectLst/>
                <a:latin typeface="Times New Roman" panose="02020603050405020304" pitchFamily="18" charset="0"/>
                <a:ea typeface="Times New Roman" panose="02020603050405020304" pitchFamily="18" charset="0"/>
              </a:rPr>
              <a:t>Genel </a:t>
            </a:r>
            <a:r>
              <a:rPr lang="tr-TR" sz="1800" dirty="0">
                <a:effectLst/>
                <a:latin typeface="Times New Roman" panose="02020603050405020304" pitchFamily="18" charset="0"/>
                <a:ea typeface="Times New Roman" panose="02020603050405020304" pitchFamily="18" charset="0"/>
              </a:rPr>
              <a:t>Sekreterlik, 2547 sayılı Yükseköğretim Kanunu ve 124 sayılı Yükseköğretim Üst Kuruluşlar ile Yükseköğretim Kurumlarının İdari Teşkilatı Hakkında Kanun Hükmünde Kararnameye göre kurulmuş bir yönetim örgütüdür. Üniversitemizde Genel Sekreterlik, bir genel sekreter vekili, bir genel sekreter yardımcısı ve bağlı birimlerden oluşur.</a:t>
            </a:r>
            <a:r>
              <a:rPr lang="tr-TR" sz="1800" dirty="0">
                <a:effectLst/>
                <a:latin typeface="Times New Roman" panose="02020603050405020304" pitchFamily="18" charset="0"/>
                <a:ea typeface="Calibri" panose="020F0502020204030204" pitchFamily="34" charset="0"/>
              </a:rPr>
              <a:t> Genel Sekreter, üniversite idari teşkilatının başıdır ve bu teşkilatın çalışmasından Rektöre karşı sorumludur.</a:t>
            </a:r>
            <a:r>
              <a:rPr lang="tr-TR" sz="1800" dirty="0">
                <a:effectLst/>
                <a:latin typeface="Times New Roman" panose="02020603050405020304" pitchFamily="18" charset="0"/>
                <a:ea typeface="Times New Roman" panose="02020603050405020304" pitchFamily="18" charset="0"/>
              </a:rPr>
              <a:t> 124 sayılı Kanun Hükmünde Kararnamenin 27. maddesi hükmü gereğince g</a:t>
            </a:r>
            <a:r>
              <a:rPr lang="tr-TR" sz="1800" dirty="0">
                <a:effectLst/>
                <a:latin typeface="Times New Roman" panose="02020603050405020304" pitchFamily="18" charset="0"/>
                <a:ea typeface="Calibri" panose="020F0502020204030204" pitchFamily="34" charset="0"/>
              </a:rPr>
              <a:t>enel sekreter, üniversite idari teşkilatının başı olarak yapacağı görevler dışında, kendisine bağlı birimler aracılığı ile aşağıdaki görevleri yerine getirir.</a:t>
            </a:r>
            <a:endParaRPr lang="tr-TR" sz="1800" dirty="0">
              <a:latin typeface="Times New Roman" panose="02020603050405020304" pitchFamily="18" charset="0"/>
              <a:cs typeface="Times New Roman" panose="02020603050405020304" pitchFamily="18" charset="0"/>
            </a:endParaRPr>
          </a:p>
          <a:p>
            <a:pPr marL="342900" lvl="0" indent="-342900" algn="just">
              <a:lnSpc>
                <a:spcPts val="1800"/>
              </a:lnSpc>
              <a:buFont typeface="+mj-lt"/>
              <a:buAutoNum type="alphaLcParenR"/>
              <a:tabLst>
                <a:tab pos="1485900" algn="l"/>
                <a:tab pos="228600" algn="l"/>
                <a:tab pos="270510" algn="l"/>
              </a:tabLst>
            </a:pPr>
            <a:r>
              <a:rPr lang="tr-TR" sz="1800" dirty="0">
                <a:effectLst/>
                <a:latin typeface="Times New Roman" panose="02020603050405020304" pitchFamily="18" charset="0"/>
                <a:ea typeface="Times New Roman" panose="02020603050405020304" pitchFamily="18" charset="0"/>
              </a:rPr>
              <a:t>Üniversite idari teşkilatında bulunan birimlerin verimli, düzenli ve uyumlu şekilde çalışmasını sağlamak,</a:t>
            </a:r>
            <a:endParaRPr lang="tr-TR" sz="1800" dirty="0">
              <a:effectLst/>
              <a:latin typeface="Arial" panose="020B0604020202020204" pitchFamily="34" charset="0"/>
              <a:ea typeface="Times New Roman" panose="02020603050405020304" pitchFamily="18" charset="0"/>
            </a:endParaRPr>
          </a:p>
          <a:p>
            <a:pPr marL="342900" lvl="0" indent="-342900" algn="just">
              <a:lnSpc>
                <a:spcPts val="1800"/>
              </a:lnSpc>
              <a:buFont typeface="+mj-lt"/>
              <a:buAutoNum type="alphaLcParenR"/>
              <a:tabLst>
                <a:tab pos="1485900" algn="l"/>
                <a:tab pos="228600" algn="l"/>
                <a:tab pos="270510" algn="l"/>
              </a:tabLst>
            </a:pPr>
            <a:r>
              <a:rPr lang="en-GB" sz="1800" dirty="0" err="1">
                <a:effectLst/>
                <a:latin typeface="Times New Roman" panose="02020603050405020304" pitchFamily="18" charset="0"/>
                <a:ea typeface="Times New Roman" panose="02020603050405020304" pitchFamily="18" charset="0"/>
              </a:rPr>
              <a:t>Üniversite</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Senatosu</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ile</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Üniversite</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Yönetim</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Kurulunda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oya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katılmaksızın</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raportörlük</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görevi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yapmak</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bu</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kurullarda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alınan</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kararların</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yazılması</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korunması</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ve</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saklanmasını</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sağlamak</a:t>
            </a:r>
            <a:r>
              <a:rPr lang="en-GB" sz="1800" dirty="0">
                <a:effectLst/>
                <a:latin typeface="Times New Roman" panose="02020603050405020304" pitchFamily="18" charset="0"/>
                <a:ea typeface="Times New Roman" panose="02020603050405020304" pitchFamily="18" charset="0"/>
              </a:rPr>
              <a:t>,</a:t>
            </a:r>
            <a:endParaRPr lang="tr-TR" sz="1800" dirty="0">
              <a:effectLst/>
              <a:latin typeface="Arial" panose="020B0604020202020204" pitchFamily="34" charset="0"/>
              <a:ea typeface="Times New Roman" panose="02020603050405020304" pitchFamily="18" charset="0"/>
            </a:endParaRPr>
          </a:p>
          <a:p>
            <a:pPr marL="342900" lvl="0" indent="-342900" algn="just">
              <a:lnSpc>
                <a:spcPts val="1800"/>
              </a:lnSpc>
              <a:buFont typeface="+mj-lt"/>
              <a:buAutoNum type="alphaLcParenR"/>
              <a:tabLst>
                <a:tab pos="1485900" algn="l"/>
                <a:tab pos="228600" algn="l"/>
                <a:tab pos="270510" algn="l"/>
              </a:tabLst>
            </a:pPr>
            <a:r>
              <a:rPr lang="en-GB" sz="1800" dirty="0" err="1">
                <a:effectLst/>
                <a:latin typeface="Times New Roman" panose="02020603050405020304" pitchFamily="18" charset="0"/>
                <a:ea typeface="Times New Roman" panose="02020603050405020304" pitchFamily="18" charset="0"/>
              </a:rPr>
              <a:t>Üniversite</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Senatosu</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ile</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Üniversite</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Yönetim</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Kurulunun</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kararlarını</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üniversiteye</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bağlı</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birimlere</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iletmek</a:t>
            </a:r>
            <a:r>
              <a:rPr lang="en-GB" sz="1800" dirty="0">
                <a:effectLst/>
                <a:latin typeface="Times New Roman" panose="02020603050405020304" pitchFamily="18" charset="0"/>
                <a:ea typeface="Times New Roman" panose="02020603050405020304" pitchFamily="18" charset="0"/>
              </a:rPr>
              <a:t>,</a:t>
            </a:r>
            <a:endParaRPr lang="tr-TR" sz="1800" dirty="0">
              <a:effectLst/>
              <a:latin typeface="Arial" panose="020B0604020202020204" pitchFamily="34" charset="0"/>
              <a:ea typeface="Times New Roman" panose="02020603050405020304" pitchFamily="18" charset="0"/>
            </a:endParaRPr>
          </a:p>
          <a:p>
            <a:pPr marL="342900" lvl="0" indent="-342900" algn="just">
              <a:lnSpc>
                <a:spcPts val="1800"/>
              </a:lnSpc>
              <a:buFont typeface="+mj-lt"/>
              <a:buAutoNum type="alphaLcParenR"/>
              <a:tabLst>
                <a:tab pos="1485900" algn="l"/>
                <a:tab pos="228600" algn="l"/>
                <a:tab pos="270510" algn="l"/>
              </a:tabLst>
            </a:pPr>
            <a:r>
              <a:rPr lang="tr-TR" sz="1800" dirty="0">
                <a:effectLst/>
                <a:latin typeface="Times New Roman" panose="02020603050405020304" pitchFamily="18" charset="0"/>
                <a:ea typeface="Times New Roman" panose="02020603050405020304" pitchFamily="18" charset="0"/>
              </a:rPr>
              <a:t>Hazırlanan kurul gündeminin zamanında dağıtılmasını, yoklama cetvellerinin muhafazasını sağlamak,</a:t>
            </a:r>
            <a:endParaRPr lang="tr-TR" sz="1800" dirty="0">
              <a:effectLst/>
              <a:latin typeface="Arial" panose="020B0604020202020204" pitchFamily="34" charset="0"/>
              <a:ea typeface="Times New Roman" panose="02020603050405020304" pitchFamily="18" charset="0"/>
            </a:endParaRPr>
          </a:p>
          <a:p>
            <a:pPr marL="342900" lvl="0" indent="-342900" algn="just">
              <a:lnSpc>
                <a:spcPts val="1800"/>
              </a:lnSpc>
              <a:buFont typeface="+mj-lt"/>
              <a:buAutoNum type="alphaLcParenR"/>
              <a:tabLst>
                <a:tab pos="1485900" algn="l"/>
                <a:tab pos="228600" algn="l"/>
              </a:tabLst>
            </a:pPr>
            <a:r>
              <a:rPr lang="en-GB" sz="1800" dirty="0" err="1">
                <a:effectLst/>
                <a:latin typeface="Times New Roman" panose="02020603050405020304" pitchFamily="18" charset="0"/>
                <a:ea typeface="Times New Roman" panose="02020603050405020304" pitchFamily="18" charset="0"/>
              </a:rPr>
              <a:t>Üniversite</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idari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teşkilatında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görevlendirilecek</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personel</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hakkında</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Rektöre</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öneride</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bulunmak</a:t>
            </a:r>
            <a:r>
              <a:rPr lang="en-GB" sz="1800" dirty="0">
                <a:effectLst/>
                <a:latin typeface="Times New Roman" panose="02020603050405020304" pitchFamily="18" charset="0"/>
                <a:ea typeface="Times New Roman" panose="02020603050405020304" pitchFamily="18" charset="0"/>
              </a:rPr>
              <a:t>, </a:t>
            </a:r>
            <a:endParaRPr lang="tr-TR" sz="1800" dirty="0">
              <a:effectLst/>
              <a:latin typeface="Arial" panose="020B0604020202020204" pitchFamily="34" charset="0"/>
              <a:ea typeface="Times New Roman" panose="02020603050405020304" pitchFamily="18" charset="0"/>
            </a:endParaRPr>
          </a:p>
          <a:p>
            <a:pPr marL="342900" lvl="0" indent="-342900" algn="just">
              <a:lnSpc>
                <a:spcPts val="1800"/>
              </a:lnSpc>
              <a:buFont typeface="+mj-lt"/>
              <a:buAutoNum type="alphaLcParenR"/>
              <a:tabLst>
                <a:tab pos="1485900" algn="l"/>
                <a:tab pos="228600" algn="l"/>
              </a:tabLst>
            </a:pPr>
            <a:r>
              <a:rPr lang="tr-TR" sz="1800" dirty="0">
                <a:effectLst/>
                <a:latin typeface="Times New Roman" panose="02020603050405020304" pitchFamily="18" charset="0"/>
                <a:ea typeface="Times New Roman" panose="02020603050405020304" pitchFamily="18" charset="0"/>
              </a:rPr>
              <a:t>Basın ve Halkla İlişkiler Hizmetinin yürütülmesini sağlamak,</a:t>
            </a:r>
            <a:endParaRPr lang="tr-TR" sz="1800" dirty="0">
              <a:effectLst/>
              <a:latin typeface="Arial" panose="020B0604020202020204" pitchFamily="34" charset="0"/>
              <a:ea typeface="Times New Roman" panose="02020603050405020304" pitchFamily="18" charset="0"/>
            </a:endParaRPr>
          </a:p>
          <a:p>
            <a:pPr marL="342900" lvl="0" indent="-342900" algn="just">
              <a:lnSpc>
                <a:spcPts val="1800"/>
              </a:lnSpc>
              <a:buFont typeface="+mj-lt"/>
              <a:buAutoNum type="alphaLcParenR"/>
              <a:tabLst>
                <a:tab pos="1485900" algn="l"/>
                <a:tab pos="228600" algn="l"/>
              </a:tabLst>
            </a:pPr>
            <a:r>
              <a:rPr lang="tr-TR" sz="1800" dirty="0">
                <a:effectLst/>
                <a:latin typeface="Times New Roman" panose="02020603050405020304" pitchFamily="18" charset="0"/>
                <a:ea typeface="Times New Roman" panose="02020603050405020304" pitchFamily="18" charset="0"/>
              </a:rPr>
              <a:t>Rektörlüğün yazışmalarını yürütmek,</a:t>
            </a:r>
            <a:endParaRPr lang="tr-TR" sz="1800" dirty="0">
              <a:effectLst/>
              <a:latin typeface="Arial" panose="020B0604020202020204" pitchFamily="34" charset="0"/>
              <a:ea typeface="Times New Roman" panose="02020603050405020304" pitchFamily="18" charset="0"/>
            </a:endParaRPr>
          </a:p>
          <a:p>
            <a:pPr marL="342900" lvl="0" indent="-342900" algn="just">
              <a:lnSpc>
                <a:spcPts val="1800"/>
              </a:lnSpc>
              <a:buFont typeface="+mj-lt"/>
              <a:buAutoNum type="alphaLcParenR"/>
              <a:tabLst>
                <a:tab pos="1485900" algn="l"/>
                <a:tab pos="228600" algn="l"/>
              </a:tabLst>
            </a:pPr>
            <a:r>
              <a:rPr lang="en-GB" sz="1800" dirty="0" err="1">
                <a:effectLst/>
                <a:latin typeface="Times New Roman" panose="02020603050405020304" pitchFamily="18" charset="0"/>
                <a:ea typeface="Times New Roman" panose="02020603050405020304" pitchFamily="18" charset="0"/>
              </a:rPr>
              <a:t>Rektörlüğün</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protokol</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ziyaret</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ve</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tören</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işlerini</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düzenlemek</a:t>
            </a:r>
            <a:r>
              <a:rPr lang="en-GB" sz="1800" dirty="0">
                <a:effectLst/>
                <a:latin typeface="Times New Roman" panose="02020603050405020304" pitchFamily="18" charset="0"/>
                <a:ea typeface="Times New Roman" panose="02020603050405020304" pitchFamily="18" charset="0"/>
              </a:rPr>
              <a:t>,</a:t>
            </a:r>
            <a:endParaRPr lang="tr-TR" sz="1800" dirty="0">
              <a:effectLst/>
              <a:latin typeface="Arial" panose="020B0604020202020204" pitchFamily="34" charset="0"/>
              <a:ea typeface="Times New Roman" panose="02020603050405020304" pitchFamily="18" charset="0"/>
            </a:endParaRPr>
          </a:p>
          <a:p>
            <a:pPr marL="342900" lvl="0" indent="-342900" algn="just">
              <a:lnSpc>
                <a:spcPts val="1800"/>
              </a:lnSpc>
              <a:buFont typeface="+mj-lt"/>
              <a:buAutoNum type="alphaLcParenR"/>
              <a:tabLst>
                <a:tab pos="1485900" algn="l"/>
                <a:tab pos="228600" algn="l"/>
              </a:tabLst>
            </a:pPr>
            <a:r>
              <a:rPr lang="tr-TR" sz="1800" dirty="0">
                <a:effectLst/>
                <a:latin typeface="Times New Roman" panose="02020603050405020304" pitchFamily="18" charset="0"/>
                <a:ea typeface="Times New Roman" panose="02020603050405020304" pitchFamily="18" charset="0"/>
              </a:rPr>
              <a:t>Rektör tarafından verilecek benzeri görevleri yapmak.</a:t>
            </a:r>
            <a:endParaRPr lang="tr-TR" sz="1800" dirty="0">
              <a:effectLst/>
              <a:latin typeface="Arial" panose="020B0604020202020204" pitchFamily="34" charset="0"/>
              <a:ea typeface="Times New Roman" panose="02020603050405020304" pitchFamily="18" charset="0"/>
            </a:endParaRPr>
          </a:p>
          <a:p>
            <a:pPr marL="0" indent="0" algn="just">
              <a:buClrTx/>
              <a:buNone/>
            </a:pPr>
            <a:endParaRPr lang="tr-TR" dirty="0">
              <a:latin typeface="Times New Roman" panose="02020603050405020304" pitchFamily="18" charset="0"/>
              <a:cs typeface="Times New Roman" panose="02020603050405020304" pitchFamily="18" charset="0"/>
            </a:endParaRPr>
          </a:p>
          <a:p>
            <a:pPr algn="just">
              <a:buClrTx/>
              <a:buFont typeface="Arial" pitchFamily="34" charset="0"/>
              <a:buChar char="•"/>
            </a:pPr>
            <a:endParaRPr lang="tr-TR" dirty="0">
              <a:latin typeface="Times New Roman" panose="02020603050405020304" pitchFamily="18" charset="0"/>
              <a:cs typeface="Times New Roman" panose="02020603050405020304" pitchFamily="18" charset="0"/>
            </a:endParaRPr>
          </a:p>
          <a:p>
            <a:pPr algn="just">
              <a:buClrTx/>
              <a:buFont typeface="Arial" pitchFamily="34" charset="0"/>
              <a:buChar char="•"/>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2482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7"/>
            <a:ext cx="7886700" cy="543593"/>
          </a:xfrm>
        </p:spPr>
        <p:txBody>
          <a:bodyPr>
            <a:normAutofit fontScale="90000"/>
          </a:bodyPr>
          <a:lstStyle/>
          <a:p>
            <a:pPr algn="ctr"/>
            <a:r>
              <a:rPr lang="tr-TR" sz="2800" b="1" dirty="0" smtClean="0">
                <a:solidFill>
                  <a:schemeClr val="accent5"/>
                </a:solidFill>
                <a:latin typeface="Times New Roman" panose="02020603050405020304" pitchFamily="18" charset="0"/>
                <a:cs typeface="Times New Roman" panose="02020603050405020304" pitchFamily="18" charset="0"/>
              </a:rPr>
              <a:t>İdareye İlişkin Bilgiler: Toplantı </a:t>
            </a:r>
            <a:r>
              <a:rPr lang="tr-TR" sz="2800" b="1" dirty="0">
                <a:solidFill>
                  <a:schemeClr val="accent5"/>
                </a:solidFill>
                <a:latin typeface="Times New Roman" panose="02020603050405020304" pitchFamily="18" charset="0"/>
                <a:cs typeface="Times New Roman" panose="02020603050405020304" pitchFamily="18" charset="0"/>
              </a:rPr>
              <a:t>– Konferans Salonları</a:t>
            </a:r>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2795733068"/>
              </p:ext>
            </p:extLst>
          </p:nvPr>
        </p:nvGraphicFramePr>
        <p:xfrm>
          <a:off x="107504" y="1052734"/>
          <a:ext cx="8784974" cy="1656187"/>
        </p:xfrm>
        <a:graphic>
          <a:graphicData uri="http://schemas.openxmlformats.org/drawingml/2006/table">
            <a:tbl>
              <a:tblPr firstRow="1" firstCol="1" bandRow="1">
                <a:tableStyleId>{5C22544A-7EE6-4342-B048-85BDC9FD1C3A}</a:tableStyleId>
              </a:tblPr>
              <a:tblGrid>
                <a:gridCol w="2088232">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884562">
                  <a:extLst>
                    <a:ext uri="{9D8B030D-6E8A-4147-A177-3AD203B41FA5}">
                      <a16:colId xmlns:a16="http://schemas.microsoft.com/office/drawing/2014/main" val="20002"/>
                    </a:ext>
                  </a:extLst>
                </a:gridCol>
                <a:gridCol w="1048012">
                  <a:extLst>
                    <a:ext uri="{9D8B030D-6E8A-4147-A177-3AD203B41FA5}">
                      <a16:colId xmlns:a16="http://schemas.microsoft.com/office/drawing/2014/main" val="20003"/>
                    </a:ext>
                  </a:extLst>
                </a:gridCol>
                <a:gridCol w="1048012">
                  <a:extLst>
                    <a:ext uri="{9D8B030D-6E8A-4147-A177-3AD203B41FA5}">
                      <a16:colId xmlns:a16="http://schemas.microsoft.com/office/drawing/2014/main" val="20004"/>
                    </a:ext>
                  </a:extLst>
                </a:gridCol>
                <a:gridCol w="1174002">
                  <a:extLst>
                    <a:ext uri="{9D8B030D-6E8A-4147-A177-3AD203B41FA5}">
                      <a16:colId xmlns:a16="http://schemas.microsoft.com/office/drawing/2014/main" val="20005"/>
                    </a:ext>
                  </a:extLst>
                </a:gridCol>
                <a:gridCol w="1174002">
                  <a:extLst>
                    <a:ext uri="{9D8B030D-6E8A-4147-A177-3AD203B41FA5}">
                      <a16:colId xmlns:a16="http://schemas.microsoft.com/office/drawing/2014/main" val="20006"/>
                    </a:ext>
                  </a:extLst>
                </a:gridCol>
              </a:tblGrid>
              <a:tr h="270225">
                <a:tc rowSpan="2">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a:effectLst/>
                          <a:latin typeface="Times New Roman" panose="02020603050405020304" pitchFamily="18" charset="0"/>
                          <a:cs typeface="Times New Roman" panose="02020603050405020304" pitchFamily="18" charset="0"/>
                        </a:rPr>
                        <a:t> </a:t>
                      </a:r>
                      <a:endParaRPr lang="tr-TR"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nchor="ctr"/>
                </a:tc>
                <a:tc>
                  <a:txBody>
                    <a:bodyPr/>
                    <a:lstStyle/>
                    <a:p>
                      <a:pPr>
                        <a:lnSpc>
                          <a:spcPct val="107000"/>
                        </a:lnSpc>
                        <a:spcAft>
                          <a:spcPts val="0"/>
                        </a:spcAft>
                      </a:pPr>
                      <a:r>
                        <a:rPr lang="tr-TR" sz="1400">
                          <a:effectLst/>
                          <a:latin typeface="Times New Roman" panose="02020603050405020304" pitchFamily="18" charset="0"/>
                          <a:cs typeface="Times New Roman" panose="02020603050405020304" pitchFamily="18" charset="0"/>
                        </a:rPr>
                        <a:t> </a:t>
                      </a:r>
                      <a:endParaRPr lang="tr-TR"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nchor="b"/>
                </a:tc>
                <a:tc gridSpan="2">
                  <a:txBody>
                    <a:bodyPr/>
                    <a:lstStyle/>
                    <a:p>
                      <a:pPr marL="98425"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Kapasite (Kişi)</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hMerge="1">
                  <a:txBody>
                    <a:bodyPr/>
                    <a:lstStyle/>
                    <a:p>
                      <a:endParaRPr lang="tr-TR"/>
                    </a:p>
                  </a:txBody>
                  <a:tcPr/>
                </a:tc>
                <a:tc>
                  <a:txBody>
                    <a:bodyPr/>
                    <a:lstStyle/>
                    <a:p>
                      <a:pPr>
                        <a:lnSpc>
                          <a:spcPct val="107000"/>
                        </a:lnSpc>
                        <a:spcAft>
                          <a:spcPts val="0"/>
                        </a:spcAft>
                      </a:pPr>
                      <a:r>
                        <a:rPr lang="tr-TR" sz="1400">
                          <a:effectLst/>
                        </a:rPr>
                        <a:t> </a:t>
                      </a:r>
                      <a:endParaRPr lang="tr-TR"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59690" marT="40005" marB="0" anchor="b"/>
                </a:tc>
                <a:tc>
                  <a:txBody>
                    <a:bodyPr/>
                    <a:lstStyle/>
                    <a:p>
                      <a:pPr>
                        <a:lnSpc>
                          <a:spcPct val="107000"/>
                        </a:lnSpc>
                        <a:spcAft>
                          <a:spcPts val="0"/>
                        </a:spcAft>
                      </a:pPr>
                      <a:r>
                        <a:rPr lang="tr-TR" sz="1400">
                          <a:effectLst/>
                        </a:rPr>
                        <a:t> </a:t>
                      </a:r>
                      <a:endParaRPr lang="tr-TR"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59690" marT="40005" marB="0" anchor="ctr"/>
                </a:tc>
                <a:extLst>
                  <a:ext uri="{0D108BD9-81ED-4DB2-BD59-A6C34878D82A}">
                    <a16:rowId xmlns:a16="http://schemas.microsoft.com/office/drawing/2014/main" val="10000"/>
                  </a:ext>
                </a:extLst>
              </a:tr>
              <a:tr h="270225">
                <a:tc vMerge="1">
                  <a:txBody>
                    <a:bodyPr/>
                    <a:lstStyle/>
                    <a:p>
                      <a:endParaRPr lang="tr-TR"/>
                    </a:p>
                  </a:txBody>
                  <a:tcPr/>
                </a:tc>
                <a:tc>
                  <a:txBody>
                    <a:bodyPr/>
                    <a:lstStyle/>
                    <a:p>
                      <a:pPr marL="15240"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0–50</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marL="15240"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51–75</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marL="75565">
                        <a:lnSpc>
                          <a:spcPct val="107000"/>
                        </a:lnSpc>
                        <a:spcAft>
                          <a:spcPts val="0"/>
                        </a:spcAft>
                      </a:pPr>
                      <a:r>
                        <a:rPr lang="tr-TR" sz="1400" dirty="0">
                          <a:effectLst/>
                          <a:latin typeface="Times New Roman" panose="02020603050405020304" pitchFamily="18" charset="0"/>
                          <a:cs typeface="Times New Roman" panose="02020603050405020304" pitchFamily="18" charset="0"/>
                        </a:rPr>
                        <a:t>76–100</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marL="37465">
                        <a:lnSpc>
                          <a:spcPct val="107000"/>
                        </a:lnSpc>
                        <a:spcAft>
                          <a:spcPts val="0"/>
                        </a:spcAft>
                      </a:pPr>
                      <a:r>
                        <a:rPr lang="tr-TR" sz="1400" dirty="0">
                          <a:effectLst/>
                          <a:latin typeface="Times New Roman" panose="02020603050405020304" pitchFamily="18" charset="0"/>
                          <a:cs typeface="Times New Roman" panose="02020603050405020304" pitchFamily="18" charset="0"/>
                        </a:rPr>
                        <a:t>101–150</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marL="37465">
                        <a:lnSpc>
                          <a:spcPct val="107000"/>
                        </a:lnSpc>
                        <a:spcAft>
                          <a:spcPts val="0"/>
                        </a:spcAft>
                      </a:pPr>
                      <a:r>
                        <a:rPr lang="tr-TR" sz="1400" dirty="0">
                          <a:effectLst/>
                          <a:latin typeface="Times New Roman" panose="02020603050405020304" pitchFamily="18" charset="0"/>
                          <a:cs typeface="Times New Roman" panose="02020603050405020304" pitchFamily="18" charset="0"/>
                        </a:rPr>
                        <a:t>151–250</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251–Üzeri</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extLst>
                  <a:ext uri="{0D108BD9-81ED-4DB2-BD59-A6C34878D82A}">
                    <a16:rowId xmlns:a16="http://schemas.microsoft.com/office/drawing/2014/main" val="10001"/>
                  </a:ext>
                </a:extLst>
              </a:tr>
              <a:tr h="296367">
                <a:tc>
                  <a:txBody>
                    <a:bodyPr/>
                    <a:lstStyle/>
                    <a:p>
                      <a:pPr algn="just">
                        <a:lnSpc>
                          <a:spcPct val="107000"/>
                        </a:lnSpc>
                        <a:spcAft>
                          <a:spcPts val="0"/>
                        </a:spcAft>
                      </a:pPr>
                      <a:r>
                        <a:rPr lang="tr-TR" sz="1400" dirty="0">
                          <a:effectLst/>
                          <a:latin typeface="Times New Roman" panose="02020603050405020304" pitchFamily="18" charset="0"/>
                          <a:cs typeface="Times New Roman" panose="02020603050405020304" pitchFamily="18" charset="0"/>
                        </a:rPr>
                        <a:t>Toplantı</a:t>
                      </a:r>
                      <a:r>
                        <a:rPr lang="tr-TR" sz="1400" baseline="0" dirty="0">
                          <a:effectLst/>
                          <a:latin typeface="Times New Roman" panose="02020603050405020304" pitchFamily="18" charset="0"/>
                          <a:cs typeface="Times New Roman" panose="02020603050405020304" pitchFamily="18" charset="0"/>
                        </a:rPr>
                        <a:t> </a:t>
                      </a:r>
                      <a:r>
                        <a:rPr lang="tr-TR" sz="1400" dirty="0">
                          <a:effectLst/>
                          <a:latin typeface="Times New Roman" panose="02020603050405020304" pitchFamily="18" charset="0"/>
                          <a:cs typeface="Times New Roman" panose="02020603050405020304" pitchFamily="18" charset="0"/>
                        </a:rPr>
                        <a:t>Salonu Sayısı</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 3</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rPr>
                        <a:t> </a:t>
                      </a:r>
                      <a:endParaRPr lang="tr-TR"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rPr>
                        <a:t> </a:t>
                      </a:r>
                      <a:endParaRPr lang="tr-TR"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rPr>
                        <a:t> </a:t>
                      </a:r>
                      <a:endParaRPr lang="tr-TR"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59690" marT="40005" marB="0"/>
                </a:tc>
                <a:extLst>
                  <a:ext uri="{0D108BD9-81ED-4DB2-BD59-A6C34878D82A}">
                    <a16:rowId xmlns:a16="http://schemas.microsoft.com/office/drawing/2014/main" val="10002"/>
                  </a:ext>
                </a:extLst>
              </a:tr>
              <a:tr h="523003">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Konferans Salonu Sayısı</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rPr>
                        <a:t> </a:t>
                      </a:r>
                      <a:endParaRPr lang="tr-TR"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rPr>
                        <a:t> </a:t>
                      </a:r>
                      <a:endParaRPr lang="tr-TR"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rPr>
                        <a:t> </a:t>
                      </a:r>
                      <a:endParaRPr lang="tr-TR"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59690" marT="40005" marB="0"/>
                </a:tc>
                <a:extLst>
                  <a:ext uri="{0D108BD9-81ED-4DB2-BD59-A6C34878D82A}">
                    <a16:rowId xmlns:a16="http://schemas.microsoft.com/office/drawing/2014/main" val="10003"/>
                  </a:ext>
                </a:extLst>
              </a:tr>
              <a:tr h="296367">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Toplam</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 3</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rPr>
                        <a:t> </a:t>
                      </a:r>
                      <a:endParaRPr lang="tr-TR"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rPr>
                        <a:t> </a:t>
                      </a:r>
                      <a:endParaRPr lang="tr-TR"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rPr>
                        <a:t> </a:t>
                      </a:r>
                      <a:endParaRPr lang="tr-TR"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59690" marT="40005" marB="0"/>
                </a:tc>
                <a:extLst>
                  <a:ext uri="{0D108BD9-81ED-4DB2-BD59-A6C34878D82A}">
                    <a16:rowId xmlns:a16="http://schemas.microsoft.com/office/drawing/2014/main" val="10004"/>
                  </a:ext>
                </a:extLst>
              </a:tr>
            </a:tbl>
          </a:graphicData>
        </a:graphic>
      </p:graphicFrame>
      <p:graphicFrame>
        <p:nvGraphicFramePr>
          <p:cNvPr id="7" name="Tablo 6"/>
          <p:cNvGraphicFramePr>
            <a:graphicFrameLocks noGrp="1"/>
          </p:cNvGraphicFramePr>
          <p:nvPr>
            <p:extLst>
              <p:ext uri="{D42A27DB-BD31-4B8C-83A1-F6EECF244321}">
                <p14:modId xmlns:p14="http://schemas.microsoft.com/office/powerpoint/2010/main" val="903947418"/>
              </p:ext>
            </p:extLst>
          </p:nvPr>
        </p:nvGraphicFramePr>
        <p:xfrm>
          <a:off x="107506" y="3119722"/>
          <a:ext cx="8784972" cy="1749440"/>
        </p:xfrm>
        <a:graphic>
          <a:graphicData uri="http://schemas.openxmlformats.org/drawingml/2006/table">
            <a:tbl>
              <a:tblPr firstRow="1" firstCol="1" bandRow="1">
                <a:tableStyleId>{5C22544A-7EE6-4342-B048-85BDC9FD1C3A}</a:tableStyleId>
              </a:tblPr>
              <a:tblGrid>
                <a:gridCol w="2080040">
                  <a:extLst>
                    <a:ext uri="{9D8B030D-6E8A-4147-A177-3AD203B41FA5}">
                      <a16:colId xmlns:a16="http://schemas.microsoft.com/office/drawing/2014/main" val="20000"/>
                    </a:ext>
                  </a:extLst>
                </a:gridCol>
                <a:gridCol w="1278236">
                  <a:extLst>
                    <a:ext uri="{9D8B030D-6E8A-4147-A177-3AD203B41FA5}">
                      <a16:colId xmlns:a16="http://schemas.microsoft.com/office/drawing/2014/main" val="20001"/>
                    </a:ext>
                  </a:extLst>
                </a:gridCol>
                <a:gridCol w="2026780">
                  <a:extLst>
                    <a:ext uri="{9D8B030D-6E8A-4147-A177-3AD203B41FA5}">
                      <a16:colId xmlns:a16="http://schemas.microsoft.com/office/drawing/2014/main" val="20002"/>
                    </a:ext>
                  </a:extLst>
                </a:gridCol>
                <a:gridCol w="3399916">
                  <a:extLst>
                    <a:ext uri="{9D8B030D-6E8A-4147-A177-3AD203B41FA5}">
                      <a16:colId xmlns:a16="http://schemas.microsoft.com/office/drawing/2014/main" val="20003"/>
                    </a:ext>
                  </a:extLst>
                </a:gridCol>
              </a:tblGrid>
              <a:tr h="437360">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tc>
                <a:tc>
                  <a:txBody>
                    <a:bodyPr/>
                    <a:lstStyle/>
                    <a:p>
                      <a:pPr marL="4445"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Sayı</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tc>
                <a:tc>
                  <a:txBody>
                    <a:bodyPr/>
                    <a:lstStyle/>
                    <a:p>
                      <a:pPr marL="7620">
                        <a:lnSpc>
                          <a:spcPct val="107000"/>
                        </a:lnSpc>
                        <a:spcAft>
                          <a:spcPts val="0"/>
                        </a:spcAft>
                      </a:pPr>
                      <a:r>
                        <a:rPr lang="tr-TR" sz="1400" dirty="0">
                          <a:effectLst/>
                          <a:latin typeface="Times New Roman" panose="02020603050405020304" pitchFamily="18" charset="0"/>
                          <a:cs typeface="Times New Roman" panose="02020603050405020304" pitchFamily="18" charset="0"/>
                        </a:rPr>
                        <a:t>Toplam Alan (m</a:t>
                      </a:r>
                      <a:r>
                        <a:rPr lang="tr-TR" sz="1400" baseline="30000" dirty="0">
                          <a:effectLst/>
                          <a:latin typeface="Times New Roman" panose="02020603050405020304" pitchFamily="18" charset="0"/>
                          <a:cs typeface="Times New Roman" panose="02020603050405020304" pitchFamily="18" charset="0"/>
                        </a:rPr>
                        <a:t>2</a:t>
                      </a:r>
                      <a:r>
                        <a:rPr lang="tr-TR" sz="1400" dirty="0">
                          <a:effectLst/>
                          <a:latin typeface="Times New Roman" panose="02020603050405020304" pitchFamily="18" charset="0"/>
                          <a:cs typeface="Times New Roman" panose="02020603050405020304" pitchFamily="18" charset="0"/>
                        </a:rPr>
                        <a:t>)</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tc>
                <a:tc>
                  <a:txBody>
                    <a:bodyPr/>
                    <a:lstStyle/>
                    <a:p>
                      <a:pPr marL="4445"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Kullanan Kişi Sayısı</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tc>
                <a:extLst>
                  <a:ext uri="{0D108BD9-81ED-4DB2-BD59-A6C34878D82A}">
                    <a16:rowId xmlns:a16="http://schemas.microsoft.com/office/drawing/2014/main" val="10000"/>
                  </a:ext>
                </a:extLst>
              </a:tr>
              <a:tr h="437360">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Çalışma Odası</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tc>
                <a:tc>
                  <a:txBody>
                    <a:bodyPr/>
                    <a:lstStyle/>
                    <a:p>
                      <a:pPr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 12</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tc>
                <a:tc>
                  <a:txBody>
                    <a:bodyPr/>
                    <a:lstStyle/>
                    <a:p>
                      <a:pPr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280  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tc>
                <a:tc>
                  <a:txBody>
                    <a:bodyPr/>
                    <a:lstStyle/>
                    <a:p>
                      <a:pPr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r>
                        <a:rPr lang="tr-TR" sz="1400" dirty="0" smtClean="0">
                          <a:effectLst/>
                          <a:latin typeface="Times New Roman" panose="02020603050405020304" pitchFamily="18" charset="0"/>
                          <a:cs typeface="Times New Roman" panose="02020603050405020304" pitchFamily="18" charset="0"/>
                        </a:rPr>
                        <a:t>15</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nchor="ctr"/>
                </a:tc>
                <a:extLst>
                  <a:ext uri="{0D108BD9-81ED-4DB2-BD59-A6C34878D82A}">
                    <a16:rowId xmlns:a16="http://schemas.microsoft.com/office/drawing/2014/main" val="10001"/>
                  </a:ext>
                </a:extLst>
              </a:tr>
              <a:tr h="437360">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Diğer</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tc>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nchor="ctr"/>
                </a:tc>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tc>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nchor="ctr"/>
                </a:tc>
                <a:extLst>
                  <a:ext uri="{0D108BD9-81ED-4DB2-BD59-A6C34878D82A}">
                    <a16:rowId xmlns:a16="http://schemas.microsoft.com/office/drawing/2014/main" val="10002"/>
                  </a:ext>
                </a:extLst>
              </a:tr>
              <a:tr h="437360">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Toplam</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tc>
                <a:tc>
                  <a:txBody>
                    <a:bodyPr/>
                    <a:lstStyle/>
                    <a:p>
                      <a:pPr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 12</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nchor="ctr"/>
                </a:tc>
                <a:tc>
                  <a:txBody>
                    <a:bodyPr/>
                    <a:lstStyle/>
                    <a:p>
                      <a:pPr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280</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nchor="ctr"/>
                </a:tc>
                <a:tc>
                  <a:txBody>
                    <a:bodyPr/>
                    <a:lstStyle/>
                    <a:p>
                      <a:pPr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r>
                        <a:rPr lang="tr-TR" sz="1400" dirty="0" smtClean="0">
                          <a:effectLst/>
                          <a:latin typeface="Times New Roman" panose="02020603050405020304" pitchFamily="18" charset="0"/>
                          <a:cs typeface="Times New Roman" panose="02020603050405020304" pitchFamily="18" charset="0"/>
                        </a:rPr>
                        <a:t>15</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tc>
                <a:extLst>
                  <a:ext uri="{0D108BD9-81ED-4DB2-BD59-A6C34878D82A}">
                    <a16:rowId xmlns:a16="http://schemas.microsoft.com/office/drawing/2014/main" val="10003"/>
                  </a:ext>
                </a:extLst>
              </a:tr>
            </a:tbl>
          </a:graphicData>
        </a:graphic>
      </p:graphicFrame>
      <p:graphicFrame>
        <p:nvGraphicFramePr>
          <p:cNvPr id="4" name="Tablo 3"/>
          <p:cNvGraphicFramePr>
            <a:graphicFrameLocks noGrp="1"/>
          </p:cNvGraphicFramePr>
          <p:nvPr>
            <p:extLst>
              <p:ext uri="{D42A27DB-BD31-4B8C-83A1-F6EECF244321}">
                <p14:modId xmlns:p14="http://schemas.microsoft.com/office/powerpoint/2010/main" val="2570519045"/>
              </p:ext>
            </p:extLst>
          </p:nvPr>
        </p:nvGraphicFramePr>
        <p:xfrm>
          <a:off x="107500" y="5161437"/>
          <a:ext cx="8784977" cy="1439481"/>
        </p:xfrm>
        <a:graphic>
          <a:graphicData uri="http://schemas.openxmlformats.org/drawingml/2006/table">
            <a:tbl>
              <a:tblPr firstRow="1" firstCol="1" bandRow="1">
                <a:tableStyleId>{5C22544A-7EE6-4342-B048-85BDC9FD1C3A}</a:tableStyleId>
              </a:tblPr>
              <a:tblGrid>
                <a:gridCol w="2088236">
                  <a:extLst>
                    <a:ext uri="{9D8B030D-6E8A-4147-A177-3AD203B41FA5}">
                      <a16:colId xmlns:a16="http://schemas.microsoft.com/office/drawing/2014/main" val="222061547"/>
                    </a:ext>
                  </a:extLst>
                </a:gridCol>
                <a:gridCol w="1296144">
                  <a:extLst>
                    <a:ext uri="{9D8B030D-6E8A-4147-A177-3AD203B41FA5}">
                      <a16:colId xmlns:a16="http://schemas.microsoft.com/office/drawing/2014/main" val="4287046463"/>
                    </a:ext>
                  </a:extLst>
                </a:gridCol>
                <a:gridCol w="5400597">
                  <a:extLst>
                    <a:ext uri="{9D8B030D-6E8A-4147-A177-3AD203B41FA5}">
                      <a16:colId xmlns:a16="http://schemas.microsoft.com/office/drawing/2014/main" val="3438515355"/>
                    </a:ext>
                  </a:extLst>
                </a:gridCol>
              </a:tblGrid>
              <a:tr h="366329">
                <a:tc rowSpan="2">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solidFill>
                            <a:schemeClr val="tx1"/>
                          </a:solidFill>
                          <a:effectLst/>
                          <a:latin typeface="Times New Roman" panose="02020603050405020304" pitchFamily="18" charset="0"/>
                          <a:cs typeface="Times New Roman" panose="02020603050405020304" pitchFamily="18" charset="0"/>
                        </a:rPr>
                        <a:t> Ambar –Arşiv</a:t>
                      </a:r>
                      <a:endParaRPr lang="tr-TR"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nchor="ctr">
                    <a:solidFill>
                      <a:schemeClr val="bg1"/>
                    </a:solidFill>
                  </a:tcPr>
                </a:tc>
                <a:tc>
                  <a:txBody>
                    <a:bodyPr/>
                    <a:lstStyle/>
                    <a:p>
                      <a:pPr>
                        <a:lnSpc>
                          <a:spcPct val="107000"/>
                        </a:lnSpc>
                        <a:spcAft>
                          <a:spcPts val="0"/>
                        </a:spcAft>
                      </a:pPr>
                      <a:endParaRPr lang="tr-TR"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nchor="b">
                    <a:solidFill>
                      <a:schemeClr val="bg1"/>
                    </a:solidFill>
                  </a:tcPr>
                </a:tc>
                <a:extLst>
                  <a:ext uri="{0D108BD9-81ED-4DB2-BD59-A6C34878D82A}">
                    <a16:rowId xmlns:a16="http://schemas.microsoft.com/office/drawing/2014/main" val="3072993204"/>
                  </a:ext>
                </a:extLst>
              </a:tr>
              <a:tr h="227410">
                <a:tc vMerge="1">
                  <a:txBody>
                    <a:bodyPr/>
                    <a:lstStyle/>
                    <a:p>
                      <a:endParaRPr lang="tr-TR"/>
                    </a:p>
                  </a:txBody>
                  <a:tcPr/>
                </a:tc>
                <a:tc>
                  <a:txBody>
                    <a:bodyPr/>
                    <a:lstStyle/>
                    <a:p>
                      <a:pPr marL="15240" algn="ctr">
                        <a:lnSpc>
                          <a:spcPct val="107000"/>
                        </a:lnSpc>
                        <a:spcAft>
                          <a:spcPts val="0"/>
                        </a:spcAft>
                      </a:pPr>
                      <a:r>
                        <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Sayı</a:t>
                      </a:r>
                    </a:p>
                  </a:txBody>
                  <a:tcPr marL="44450" marR="59690" marT="40005" marB="0">
                    <a:solidFill>
                      <a:schemeClr val="accent1"/>
                    </a:solidFill>
                  </a:tcPr>
                </a:tc>
                <a:tc>
                  <a:txBody>
                    <a:bodyPr/>
                    <a:lstStyle/>
                    <a:p>
                      <a:pPr marL="7620">
                        <a:lnSpc>
                          <a:spcPct val="107000"/>
                        </a:lnSpc>
                        <a:spcAft>
                          <a:spcPts val="0"/>
                        </a:spcAft>
                      </a:pPr>
                      <a:r>
                        <a:rPr lang="tr-TR" sz="1400" dirty="0">
                          <a:effectLst/>
                          <a:latin typeface="Times New Roman" panose="02020603050405020304" pitchFamily="18" charset="0"/>
                          <a:cs typeface="Times New Roman" panose="02020603050405020304" pitchFamily="18" charset="0"/>
                        </a:rPr>
                        <a:t>Toplam Alan (m</a:t>
                      </a:r>
                      <a:r>
                        <a:rPr lang="tr-TR" sz="1400" baseline="30000" dirty="0">
                          <a:effectLst/>
                          <a:latin typeface="Times New Roman" panose="02020603050405020304" pitchFamily="18" charset="0"/>
                          <a:cs typeface="Times New Roman" panose="02020603050405020304" pitchFamily="18" charset="0"/>
                        </a:rPr>
                        <a:t>2</a:t>
                      </a:r>
                      <a:r>
                        <a:rPr lang="tr-TR" sz="1400" dirty="0">
                          <a:effectLst/>
                          <a:latin typeface="Times New Roman" panose="02020603050405020304" pitchFamily="18" charset="0"/>
                          <a:cs typeface="Times New Roman" panose="02020603050405020304" pitchFamily="18" charset="0"/>
                        </a:rPr>
                        <a:t>)</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solidFill>
                      <a:schemeClr val="accent1"/>
                    </a:solidFill>
                  </a:tcPr>
                </a:tc>
                <a:extLst>
                  <a:ext uri="{0D108BD9-81ED-4DB2-BD59-A6C34878D82A}">
                    <a16:rowId xmlns:a16="http://schemas.microsoft.com/office/drawing/2014/main" val="1930039160"/>
                  </a:ext>
                </a:extLst>
              </a:tr>
              <a:tr h="237913">
                <a:tc>
                  <a:txBody>
                    <a:bodyPr/>
                    <a:lstStyle/>
                    <a:p>
                      <a:pPr algn="just">
                        <a:lnSpc>
                          <a:spcPct val="107000"/>
                        </a:lnSpc>
                        <a:spcAft>
                          <a:spcPts val="0"/>
                        </a:spcAft>
                      </a:pPr>
                      <a:r>
                        <a:rPr lang="tr-TR" sz="1400" dirty="0">
                          <a:effectLst/>
                          <a:latin typeface="Times New Roman" panose="02020603050405020304" pitchFamily="18" charset="0"/>
                          <a:cs typeface="Times New Roman" panose="02020603050405020304" pitchFamily="18" charset="0"/>
                        </a:rPr>
                        <a:t>Ambar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 0</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gn="l">
                        <a:lnSpc>
                          <a:spcPct val="107000"/>
                        </a:lnSpc>
                        <a:spcAft>
                          <a:spcPts val="0"/>
                        </a:spcAft>
                      </a:pPr>
                      <a:r>
                        <a:rPr lang="tr-TR" sz="1400" dirty="0">
                          <a:effectLst/>
                          <a:latin typeface="Times New Roman" panose="02020603050405020304" pitchFamily="18" charset="0"/>
                          <a:cs typeface="Times New Roman" panose="02020603050405020304" pitchFamily="18" charset="0"/>
                        </a:rPr>
                        <a:t>          0</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extLst>
                  <a:ext uri="{0D108BD9-81ED-4DB2-BD59-A6C34878D82A}">
                    <a16:rowId xmlns:a16="http://schemas.microsoft.com/office/drawing/2014/main" val="3203448704"/>
                  </a:ext>
                </a:extLst>
              </a:tr>
              <a:tr h="237913">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Arşiv</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 1</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gn="l">
                        <a:lnSpc>
                          <a:spcPct val="107000"/>
                        </a:lnSpc>
                        <a:spcAft>
                          <a:spcPts val="0"/>
                        </a:spcAft>
                      </a:pPr>
                      <a:r>
                        <a:rPr lang="tr-TR" sz="1400" dirty="0">
                          <a:effectLst/>
                          <a:latin typeface="Times New Roman" panose="02020603050405020304" pitchFamily="18" charset="0"/>
                          <a:cs typeface="Times New Roman" panose="02020603050405020304" pitchFamily="18" charset="0"/>
                        </a:rPr>
                        <a:t>         25</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extLst>
                  <a:ext uri="{0D108BD9-81ED-4DB2-BD59-A6C34878D82A}">
                    <a16:rowId xmlns:a16="http://schemas.microsoft.com/office/drawing/2014/main" val="1787579864"/>
                  </a:ext>
                </a:extLst>
              </a:tr>
              <a:tr h="237913">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Toplam</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 1</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gn="l">
                        <a:lnSpc>
                          <a:spcPct val="107000"/>
                        </a:lnSpc>
                        <a:spcAft>
                          <a:spcPts val="0"/>
                        </a:spcAft>
                      </a:pPr>
                      <a:r>
                        <a:rPr lang="tr-TR" sz="1400" dirty="0">
                          <a:effectLst/>
                          <a:latin typeface="Times New Roman" panose="02020603050405020304" pitchFamily="18" charset="0"/>
                          <a:cs typeface="Times New Roman" panose="02020603050405020304" pitchFamily="18" charset="0"/>
                        </a:rPr>
                        <a:t>         25</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extLst>
                  <a:ext uri="{0D108BD9-81ED-4DB2-BD59-A6C34878D82A}">
                    <a16:rowId xmlns:a16="http://schemas.microsoft.com/office/drawing/2014/main" val="890139899"/>
                  </a:ext>
                </a:extLst>
              </a:tr>
            </a:tbl>
          </a:graphicData>
        </a:graphic>
      </p:graphicFrame>
    </p:spTree>
    <p:extLst>
      <p:ext uri="{BB962C8B-B14F-4D97-AF65-F5344CB8AC3E}">
        <p14:creationId xmlns:p14="http://schemas.microsoft.com/office/powerpoint/2010/main" val="48481492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7751</TotalTime>
  <Words>2103</Words>
  <Application>Microsoft Office PowerPoint</Application>
  <PresentationFormat>Ekran Gösterisi (4:3)</PresentationFormat>
  <Paragraphs>543</Paragraphs>
  <Slides>29</Slides>
  <Notes>7</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29</vt:i4>
      </vt:variant>
    </vt:vector>
  </HeadingPairs>
  <TitlesOfParts>
    <vt:vector size="38" baseType="lpstr">
      <vt:lpstr>Yu Gothic</vt:lpstr>
      <vt:lpstr>Arial</vt:lpstr>
      <vt:lpstr>Calibri</vt:lpstr>
      <vt:lpstr>Calibri Light</vt:lpstr>
      <vt:lpstr>Comic Sans MS</vt:lpstr>
      <vt:lpstr>Franklin Gothic Demi Cond</vt:lpstr>
      <vt:lpstr>Tahoma</vt:lpstr>
      <vt:lpstr>Times New Roman</vt:lpstr>
      <vt:lpstr>Office Teması</vt:lpstr>
      <vt:lpstr>BiRİM FAALİYET RAPORU GENEL SEKRETERLİK </vt:lpstr>
      <vt:lpstr>         </vt:lpstr>
      <vt:lpstr>         Birim Yöneticisinin Sunuşu</vt:lpstr>
      <vt:lpstr>GENEL BİLGİLER       </vt:lpstr>
      <vt:lpstr>A. Misyon ve Vizyon</vt:lpstr>
      <vt:lpstr>PowerPoint Sunusu</vt:lpstr>
      <vt:lpstr>Kuruluş Mevzuatı</vt:lpstr>
      <vt:lpstr>        Yetki, Görev ve Sorumluluklar</vt:lpstr>
      <vt:lpstr>İdareye İlişkin Bilgiler: Toplantı – Konferans Salonları</vt:lpstr>
      <vt:lpstr>PowerPoint Sunusu</vt:lpstr>
      <vt:lpstr>               Birim Teşkilat Şeması</vt:lpstr>
      <vt:lpstr>İnsan Kaynakları  Kadro Durumu ve Çalıştığı Birime Göre Personel Sayıları</vt:lpstr>
      <vt:lpstr>Birimde Fiilen Çalışan Personel Sayısı</vt:lpstr>
      <vt:lpstr> İnsan Kaynakları</vt:lpstr>
      <vt:lpstr> İnsan Kaynakları</vt:lpstr>
      <vt:lpstr> İnsan Kaynakları</vt:lpstr>
      <vt:lpstr>Yönetim ve İç Kontrol Sistemi</vt:lpstr>
      <vt:lpstr>Amaç ve Hedefler</vt:lpstr>
      <vt:lpstr>Temel Politika ve Öncelikler</vt:lpstr>
      <vt:lpstr>BÜTÇE</vt:lpstr>
      <vt:lpstr>BÜTÇE</vt:lpstr>
      <vt:lpstr>Genel Evrak ve Yazı İşleri Birimi</vt:lpstr>
      <vt:lpstr>Senato-Yönetim Kurulu Kararları</vt:lpstr>
      <vt:lpstr>CİMER Başvuruları</vt:lpstr>
      <vt:lpstr>Üstün Yönlerimiz</vt:lpstr>
      <vt:lpstr>Zayıf Yönlerimiz</vt:lpstr>
      <vt:lpstr>Değerlendirme</vt:lpstr>
      <vt:lpstr>PowerPoint Sunusu</vt:lpstr>
      <vt:lpstr>Harcama Yetkilisi İç Kontrol Güvence Beyanı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Mustafa İNAL</dc:creator>
  <cp:lastModifiedBy>Remzi RÜZGAR</cp:lastModifiedBy>
  <cp:revision>656</cp:revision>
  <cp:lastPrinted>2024-01-18T12:23:44Z</cp:lastPrinted>
  <dcterms:created xsi:type="dcterms:W3CDTF">2013-01-05T14:54:47Z</dcterms:created>
  <dcterms:modified xsi:type="dcterms:W3CDTF">2025-01-23T12:11:00Z</dcterms:modified>
</cp:coreProperties>
</file>