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343" r:id="rId2"/>
    <p:sldId id="347" r:id="rId3"/>
    <p:sldId id="349" r:id="rId4"/>
    <p:sldId id="350" r:id="rId5"/>
    <p:sldId id="295" r:id="rId6"/>
    <p:sldId id="348" r:id="rId7"/>
    <p:sldId id="356" r:id="rId8"/>
    <p:sldId id="342" r:id="rId9"/>
    <p:sldId id="351" r:id="rId10"/>
    <p:sldId id="354" r:id="rId11"/>
    <p:sldId id="269" r:id="rId12"/>
    <p:sldId id="317" r:id="rId13"/>
    <p:sldId id="309" r:id="rId14"/>
    <p:sldId id="345" r:id="rId15"/>
    <p:sldId id="353" r:id="rId16"/>
    <p:sldId id="362" r:id="rId17"/>
    <p:sldId id="361" r:id="rId18"/>
    <p:sldId id="360" r:id="rId19"/>
    <p:sldId id="363" r:id="rId20"/>
    <p:sldId id="369" r:id="rId21"/>
    <p:sldId id="364" r:id="rId22"/>
    <p:sldId id="365" r:id="rId23"/>
    <p:sldId id="366" r:id="rId24"/>
    <p:sldId id="330" r:id="rId25"/>
    <p:sldId id="346" r:id="rId26"/>
    <p:sldId id="318" r:id="rId27"/>
    <p:sldId id="322" r:id="rId28"/>
    <p:sldId id="288" r:id="rId29"/>
    <p:sldId id="327" r:id="rId30"/>
    <p:sldId id="335" r:id="rId31"/>
    <p:sldId id="337" r:id="rId32"/>
    <p:sldId id="328" r:id="rId33"/>
    <p:sldId id="338" r:id="rId34"/>
    <p:sldId id="355" r:id="rId35"/>
  </p:sldIdLst>
  <p:sldSz cx="9144000" cy="6858000" type="screen4x3"/>
  <p:notesSz cx="6735763" cy="98663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03" autoAdjust="0"/>
    <p:restoredTop sz="92593" autoAdjust="0"/>
  </p:normalViewPr>
  <p:slideViewPr>
    <p:cSldViewPr>
      <p:cViewPr varScale="1">
        <p:scale>
          <a:sx n="107" d="100"/>
          <a:sy n="107" d="100"/>
        </p:scale>
        <p:origin x="1992" y="102"/>
      </p:cViewPr>
      <p:guideLst>
        <p:guide orient="horz" pos="2160"/>
        <p:guide pos="2880"/>
      </p:guideLst>
    </p:cSldViewPr>
  </p:slideViewPr>
  <p:outlineViewPr>
    <p:cViewPr>
      <p:scale>
        <a:sx n="33" d="100"/>
        <a:sy n="33" d="100"/>
      </p:scale>
      <p:origin x="0" y="61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al__ma_Sayfas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al__ma_Sayfas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al__ma_Sayfas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al__ma_Sayfas_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al__ma_Sayfas_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al__ma_Sayfas_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tr-TR" sz="1800" b="1" i="0" u="none" strike="noStrike" baseline="0" dirty="0" smtClean="0">
                <a:effectLst/>
                <a:latin typeface="Times New Roman" panose="02020603050405020304" pitchFamily="18" charset="0"/>
                <a:cs typeface="Times New Roman" panose="02020603050405020304" pitchFamily="18" charset="0"/>
              </a:rPr>
              <a:t>İdari Personel Eğitim Durumu</a:t>
            </a:r>
            <a:r>
              <a:rPr lang="tr-TR" sz="1800" b="1" i="0" u="none" strike="noStrike" baseline="0" dirty="0" smtClean="0">
                <a:latin typeface="Times New Roman" panose="02020603050405020304" pitchFamily="18" charset="0"/>
                <a:cs typeface="Times New Roman" panose="02020603050405020304" pitchFamily="18" charset="0"/>
              </a:rPr>
              <a:t> </a:t>
            </a:r>
            <a:endParaRPr lang="tr-TR" sz="1800" b="1" dirty="0">
              <a:latin typeface="Times New Roman" panose="02020603050405020304" pitchFamily="18" charset="0"/>
              <a:cs typeface="Times New Roman" panose="02020603050405020304" pitchFamily="18" charset="0"/>
            </a:endParaRPr>
          </a:p>
        </c:rich>
      </c:tx>
      <c:layout>
        <c:manualLayout>
          <c:xMode val="edge"/>
          <c:yMode val="edge"/>
          <c:x val="0.28279316404324217"/>
          <c:y val="4.7667376297528506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tr-TR"/>
        </a:p>
      </c:txPr>
    </c:title>
    <c:autoTitleDeleted val="0"/>
    <c:plotArea>
      <c:layout>
        <c:manualLayout>
          <c:layoutTarget val="inner"/>
          <c:xMode val="edge"/>
          <c:yMode val="edge"/>
          <c:x val="4.2959488976036887E-2"/>
          <c:y val="0.17625368952999215"/>
          <c:w val="0.94324076122021105"/>
          <c:h val="0.59514933776126988"/>
        </c:manualLayout>
      </c:layout>
      <c:barChart>
        <c:barDir val="col"/>
        <c:grouping val="clustered"/>
        <c:varyColors val="0"/>
        <c:ser>
          <c:idx val="0"/>
          <c:order val="0"/>
          <c:tx>
            <c:strRef>
              <c:f>Sayfa1!$B$1</c:f>
              <c:strCache>
                <c:ptCount val="1"/>
                <c:pt idx="0">
                  <c:v>İlköğretim</c:v>
                </c:pt>
              </c:strCache>
            </c:strRef>
          </c:tx>
          <c:spPr>
            <a:solidFill>
              <a:schemeClr val="accent1"/>
            </a:solidFill>
            <a:ln>
              <a:noFill/>
            </a:ln>
            <a:effectLst/>
          </c:spPr>
          <c:invertIfNegative val="0"/>
          <c:cat>
            <c:strRef>
              <c:f>Sayfa1!$A$2:$A$6</c:f>
              <c:strCache>
                <c:ptCount val="1"/>
                <c:pt idx="0">
                  <c:v>Eğitim Durumu</c:v>
                </c:pt>
              </c:strCache>
            </c:strRef>
          </c:cat>
          <c:val>
            <c:numRef>
              <c:f>Sayfa1!$B$2:$B$6</c:f>
              <c:numCache>
                <c:formatCode>General</c:formatCode>
                <c:ptCount val="5"/>
                <c:pt idx="0">
                  <c:v>2</c:v>
                </c:pt>
              </c:numCache>
            </c:numRef>
          </c:val>
          <c:extLst>
            <c:ext xmlns:c16="http://schemas.microsoft.com/office/drawing/2014/chart" uri="{C3380CC4-5D6E-409C-BE32-E72D297353CC}">
              <c16:uniqueId val="{00000000-45F7-4686-B19F-459041BF40BF}"/>
            </c:ext>
          </c:extLst>
        </c:ser>
        <c:ser>
          <c:idx val="1"/>
          <c:order val="1"/>
          <c:tx>
            <c:strRef>
              <c:f>Sayfa1!$C$1</c:f>
              <c:strCache>
                <c:ptCount val="1"/>
                <c:pt idx="0">
                  <c:v>Lise</c:v>
                </c:pt>
              </c:strCache>
            </c:strRef>
          </c:tx>
          <c:spPr>
            <a:solidFill>
              <a:schemeClr val="accent2"/>
            </a:solidFill>
            <a:ln>
              <a:noFill/>
            </a:ln>
            <a:effectLst/>
          </c:spPr>
          <c:invertIfNegative val="0"/>
          <c:cat>
            <c:strRef>
              <c:f>Sayfa1!$A$2:$A$6</c:f>
              <c:strCache>
                <c:ptCount val="1"/>
                <c:pt idx="0">
                  <c:v>Eğitim Durumu</c:v>
                </c:pt>
              </c:strCache>
            </c:strRef>
          </c:cat>
          <c:val>
            <c:numRef>
              <c:f>Sayfa1!$C$2:$C$6</c:f>
              <c:numCache>
                <c:formatCode>General</c:formatCode>
                <c:ptCount val="5"/>
                <c:pt idx="0">
                  <c:v>1</c:v>
                </c:pt>
              </c:numCache>
            </c:numRef>
          </c:val>
          <c:extLst>
            <c:ext xmlns:c16="http://schemas.microsoft.com/office/drawing/2014/chart" uri="{C3380CC4-5D6E-409C-BE32-E72D297353CC}">
              <c16:uniqueId val="{00000001-45F7-4686-B19F-459041BF40BF}"/>
            </c:ext>
          </c:extLst>
        </c:ser>
        <c:ser>
          <c:idx val="2"/>
          <c:order val="2"/>
          <c:tx>
            <c:strRef>
              <c:f>Sayfa1!$D$1</c:f>
              <c:strCache>
                <c:ptCount val="1"/>
                <c:pt idx="0">
                  <c:v>Ön Lisans</c:v>
                </c:pt>
              </c:strCache>
            </c:strRef>
          </c:tx>
          <c:spPr>
            <a:solidFill>
              <a:schemeClr val="accent3"/>
            </a:solidFill>
            <a:ln>
              <a:noFill/>
            </a:ln>
            <a:effectLst/>
          </c:spPr>
          <c:invertIfNegative val="0"/>
          <c:cat>
            <c:strRef>
              <c:f>Sayfa1!$A$2:$A$6</c:f>
              <c:strCache>
                <c:ptCount val="1"/>
                <c:pt idx="0">
                  <c:v>Eğitim Durumu</c:v>
                </c:pt>
              </c:strCache>
            </c:strRef>
          </c:cat>
          <c:val>
            <c:numRef>
              <c:f>Sayfa1!$D$2:$D$6</c:f>
              <c:numCache>
                <c:formatCode>General</c:formatCode>
                <c:ptCount val="5"/>
                <c:pt idx="0">
                  <c:v>4</c:v>
                </c:pt>
              </c:numCache>
            </c:numRef>
          </c:val>
          <c:extLst>
            <c:ext xmlns:c16="http://schemas.microsoft.com/office/drawing/2014/chart" uri="{C3380CC4-5D6E-409C-BE32-E72D297353CC}">
              <c16:uniqueId val="{00000002-45F7-4686-B19F-459041BF40BF}"/>
            </c:ext>
          </c:extLst>
        </c:ser>
        <c:ser>
          <c:idx val="3"/>
          <c:order val="3"/>
          <c:tx>
            <c:strRef>
              <c:f>Sayfa1!$E$1</c:f>
              <c:strCache>
                <c:ptCount val="1"/>
                <c:pt idx="0">
                  <c:v>Lisans</c:v>
                </c:pt>
              </c:strCache>
            </c:strRef>
          </c:tx>
          <c:spPr>
            <a:solidFill>
              <a:schemeClr val="accent4"/>
            </a:solidFill>
            <a:ln>
              <a:noFill/>
            </a:ln>
            <a:effectLst/>
          </c:spPr>
          <c:invertIfNegative val="0"/>
          <c:cat>
            <c:strRef>
              <c:f>Sayfa1!$A$2:$A$6</c:f>
              <c:strCache>
                <c:ptCount val="1"/>
                <c:pt idx="0">
                  <c:v>Eğitim Durumu</c:v>
                </c:pt>
              </c:strCache>
            </c:strRef>
          </c:cat>
          <c:val>
            <c:numRef>
              <c:f>Sayfa1!$E$2:$E$6</c:f>
              <c:numCache>
                <c:formatCode>General</c:formatCode>
                <c:ptCount val="5"/>
                <c:pt idx="0">
                  <c:v>10</c:v>
                </c:pt>
              </c:numCache>
            </c:numRef>
          </c:val>
          <c:extLst>
            <c:ext xmlns:c16="http://schemas.microsoft.com/office/drawing/2014/chart" uri="{C3380CC4-5D6E-409C-BE32-E72D297353CC}">
              <c16:uniqueId val="{00000003-45F7-4686-B19F-459041BF40BF}"/>
            </c:ext>
          </c:extLst>
        </c:ser>
        <c:ser>
          <c:idx val="4"/>
          <c:order val="4"/>
          <c:tx>
            <c:strRef>
              <c:f>Sayfa1!$F$1</c:f>
              <c:strCache>
                <c:ptCount val="1"/>
                <c:pt idx="0">
                  <c:v>Y. Lisans</c:v>
                </c:pt>
              </c:strCache>
            </c:strRef>
          </c:tx>
          <c:spPr>
            <a:solidFill>
              <a:schemeClr val="accent5"/>
            </a:solidFill>
            <a:ln>
              <a:noFill/>
            </a:ln>
            <a:effectLst/>
          </c:spPr>
          <c:invertIfNegative val="0"/>
          <c:cat>
            <c:strRef>
              <c:f>Sayfa1!$A$2:$A$6</c:f>
              <c:strCache>
                <c:ptCount val="1"/>
                <c:pt idx="0">
                  <c:v>Eğitim Durumu</c:v>
                </c:pt>
              </c:strCache>
            </c:strRef>
          </c:cat>
          <c:val>
            <c:numRef>
              <c:f>Sayfa1!$F$2:$F$6</c:f>
              <c:numCache>
                <c:formatCode>General</c:formatCode>
                <c:ptCount val="5"/>
                <c:pt idx="0">
                  <c:v>0</c:v>
                </c:pt>
              </c:numCache>
            </c:numRef>
          </c:val>
          <c:extLst>
            <c:ext xmlns:c16="http://schemas.microsoft.com/office/drawing/2014/chart" uri="{C3380CC4-5D6E-409C-BE32-E72D297353CC}">
              <c16:uniqueId val="{00000004-45F7-4686-B19F-459041BF40BF}"/>
            </c:ext>
          </c:extLst>
        </c:ser>
        <c:ser>
          <c:idx val="5"/>
          <c:order val="5"/>
          <c:tx>
            <c:strRef>
              <c:f>Sayfa1!$G$1</c:f>
              <c:strCache>
                <c:ptCount val="1"/>
                <c:pt idx="0">
                  <c:v>Toplam</c:v>
                </c:pt>
              </c:strCache>
            </c:strRef>
          </c:tx>
          <c:spPr>
            <a:solidFill>
              <a:schemeClr val="accent6"/>
            </a:solidFill>
            <a:ln>
              <a:noFill/>
            </a:ln>
            <a:effectLst/>
          </c:spPr>
          <c:invertIfNegative val="0"/>
          <c:cat>
            <c:strRef>
              <c:f>Sayfa1!$A$2:$A$6</c:f>
              <c:strCache>
                <c:ptCount val="1"/>
                <c:pt idx="0">
                  <c:v>Eğitim Durumu</c:v>
                </c:pt>
              </c:strCache>
            </c:strRef>
          </c:cat>
          <c:val>
            <c:numRef>
              <c:f>Sayfa1!$G$2:$G$6</c:f>
              <c:numCache>
                <c:formatCode>General</c:formatCode>
                <c:ptCount val="5"/>
                <c:pt idx="0">
                  <c:v>17</c:v>
                </c:pt>
                <c:pt idx="1">
                  <c:v>0</c:v>
                </c:pt>
                <c:pt idx="2">
                  <c:v>0</c:v>
                </c:pt>
                <c:pt idx="3">
                  <c:v>0</c:v>
                </c:pt>
                <c:pt idx="4">
                  <c:v>0</c:v>
                </c:pt>
              </c:numCache>
            </c:numRef>
          </c:val>
          <c:extLst>
            <c:ext xmlns:c16="http://schemas.microsoft.com/office/drawing/2014/chart" uri="{C3380CC4-5D6E-409C-BE32-E72D297353CC}">
              <c16:uniqueId val="{00000000-5F57-4828-8AB3-DF385E1D8039}"/>
            </c:ext>
          </c:extLst>
        </c:ser>
        <c:dLbls>
          <c:showLegendKey val="0"/>
          <c:showVal val="0"/>
          <c:showCatName val="0"/>
          <c:showSerName val="0"/>
          <c:showPercent val="0"/>
          <c:showBubbleSize val="0"/>
        </c:dLbls>
        <c:gapWidth val="219"/>
        <c:axId val="-1849048544"/>
        <c:axId val="-1849059424"/>
      </c:barChart>
      <c:catAx>
        <c:axId val="-1849048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49059424"/>
        <c:crosses val="autoZero"/>
        <c:auto val="1"/>
        <c:lblAlgn val="ctr"/>
        <c:lblOffset val="100"/>
        <c:noMultiLvlLbl val="0"/>
      </c:catAx>
      <c:valAx>
        <c:axId val="-18490594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490485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73805906902713E-2"/>
          <c:y val="5.8956815153403765E-2"/>
          <c:w val="0.94491489056643618"/>
          <c:h val="0.67670520309720028"/>
        </c:manualLayout>
      </c:layout>
      <c:barChart>
        <c:barDir val="col"/>
        <c:grouping val="clustered"/>
        <c:varyColors val="0"/>
        <c:ser>
          <c:idx val="0"/>
          <c:order val="0"/>
          <c:tx>
            <c:strRef>
              <c:f>Sayfa1!$B$1</c:f>
              <c:strCache>
                <c:ptCount val="1"/>
                <c:pt idx="0">
                  <c:v>1-3 yıl arası</c:v>
                </c:pt>
              </c:strCache>
            </c:strRef>
          </c:tx>
          <c:spPr>
            <a:solidFill>
              <a:schemeClr val="accent1"/>
            </a:solidFill>
            <a:ln>
              <a:noFill/>
            </a:ln>
            <a:effectLst/>
          </c:spPr>
          <c:invertIfNegative val="0"/>
          <c:cat>
            <c:strRef>
              <c:f>Sayfa1!$A$2:$A$5</c:f>
              <c:strCache>
                <c:ptCount val="1"/>
                <c:pt idx="0">
                  <c:v>Hizmet Süresi</c:v>
                </c:pt>
              </c:strCache>
            </c:strRef>
          </c:cat>
          <c:val>
            <c:numRef>
              <c:f>Sayfa1!$B$2:$B$5</c:f>
              <c:numCache>
                <c:formatCode>General</c:formatCode>
                <c:ptCount val="4"/>
                <c:pt idx="0">
                  <c:v>1</c:v>
                </c:pt>
              </c:numCache>
            </c:numRef>
          </c:val>
          <c:extLst>
            <c:ext xmlns:c16="http://schemas.microsoft.com/office/drawing/2014/chart" uri="{C3380CC4-5D6E-409C-BE32-E72D297353CC}">
              <c16:uniqueId val="{00000000-F2C3-4305-B3AC-9176D0108708}"/>
            </c:ext>
          </c:extLst>
        </c:ser>
        <c:ser>
          <c:idx val="1"/>
          <c:order val="1"/>
          <c:tx>
            <c:strRef>
              <c:f>Sayfa1!$C$1</c:f>
              <c:strCache>
                <c:ptCount val="1"/>
                <c:pt idx="0">
                  <c:v>4-6 yıl arası</c:v>
                </c:pt>
              </c:strCache>
            </c:strRef>
          </c:tx>
          <c:spPr>
            <a:solidFill>
              <a:schemeClr val="accent2"/>
            </a:solidFill>
            <a:ln>
              <a:noFill/>
            </a:ln>
            <a:effectLst/>
          </c:spPr>
          <c:invertIfNegative val="0"/>
          <c:cat>
            <c:strRef>
              <c:f>Sayfa1!$A$2:$A$5</c:f>
              <c:strCache>
                <c:ptCount val="1"/>
                <c:pt idx="0">
                  <c:v>Hizmet Süresi</c:v>
                </c:pt>
              </c:strCache>
            </c:strRef>
          </c:cat>
          <c:val>
            <c:numRef>
              <c:f>Sayfa1!$C$2:$C$5</c:f>
              <c:numCache>
                <c:formatCode>General</c:formatCode>
                <c:ptCount val="4"/>
                <c:pt idx="0">
                  <c:v>3</c:v>
                </c:pt>
              </c:numCache>
            </c:numRef>
          </c:val>
          <c:extLst>
            <c:ext xmlns:c16="http://schemas.microsoft.com/office/drawing/2014/chart" uri="{C3380CC4-5D6E-409C-BE32-E72D297353CC}">
              <c16:uniqueId val="{00000001-F2C3-4305-B3AC-9176D0108708}"/>
            </c:ext>
          </c:extLst>
        </c:ser>
        <c:ser>
          <c:idx val="2"/>
          <c:order val="2"/>
          <c:tx>
            <c:strRef>
              <c:f>Sayfa1!$D$1</c:f>
              <c:strCache>
                <c:ptCount val="1"/>
                <c:pt idx="0">
                  <c:v>7-10 yıl arası</c:v>
                </c:pt>
              </c:strCache>
            </c:strRef>
          </c:tx>
          <c:spPr>
            <a:solidFill>
              <a:schemeClr val="accent3"/>
            </a:solidFill>
            <a:ln>
              <a:noFill/>
            </a:ln>
            <a:effectLst/>
          </c:spPr>
          <c:invertIfNegative val="0"/>
          <c:cat>
            <c:strRef>
              <c:f>Sayfa1!$A$2:$A$5</c:f>
              <c:strCache>
                <c:ptCount val="1"/>
                <c:pt idx="0">
                  <c:v>Hizmet Süresi</c:v>
                </c:pt>
              </c:strCache>
            </c:strRef>
          </c:cat>
          <c:val>
            <c:numRef>
              <c:f>Sayfa1!$D$2:$D$5</c:f>
              <c:numCache>
                <c:formatCode>General</c:formatCode>
                <c:ptCount val="4"/>
                <c:pt idx="0">
                  <c:v>10</c:v>
                </c:pt>
              </c:numCache>
            </c:numRef>
          </c:val>
          <c:extLst>
            <c:ext xmlns:c16="http://schemas.microsoft.com/office/drawing/2014/chart" uri="{C3380CC4-5D6E-409C-BE32-E72D297353CC}">
              <c16:uniqueId val="{00000002-F2C3-4305-B3AC-9176D0108708}"/>
            </c:ext>
          </c:extLst>
        </c:ser>
        <c:ser>
          <c:idx val="3"/>
          <c:order val="3"/>
          <c:tx>
            <c:strRef>
              <c:f>Sayfa1!$E$1</c:f>
              <c:strCache>
                <c:ptCount val="1"/>
                <c:pt idx="0">
                  <c:v>11-15 yıl arası</c:v>
                </c:pt>
              </c:strCache>
            </c:strRef>
          </c:tx>
          <c:spPr>
            <a:solidFill>
              <a:schemeClr val="accent4"/>
            </a:solidFill>
            <a:ln>
              <a:noFill/>
            </a:ln>
            <a:effectLst/>
          </c:spPr>
          <c:invertIfNegative val="0"/>
          <c:cat>
            <c:strRef>
              <c:f>Sayfa1!$A$2:$A$5</c:f>
              <c:strCache>
                <c:ptCount val="1"/>
                <c:pt idx="0">
                  <c:v>Hizmet Süresi</c:v>
                </c:pt>
              </c:strCache>
            </c:strRef>
          </c:cat>
          <c:val>
            <c:numRef>
              <c:f>Sayfa1!$E$2:$E$5</c:f>
              <c:numCache>
                <c:formatCode>General</c:formatCode>
                <c:ptCount val="4"/>
                <c:pt idx="0">
                  <c:v>0</c:v>
                </c:pt>
              </c:numCache>
            </c:numRef>
          </c:val>
          <c:extLst>
            <c:ext xmlns:c16="http://schemas.microsoft.com/office/drawing/2014/chart" uri="{C3380CC4-5D6E-409C-BE32-E72D297353CC}">
              <c16:uniqueId val="{00000003-F2C3-4305-B3AC-9176D0108708}"/>
            </c:ext>
          </c:extLst>
        </c:ser>
        <c:ser>
          <c:idx val="4"/>
          <c:order val="4"/>
          <c:tx>
            <c:strRef>
              <c:f>Sayfa1!$F$1</c:f>
              <c:strCache>
                <c:ptCount val="1"/>
                <c:pt idx="0">
                  <c:v>16-20 yıl arası</c:v>
                </c:pt>
              </c:strCache>
            </c:strRef>
          </c:tx>
          <c:spPr>
            <a:solidFill>
              <a:schemeClr val="accent5"/>
            </a:solidFill>
            <a:ln>
              <a:noFill/>
            </a:ln>
            <a:effectLst/>
          </c:spPr>
          <c:invertIfNegative val="0"/>
          <c:cat>
            <c:strRef>
              <c:f>Sayfa1!$A$2:$A$5</c:f>
              <c:strCache>
                <c:ptCount val="1"/>
                <c:pt idx="0">
                  <c:v>Hizmet Süresi</c:v>
                </c:pt>
              </c:strCache>
            </c:strRef>
          </c:cat>
          <c:val>
            <c:numRef>
              <c:f>Sayfa1!$F$2:$F$5</c:f>
              <c:numCache>
                <c:formatCode>General</c:formatCode>
                <c:ptCount val="4"/>
                <c:pt idx="0">
                  <c:v>0</c:v>
                </c:pt>
              </c:numCache>
            </c:numRef>
          </c:val>
          <c:extLst>
            <c:ext xmlns:c16="http://schemas.microsoft.com/office/drawing/2014/chart" uri="{C3380CC4-5D6E-409C-BE32-E72D297353CC}">
              <c16:uniqueId val="{00000000-14D6-4411-97AE-F4D2E1299976}"/>
            </c:ext>
          </c:extLst>
        </c:ser>
        <c:ser>
          <c:idx val="5"/>
          <c:order val="5"/>
          <c:tx>
            <c:strRef>
              <c:f>Sayfa1!$G$1</c:f>
              <c:strCache>
                <c:ptCount val="1"/>
                <c:pt idx="0">
                  <c:v>21 üzeri</c:v>
                </c:pt>
              </c:strCache>
            </c:strRef>
          </c:tx>
          <c:spPr>
            <a:solidFill>
              <a:schemeClr val="accent6"/>
            </a:solidFill>
            <a:ln>
              <a:noFill/>
            </a:ln>
            <a:effectLst/>
          </c:spPr>
          <c:invertIfNegative val="0"/>
          <c:cat>
            <c:strRef>
              <c:f>Sayfa1!$A$2:$A$5</c:f>
              <c:strCache>
                <c:ptCount val="1"/>
                <c:pt idx="0">
                  <c:v>Hizmet Süresi</c:v>
                </c:pt>
              </c:strCache>
            </c:strRef>
          </c:cat>
          <c:val>
            <c:numRef>
              <c:f>Sayfa1!$G$2:$G$5</c:f>
              <c:numCache>
                <c:formatCode>General</c:formatCode>
                <c:ptCount val="4"/>
                <c:pt idx="0">
                  <c:v>3</c:v>
                </c:pt>
              </c:numCache>
            </c:numRef>
          </c:val>
          <c:extLst>
            <c:ext xmlns:c16="http://schemas.microsoft.com/office/drawing/2014/chart" uri="{C3380CC4-5D6E-409C-BE32-E72D297353CC}">
              <c16:uniqueId val="{00000000-1F2D-4C23-9839-F4D71581CB2B}"/>
            </c:ext>
          </c:extLst>
        </c:ser>
        <c:dLbls>
          <c:showLegendKey val="0"/>
          <c:showVal val="0"/>
          <c:showCatName val="0"/>
          <c:showSerName val="0"/>
          <c:showPercent val="0"/>
          <c:showBubbleSize val="0"/>
        </c:dLbls>
        <c:gapWidth val="219"/>
        <c:axId val="-1849048000"/>
        <c:axId val="-1849046912"/>
      </c:barChart>
      <c:catAx>
        <c:axId val="-1849048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49046912"/>
        <c:crosses val="autoZero"/>
        <c:auto val="1"/>
        <c:lblAlgn val="ctr"/>
        <c:lblOffset val="100"/>
        <c:noMultiLvlLbl val="0"/>
      </c:catAx>
      <c:valAx>
        <c:axId val="-18490469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49048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373805906902713E-2"/>
          <c:y val="5.8956815153403765E-2"/>
          <c:w val="0.94491489056643618"/>
          <c:h val="0.67670520309720028"/>
        </c:manualLayout>
      </c:layout>
      <c:barChart>
        <c:barDir val="col"/>
        <c:grouping val="clustered"/>
        <c:varyColors val="0"/>
        <c:ser>
          <c:idx val="0"/>
          <c:order val="0"/>
          <c:tx>
            <c:strRef>
              <c:f>Sayfa1!$B$1</c:f>
              <c:strCache>
                <c:ptCount val="1"/>
                <c:pt idx="0">
                  <c:v>21-25 yaş arası</c:v>
                </c:pt>
              </c:strCache>
            </c:strRef>
          </c:tx>
          <c:spPr>
            <a:solidFill>
              <a:schemeClr val="accent1"/>
            </a:solidFill>
            <a:ln>
              <a:noFill/>
            </a:ln>
            <a:effectLst/>
          </c:spPr>
          <c:invertIfNegative val="0"/>
          <c:cat>
            <c:strRef>
              <c:f>Sayfa1!$A$2:$A$5</c:f>
              <c:strCache>
                <c:ptCount val="1"/>
                <c:pt idx="0">
                  <c:v>Yaş</c:v>
                </c:pt>
              </c:strCache>
            </c:strRef>
          </c:cat>
          <c:val>
            <c:numRef>
              <c:f>Sayfa1!$B$2:$B$5</c:f>
              <c:numCache>
                <c:formatCode>General</c:formatCode>
                <c:ptCount val="4"/>
                <c:pt idx="0">
                  <c:v>1</c:v>
                </c:pt>
              </c:numCache>
            </c:numRef>
          </c:val>
          <c:extLst>
            <c:ext xmlns:c16="http://schemas.microsoft.com/office/drawing/2014/chart" uri="{C3380CC4-5D6E-409C-BE32-E72D297353CC}">
              <c16:uniqueId val="{00000000-F2C3-4305-B3AC-9176D0108708}"/>
            </c:ext>
          </c:extLst>
        </c:ser>
        <c:ser>
          <c:idx val="1"/>
          <c:order val="1"/>
          <c:tx>
            <c:strRef>
              <c:f>Sayfa1!$C$1</c:f>
              <c:strCache>
                <c:ptCount val="1"/>
                <c:pt idx="0">
                  <c:v>26-30 yaş arası</c:v>
                </c:pt>
              </c:strCache>
            </c:strRef>
          </c:tx>
          <c:spPr>
            <a:solidFill>
              <a:schemeClr val="accent2"/>
            </a:solidFill>
            <a:ln>
              <a:noFill/>
            </a:ln>
            <a:effectLst/>
          </c:spPr>
          <c:invertIfNegative val="0"/>
          <c:cat>
            <c:strRef>
              <c:f>Sayfa1!$A$2:$A$5</c:f>
              <c:strCache>
                <c:ptCount val="1"/>
                <c:pt idx="0">
                  <c:v>Yaş</c:v>
                </c:pt>
              </c:strCache>
            </c:strRef>
          </c:cat>
          <c:val>
            <c:numRef>
              <c:f>Sayfa1!$C$2:$C$5</c:f>
              <c:numCache>
                <c:formatCode>General</c:formatCode>
                <c:ptCount val="4"/>
                <c:pt idx="0">
                  <c:v>3</c:v>
                </c:pt>
              </c:numCache>
            </c:numRef>
          </c:val>
          <c:extLst>
            <c:ext xmlns:c16="http://schemas.microsoft.com/office/drawing/2014/chart" uri="{C3380CC4-5D6E-409C-BE32-E72D297353CC}">
              <c16:uniqueId val="{00000001-F2C3-4305-B3AC-9176D0108708}"/>
            </c:ext>
          </c:extLst>
        </c:ser>
        <c:ser>
          <c:idx val="2"/>
          <c:order val="2"/>
          <c:tx>
            <c:strRef>
              <c:f>Sayfa1!$D$1</c:f>
              <c:strCache>
                <c:ptCount val="1"/>
                <c:pt idx="0">
                  <c:v>31-35  yaş arası</c:v>
                </c:pt>
              </c:strCache>
            </c:strRef>
          </c:tx>
          <c:spPr>
            <a:solidFill>
              <a:schemeClr val="accent3"/>
            </a:solidFill>
            <a:ln>
              <a:noFill/>
            </a:ln>
            <a:effectLst/>
          </c:spPr>
          <c:invertIfNegative val="0"/>
          <c:cat>
            <c:strRef>
              <c:f>Sayfa1!$A$2:$A$5</c:f>
              <c:strCache>
                <c:ptCount val="1"/>
                <c:pt idx="0">
                  <c:v>Yaş</c:v>
                </c:pt>
              </c:strCache>
            </c:strRef>
          </c:cat>
          <c:val>
            <c:numRef>
              <c:f>Sayfa1!$D$2:$D$5</c:f>
              <c:numCache>
                <c:formatCode>General</c:formatCode>
                <c:ptCount val="4"/>
                <c:pt idx="0">
                  <c:v>7</c:v>
                </c:pt>
              </c:numCache>
            </c:numRef>
          </c:val>
          <c:extLst>
            <c:ext xmlns:c16="http://schemas.microsoft.com/office/drawing/2014/chart" uri="{C3380CC4-5D6E-409C-BE32-E72D297353CC}">
              <c16:uniqueId val="{00000002-F2C3-4305-B3AC-9176D0108708}"/>
            </c:ext>
          </c:extLst>
        </c:ser>
        <c:ser>
          <c:idx val="3"/>
          <c:order val="3"/>
          <c:tx>
            <c:strRef>
              <c:f>Sayfa1!$E$1</c:f>
              <c:strCache>
                <c:ptCount val="1"/>
                <c:pt idx="0">
                  <c:v>36-40 yaş arası</c:v>
                </c:pt>
              </c:strCache>
            </c:strRef>
          </c:tx>
          <c:spPr>
            <a:solidFill>
              <a:schemeClr val="accent4"/>
            </a:solidFill>
            <a:ln>
              <a:noFill/>
            </a:ln>
            <a:effectLst/>
          </c:spPr>
          <c:invertIfNegative val="0"/>
          <c:cat>
            <c:strRef>
              <c:f>Sayfa1!$A$2:$A$5</c:f>
              <c:strCache>
                <c:ptCount val="1"/>
                <c:pt idx="0">
                  <c:v>Yaş</c:v>
                </c:pt>
              </c:strCache>
            </c:strRef>
          </c:cat>
          <c:val>
            <c:numRef>
              <c:f>Sayfa1!$E$2:$E$5</c:f>
              <c:numCache>
                <c:formatCode>General</c:formatCode>
                <c:ptCount val="4"/>
                <c:pt idx="0">
                  <c:v>2</c:v>
                </c:pt>
              </c:numCache>
            </c:numRef>
          </c:val>
          <c:extLst>
            <c:ext xmlns:c16="http://schemas.microsoft.com/office/drawing/2014/chart" uri="{C3380CC4-5D6E-409C-BE32-E72D297353CC}">
              <c16:uniqueId val="{00000003-F2C3-4305-B3AC-9176D0108708}"/>
            </c:ext>
          </c:extLst>
        </c:ser>
        <c:ser>
          <c:idx val="4"/>
          <c:order val="4"/>
          <c:tx>
            <c:strRef>
              <c:f>Sayfa1!$F$1</c:f>
              <c:strCache>
                <c:ptCount val="1"/>
                <c:pt idx="0">
                  <c:v>41-50 yaş arası</c:v>
                </c:pt>
              </c:strCache>
            </c:strRef>
          </c:tx>
          <c:spPr>
            <a:solidFill>
              <a:schemeClr val="accent5"/>
            </a:solidFill>
            <a:ln>
              <a:noFill/>
            </a:ln>
            <a:effectLst/>
          </c:spPr>
          <c:invertIfNegative val="0"/>
          <c:cat>
            <c:strRef>
              <c:f>Sayfa1!$A$2:$A$5</c:f>
              <c:strCache>
                <c:ptCount val="1"/>
                <c:pt idx="0">
                  <c:v>Yaş</c:v>
                </c:pt>
              </c:strCache>
            </c:strRef>
          </c:cat>
          <c:val>
            <c:numRef>
              <c:f>Sayfa1!$F$2:$F$5</c:f>
              <c:numCache>
                <c:formatCode>General</c:formatCode>
                <c:ptCount val="4"/>
                <c:pt idx="0">
                  <c:v>3</c:v>
                </c:pt>
              </c:numCache>
            </c:numRef>
          </c:val>
          <c:extLst>
            <c:ext xmlns:c16="http://schemas.microsoft.com/office/drawing/2014/chart" uri="{C3380CC4-5D6E-409C-BE32-E72D297353CC}">
              <c16:uniqueId val="{00000000-14D6-4411-97AE-F4D2E1299976}"/>
            </c:ext>
          </c:extLst>
        </c:ser>
        <c:ser>
          <c:idx val="5"/>
          <c:order val="5"/>
          <c:tx>
            <c:strRef>
              <c:f>Sayfa1!$G$1</c:f>
              <c:strCache>
                <c:ptCount val="1"/>
                <c:pt idx="0">
                  <c:v>51-üzeri</c:v>
                </c:pt>
              </c:strCache>
            </c:strRef>
          </c:tx>
          <c:spPr>
            <a:solidFill>
              <a:schemeClr val="accent6"/>
            </a:solidFill>
            <a:ln>
              <a:noFill/>
            </a:ln>
            <a:effectLst/>
          </c:spPr>
          <c:invertIfNegative val="0"/>
          <c:cat>
            <c:strRef>
              <c:f>Sayfa1!$A$2:$A$5</c:f>
              <c:strCache>
                <c:ptCount val="1"/>
                <c:pt idx="0">
                  <c:v>Yaş</c:v>
                </c:pt>
              </c:strCache>
            </c:strRef>
          </c:cat>
          <c:val>
            <c:numRef>
              <c:f>Sayfa1!$G$2:$G$5</c:f>
              <c:numCache>
                <c:formatCode>General</c:formatCode>
                <c:ptCount val="4"/>
                <c:pt idx="0">
                  <c:v>1</c:v>
                </c:pt>
              </c:numCache>
            </c:numRef>
          </c:val>
          <c:extLst>
            <c:ext xmlns:c16="http://schemas.microsoft.com/office/drawing/2014/chart" uri="{C3380CC4-5D6E-409C-BE32-E72D297353CC}">
              <c16:uniqueId val="{00000000-FBCD-42F9-A436-CDAA6D621C9D}"/>
            </c:ext>
          </c:extLst>
        </c:ser>
        <c:dLbls>
          <c:showLegendKey val="0"/>
          <c:showVal val="0"/>
          <c:showCatName val="0"/>
          <c:showSerName val="0"/>
          <c:showPercent val="0"/>
          <c:showBubbleSize val="0"/>
        </c:dLbls>
        <c:gapWidth val="219"/>
        <c:axId val="-1849058880"/>
        <c:axId val="-1809181808"/>
      </c:barChart>
      <c:catAx>
        <c:axId val="-1849058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09181808"/>
        <c:crosses val="autoZero"/>
        <c:auto val="1"/>
        <c:lblAlgn val="ctr"/>
        <c:lblOffset val="100"/>
        <c:noMultiLvlLbl val="0"/>
      </c:catAx>
      <c:valAx>
        <c:axId val="-18091818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490588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tr-TR" dirty="0" smtClean="0"/>
              <a:t>Yıllara Göre Bütçe Harcamaları</a:t>
            </a:r>
            <a:endParaRPr lang="tr-TR" dirty="0"/>
          </a:p>
        </c:rich>
      </c:tx>
      <c:layout>
        <c:manualLayout>
          <c:xMode val="edge"/>
          <c:yMode val="edge"/>
          <c:x val="0.29578850510291882"/>
          <c:y val="4.1551087131900435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tr-TR"/>
        </a:p>
      </c:txPr>
    </c:title>
    <c:autoTitleDeleted val="0"/>
    <c:plotArea>
      <c:layout>
        <c:manualLayout>
          <c:layoutTarget val="inner"/>
          <c:xMode val="edge"/>
          <c:yMode val="edge"/>
          <c:x val="8.455232736919216E-2"/>
          <c:y val="0.12377680093258935"/>
          <c:w val="0.89006943223269286"/>
          <c:h val="0.61031881692002499"/>
        </c:manualLayout>
      </c:layout>
      <c:barChart>
        <c:barDir val="col"/>
        <c:grouping val="clustered"/>
        <c:varyColors val="0"/>
        <c:ser>
          <c:idx val="0"/>
          <c:order val="0"/>
          <c:tx>
            <c:strRef>
              <c:f>Sayfa1!$B$1</c:f>
              <c:strCache>
                <c:ptCount val="1"/>
                <c:pt idx="0">
                  <c:v>2016 ödenek</c:v>
                </c:pt>
              </c:strCache>
            </c:strRef>
          </c:tx>
          <c:spPr>
            <a:solidFill>
              <a:schemeClr val="accent1"/>
            </a:solidFill>
            <a:ln>
              <a:noFill/>
            </a:ln>
            <a:effectLst/>
          </c:spPr>
          <c:invertIfNegative val="0"/>
          <c:cat>
            <c:strRef>
              <c:f>Sayfa1!$A$2:$A$5</c:f>
              <c:strCache>
                <c:ptCount val="3"/>
                <c:pt idx="0">
                  <c:v>Mal Alımları</c:v>
                </c:pt>
                <c:pt idx="1">
                  <c:v>Yolluklar</c:v>
                </c:pt>
                <c:pt idx="2">
                  <c:v>Hizmet Alımları</c:v>
                </c:pt>
              </c:strCache>
            </c:strRef>
          </c:cat>
          <c:val>
            <c:numRef>
              <c:f>Sayfa1!$B$2:$B$5</c:f>
              <c:numCache>
                <c:formatCode>#,##0</c:formatCode>
                <c:ptCount val="4"/>
                <c:pt idx="0">
                  <c:v>37400</c:v>
                </c:pt>
                <c:pt idx="1">
                  <c:v>17000</c:v>
                </c:pt>
                <c:pt idx="2">
                  <c:v>24000</c:v>
                </c:pt>
              </c:numCache>
            </c:numRef>
          </c:val>
          <c:extLst>
            <c:ext xmlns:c16="http://schemas.microsoft.com/office/drawing/2014/chart" uri="{C3380CC4-5D6E-409C-BE32-E72D297353CC}">
              <c16:uniqueId val="{00000000-A856-480C-B8F5-AD7C5903DB48}"/>
            </c:ext>
          </c:extLst>
        </c:ser>
        <c:ser>
          <c:idx val="1"/>
          <c:order val="1"/>
          <c:tx>
            <c:strRef>
              <c:f>Sayfa1!$C$1</c:f>
              <c:strCache>
                <c:ptCount val="1"/>
                <c:pt idx="0">
                  <c:v>2016harcama</c:v>
                </c:pt>
              </c:strCache>
            </c:strRef>
          </c:tx>
          <c:spPr>
            <a:solidFill>
              <a:schemeClr val="accent2"/>
            </a:solidFill>
            <a:ln>
              <a:noFill/>
            </a:ln>
            <a:effectLst/>
          </c:spPr>
          <c:invertIfNegative val="0"/>
          <c:cat>
            <c:strRef>
              <c:f>Sayfa1!$A$2:$A$5</c:f>
              <c:strCache>
                <c:ptCount val="3"/>
                <c:pt idx="0">
                  <c:v>Mal Alımları</c:v>
                </c:pt>
                <c:pt idx="1">
                  <c:v>Yolluklar</c:v>
                </c:pt>
                <c:pt idx="2">
                  <c:v>Hizmet Alımları</c:v>
                </c:pt>
              </c:strCache>
            </c:strRef>
          </c:cat>
          <c:val>
            <c:numRef>
              <c:f>Sayfa1!$C$2:$C$5</c:f>
              <c:numCache>
                <c:formatCode>General</c:formatCode>
                <c:ptCount val="4"/>
                <c:pt idx="0">
                  <c:v>36934</c:v>
                </c:pt>
                <c:pt idx="1">
                  <c:v>10411</c:v>
                </c:pt>
                <c:pt idx="2">
                  <c:v>35896</c:v>
                </c:pt>
              </c:numCache>
            </c:numRef>
          </c:val>
          <c:extLst>
            <c:ext xmlns:c16="http://schemas.microsoft.com/office/drawing/2014/chart" uri="{C3380CC4-5D6E-409C-BE32-E72D297353CC}">
              <c16:uniqueId val="{00000001-A856-480C-B8F5-AD7C5903DB48}"/>
            </c:ext>
          </c:extLst>
        </c:ser>
        <c:ser>
          <c:idx val="2"/>
          <c:order val="2"/>
          <c:tx>
            <c:strRef>
              <c:f>Sayfa1!$D$1</c:f>
              <c:strCache>
                <c:ptCount val="1"/>
                <c:pt idx="0">
                  <c:v>2016 kalan</c:v>
                </c:pt>
              </c:strCache>
            </c:strRef>
          </c:tx>
          <c:spPr>
            <a:solidFill>
              <a:schemeClr val="accent3"/>
            </a:solidFill>
            <a:ln>
              <a:noFill/>
            </a:ln>
            <a:effectLst/>
          </c:spPr>
          <c:invertIfNegative val="0"/>
          <c:cat>
            <c:strRef>
              <c:f>Sayfa1!$A$2:$A$5</c:f>
              <c:strCache>
                <c:ptCount val="3"/>
                <c:pt idx="0">
                  <c:v>Mal Alımları</c:v>
                </c:pt>
                <c:pt idx="1">
                  <c:v>Yolluklar</c:v>
                </c:pt>
                <c:pt idx="2">
                  <c:v>Hizmet Alımları</c:v>
                </c:pt>
              </c:strCache>
            </c:strRef>
          </c:cat>
          <c:val>
            <c:numRef>
              <c:f>Sayfa1!$D$2:$D$5</c:f>
              <c:numCache>
                <c:formatCode>#,##0</c:formatCode>
                <c:ptCount val="4"/>
                <c:pt idx="0">
                  <c:v>466</c:v>
                </c:pt>
                <c:pt idx="1">
                  <c:v>6589</c:v>
                </c:pt>
                <c:pt idx="2">
                  <c:v>10434</c:v>
                </c:pt>
              </c:numCache>
            </c:numRef>
          </c:val>
          <c:extLst>
            <c:ext xmlns:c16="http://schemas.microsoft.com/office/drawing/2014/chart" uri="{C3380CC4-5D6E-409C-BE32-E72D297353CC}">
              <c16:uniqueId val="{00000002-A856-480C-B8F5-AD7C5903DB48}"/>
            </c:ext>
          </c:extLst>
        </c:ser>
        <c:ser>
          <c:idx val="3"/>
          <c:order val="3"/>
          <c:tx>
            <c:strRef>
              <c:f>Sayfa1!$E$1</c:f>
              <c:strCache>
                <c:ptCount val="1"/>
                <c:pt idx="0">
                  <c:v>2017 ödenek</c:v>
                </c:pt>
              </c:strCache>
            </c:strRef>
          </c:tx>
          <c:spPr>
            <a:solidFill>
              <a:schemeClr val="accent4"/>
            </a:solidFill>
            <a:ln>
              <a:noFill/>
            </a:ln>
            <a:effectLst/>
          </c:spPr>
          <c:invertIfNegative val="0"/>
          <c:cat>
            <c:strRef>
              <c:f>Sayfa1!$A$2:$A$5</c:f>
              <c:strCache>
                <c:ptCount val="3"/>
                <c:pt idx="0">
                  <c:v>Mal Alımları</c:v>
                </c:pt>
                <c:pt idx="1">
                  <c:v>Yolluklar</c:v>
                </c:pt>
                <c:pt idx="2">
                  <c:v>Hizmet Alımları</c:v>
                </c:pt>
              </c:strCache>
            </c:strRef>
          </c:cat>
          <c:val>
            <c:numRef>
              <c:f>Sayfa1!$E$2:$E$5</c:f>
              <c:numCache>
                <c:formatCode>#,##0</c:formatCode>
                <c:ptCount val="4"/>
                <c:pt idx="0">
                  <c:v>12000</c:v>
                </c:pt>
                <c:pt idx="1">
                  <c:v>17000</c:v>
                </c:pt>
                <c:pt idx="2">
                  <c:v>24000</c:v>
                </c:pt>
              </c:numCache>
            </c:numRef>
          </c:val>
          <c:extLst>
            <c:ext xmlns:c16="http://schemas.microsoft.com/office/drawing/2014/chart" uri="{C3380CC4-5D6E-409C-BE32-E72D297353CC}">
              <c16:uniqueId val="{00000003-A856-480C-B8F5-AD7C5903DB48}"/>
            </c:ext>
          </c:extLst>
        </c:ser>
        <c:ser>
          <c:idx val="4"/>
          <c:order val="4"/>
          <c:tx>
            <c:strRef>
              <c:f>Sayfa1!$F$1</c:f>
              <c:strCache>
                <c:ptCount val="1"/>
                <c:pt idx="0">
                  <c:v>2017 harcama</c:v>
                </c:pt>
              </c:strCache>
            </c:strRef>
          </c:tx>
          <c:spPr>
            <a:solidFill>
              <a:schemeClr val="accent5"/>
            </a:solidFill>
            <a:ln>
              <a:noFill/>
            </a:ln>
            <a:effectLst/>
          </c:spPr>
          <c:invertIfNegative val="0"/>
          <c:cat>
            <c:strRef>
              <c:f>Sayfa1!$A$2:$A$5</c:f>
              <c:strCache>
                <c:ptCount val="3"/>
                <c:pt idx="0">
                  <c:v>Mal Alımları</c:v>
                </c:pt>
                <c:pt idx="1">
                  <c:v>Yolluklar</c:v>
                </c:pt>
                <c:pt idx="2">
                  <c:v>Hizmet Alımları</c:v>
                </c:pt>
              </c:strCache>
            </c:strRef>
          </c:cat>
          <c:val>
            <c:numRef>
              <c:f>Sayfa1!$F$2:$F$5</c:f>
              <c:numCache>
                <c:formatCode>#,##0</c:formatCode>
                <c:ptCount val="4"/>
                <c:pt idx="0">
                  <c:v>0</c:v>
                </c:pt>
                <c:pt idx="1">
                  <c:v>0</c:v>
                </c:pt>
                <c:pt idx="2" formatCode="General">
                  <c:v>0</c:v>
                </c:pt>
              </c:numCache>
            </c:numRef>
          </c:val>
          <c:extLst>
            <c:ext xmlns:c16="http://schemas.microsoft.com/office/drawing/2014/chart" uri="{C3380CC4-5D6E-409C-BE32-E72D297353CC}">
              <c16:uniqueId val="{00000004-A856-480C-B8F5-AD7C5903DB48}"/>
            </c:ext>
          </c:extLst>
        </c:ser>
        <c:ser>
          <c:idx val="5"/>
          <c:order val="5"/>
          <c:tx>
            <c:strRef>
              <c:f>Sayfa1!$G$1</c:f>
              <c:strCache>
                <c:ptCount val="1"/>
                <c:pt idx="0">
                  <c:v>2017 kalan</c:v>
                </c:pt>
              </c:strCache>
            </c:strRef>
          </c:tx>
          <c:spPr>
            <a:solidFill>
              <a:schemeClr val="accent6"/>
            </a:solidFill>
            <a:ln>
              <a:noFill/>
            </a:ln>
            <a:effectLst/>
          </c:spPr>
          <c:invertIfNegative val="0"/>
          <c:cat>
            <c:strRef>
              <c:f>Sayfa1!$A$2:$A$5</c:f>
              <c:strCache>
                <c:ptCount val="3"/>
                <c:pt idx="0">
                  <c:v>Mal Alımları</c:v>
                </c:pt>
                <c:pt idx="1">
                  <c:v>Yolluklar</c:v>
                </c:pt>
                <c:pt idx="2">
                  <c:v>Hizmet Alımları</c:v>
                </c:pt>
              </c:strCache>
            </c:strRef>
          </c:cat>
          <c:val>
            <c:numRef>
              <c:f>Sayfa1!$G$2:$G$5</c:f>
              <c:numCache>
                <c:formatCode>#,##0</c:formatCode>
                <c:ptCount val="4"/>
                <c:pt idx="0">
                  <c:v>12000</c:v>
                </c:pt>
                <c:pt idx="1">
                  <c:v>17000</c:v>
                </c:pt>
                <c:pt idx="2">
                  <c:v>24000</c:v>
                </c:pt>
              </c:numCache>
            </c:numRef>
          </c:val>
          <c:extLst>
            <c:ext xmlns:c16="http://schemas.microsoft.com/office/drawing/2014/chart" uri="{C3380CC4-5D6E-409C-BE32-E72D297353CC}">
              <c16:uniqueId val="{00000005-A856-480C-B8F5-AD7C5903DB48}"/>
            </c:ext>
          </c:extLst>
        </c:ser>
        <c:ser>
          <c:idx val="6"/>
          <c:order val="6"/>
          <c:tx>
            <c:strRef>
              <c:f>Sayfa1!$H$1</c:f>
              <c:strCache>
                <c:ptCount val="1"/>
                <c:pt idx="0">
                  <c:v>2018 ödenek</c:v>
                </c:pt>
              </c:strCache>
            </c:strRef>
          </c:tx>
          <c:spPr>
            <a:solidFill>
              <a:schemeClr val="accent1">
                <a:lumMod val="60000"/>
              </a:schemeClr>
            </a:solidFill>
            <a:ln>
              <a:noFill/>
            </a:ln>
            <a:effectLst/>
          </c:spPr>
          <c:invertIfNegative val="0"/>
          <c:cat>
            <c:strRef>
              <c:f>Sayfa1!$A$2:$A$5</c:f>
              <c:strCache>
                <c:ptCount val="3"/>
                <c:pt idx="0">
                  <c:v>Mal Alımları</c:v>
                </c:pt>
                <c:pt idx="1">
                  <c:v>Yolluklar</c:v>
                </c:pt>
                <c:pt idx="2">
                  <c:v>Hizmet Alımları</c:v>
                </c:pt>
              </c:strCache>
            </c:strRef>
          </c:cat>
          <c:val>
            <c:numRef>
              <c:f>Sayfa1!$H$2:$H$5</c:f>
              <c:numCache>
                <c:formatCode>#,##0</c:formatCode>
                <c:ptCount val="4"/>
                <c:pt idx="0">
                  <c:v>22000</c:v>
                </c:pt>
                <c:pt idx="1">
                  <c:v>9100</c:v>
                </c:pt>
                <c:pt idx="2">
                  <c:v>6800</c:v>
                </c:pt>
              </c:numCache>
            </c:numRef>
          </c:val>
          <c:extLst>
            <c:ext xmlns:c16="http://schemas.microsoft.com/office/drawing/2014/chart" uri="{C3380CC4-5D6E-409C-BE32-E72D297353CC}">
              <c16:uniqueId val="{00000006-A856-480C-B8F5-AD7C5903DB48}"/>
            </c:ext>
          </c:extLst>
        </c:ser>
        <c:ser>
          <c:idx val="7"/>
          <c:order val="7"/>
          <c:tx>
            <c:strRef>
              <c:f>Sayfa1!$I$1</c:f>
              <c:strCache>
                <c:ptCount val="1"/>
                <c:pt idx="0">
                  <c:v>2018 harcama</c:v>
                </c:pt>
              </c:strCache>
            </c:strRef>
          </c:tx>
          <c:spPr>
            <a:solidFill>
              <a:schemeClr val="accent2">
                <a:lumMod val="60000"/>
              </a:schemeClr>
            </a:solidFill>
            <a:ln>
              <a:noFill/>
            </a:ln>
            <a:effectLst/>
          </c:spPr>
          <c:invertIfNegative val="0"/>
          <c:cat>
            <c:strRef>
              <c:f>Sayfa1!$A$2:$A$5</c:f>
              <c:strCache>
                <c:ptCount val="3"/>
                <c:pt idx="0">
                  <c:v>Mal Alımları</c:v>
                </c:pt>
                <c:pt idx="1">
                  <c:v>Yolluklar</c:v>
                </c:pt>
                <c:pt idx="2">
                  <c:v>Hizmet Alımları</c:v>
                </c:pt>
              </c:strCache>
            </c:strRef>
          </c:cat>
          <c:val>
            <c:numRef>
              <c:f>Sayfa1!$I$2:$I$5</c:f>
              <c:numCache>
                <c:formatCode>#,##0</c:formatCode>
                <c:ptCount val="4"/>
                <c:pt idx="0">
                  <c:v>17210</c:v>
                </c:pt>
                <c:pt idx="1">
                  <c:v>4073</c:v>
                </c:pt>
                <c:pt idx="2" formatCode="#,##0.00">
                  <c:v>0</c:v>
                </c:pt>
              </c:numCache>
            </c:numRef>
          </c:val>
          <c:extLst>
            <c:ext xmlns:c16="http://schemas.microsoft.com/office/drawing/2014/chart" uri="{C3380CC4-5D6E-409C-BE32-E72D297353CC}">
              <c16:uniqueId val="{00000007-A856-480C-B8F5-AD7C5903DB48}"/>
            </c:ext>
          </c:extLst>
        </c:ser>
        <c:ser>
          <c:idx val="8"/>
          <c:order val="8"/>
          <c:tx>
            <c:strRef>
              <c:f>Sayfa1!$J$1</c:f>
              <c:strCache>
                <c:ptCount val="1"/>
                <c:pt idx="0">
                  <c:v>2018 kalan</c:v>
                </c:pt>
              </c:strCache>
            </c:strRef>
          </c:tx>
          <c:spPr>
            <a:solidFill>
              <a:schemeClr val="accent3">
                <a:lumMod val="60000"/>
              </a:schemeClr>
            </a:solidFill>
            <a:ln>
              <a:noFill/>
            </a:ln>
            <a:effectLst/>
          </c:spPr>
          <c:invertIfNegative val="0"/>
          <c:cat>
            <c:strRef>
              <c:f>Sayfa1!$A$2:$A$5</c:f>
              <c:strCache>
                <c:ptCount val="3"/>
                <c:pt idx="0">
                  <c:v>Mal Alımları</c:v>
                </c:pt>
                <c:pt idx="1">
                  <c:v>Yolluklar</c:v>
                </c:pt>
                <c:pt idx="2">
                  <c:v>Hizmet Alımları</c:v>
                </c:pt>
              </c:strCache>
            </c:strRef>
          </c:cat>
          <c:val>
            <c:numRef>
              <c:f>Sayfa1!$J$2:$J$5</c:f>
              <c:numCache>
                <c:formatCode>#,##0</c:formatCode>
                <c:ptCount val="4"/>
                <c:pt idx="0">
                  <c:v>4789</c:v>
                </c:pt>
                <c:pt idx="1">
                  <c:v>5026</c:v>
                </c:pt>
                <c:pt idx="2">
                  <c:v>6800</c:v>
                </c:pt>
              </c:numCache>
            </c:numRef>
          </c:val>
          <c:extLst>
            <c:ext xmlns:c16="http://schemas.microsoft.com/office/drawing/2014/chart" uri="{C3380CC4-5D6E-409C-BE32-E72D297353CC}">
              <c16:uniqueId val="{00000008-A856-480C-B8F5-AD7C5903DB48}"/>
            </c:ext>
          </c:extLst>
        </c:ser>
        <c:ser>
          <c:idx val="9"/>
          <c:order val="9"/>
          <c:tx>
            <c:strRef>
              <c:f>Sayfa1!$K$1</c:f>
              <c:strCache>
                <c:ptCount val="1"/>
                <c:pt idx="0">
                  <c:v>2019 ödenek2</c:v>
                </c:pt>
              </c:strCache>
            </c:strRef>
          </c:tx>
          <c:spPr>
            <a:solidFill>
              <a:schemeClr val="accent4">
                <a:lumMod val="60000"/>
              </a:schemeClr>
            </a:solidFill>
            <a:ln>
              <a:noFill/>
            </a:ln>
            <a:effectLst/>
          </c:spPr>
          <c:invertIfNegative val="0"/>
          <c:cat>
            <c:strRef>
              <c:f>Sayfa1!$A$2:$A$5</c:f>
              <c:strCache>
                <c:ptCount val="3"/>
                <c:pt idx="0">
                  <c:v>Mal Alımları</c:v>
                </c:pt>
                <c:pt idx="1">
                  <c:v>Yolluklar</c:v>
                </c:pt>
                <c:pt idx="2">
                  <c:v>Hizmet Alımları</c:v>
                </c:pt>
              </c:strCache>
            </c:strRef>
          </c:cat>
          <c:val>
            <c:numRef>
              <c:f>Sayfa1!$K$2:$K$5</c:f>
              <c:numCache>
                <c:formatCode>#,##0</c:formatCode>
                <c:ptCount val="4"/>
                <c:pt idx="0">
                  <c:v>3900</c:v>
                </c:pt>
                <c:pt idx="1">
                  <c:v>6700</c:v>
                </c:pt>
                <c:pt idx="2">
                  <c:v>33600</c:v>
                </c:pt>
              </c:numCache>
            </c:numRef>
          </c:val>
          <c:extLst>
            <c:ext xmlns:c16="http://schemas.microsoft.com/office/drawing/2014/chart" uri="{C3380CC4-5D6E-409C-BE32-E72D297353CC}">
              <c16:uniqueId val="{00000009-A856-480C-B8F5-AD7C5903DB48}"/>
            </c:ext>
          </c:extLst>
        </c:ser>
        <c:ser>
          <c:idx val="10"/>
          <c:order val="10"/>
          <c:tx>
            <c:strRef>
              <c:f>Sayfa1!$L$1</c:f>
              <c:strCache>
                <c:ptCount val="1"/>
                <c:pt idx="0">
                  <c:v>2019 harcama3</c:v>
                </c:pt>
              </c:strCache>
            </c:strRef>
          </c:tx>
          <c:spPr>
            <a:solidFill>
              <a:schemeClr val="accent5">
                <a:lumMod val="60000"/>
              </a:schemeClr>
            </a:solidFill>
            <a:ln>
              <a:noFill/>
            </a:ln>
            <a:effectLst/>
          </c:spPr>
          <c:invertIfNegative val="0"/>
          <c:cat>
            <c:strRef>
              <c:f>Sayfa1!$A$2:$A$5</c:f>
              <c:strCache>
                <c:ptCount val="3"/>
                <c:pt idx="0">
                  <c:v>Mal Alımları</c:v>
                </c:pt>
                <c:pt idx="1">
                  <c:v>Yolluklar</c:v>
                </c:pt>
                <c:pt idx="2">
                  <c:v>Hizmet Alımları</c:v>
                </c:pt>
              </c:strCache>
            </c:strRef>
          </c:cat>
          <c:val>
            <c:numRef>
              <c:f>Sayfa1!$L$2:$L$5</c:f>
              <c:numCache>
                <c:formatCode>#,##0</c:formatCode>
                <c:ptCount val="4"/>
                <c:pt idx="0">
                  <c:v>3900</c:v>
                </c:pt>
                <c:pt idx="1">
                  <c:v>4861.92</c:v>
                </c:pt>
                <c:pt idx="2" formatCode="#,##0.00">
                  <c:v>28231.67</c:v>
                </c:pt>
              </c:numCache>
            </c:numRef>
          </c:val>
          <c:extLst>
            <c:ext xmlns:c16="http://schemas.microsoft.com/office/drawing/2014/chart" uri="{C3380CC4-5D6E-409C-BE32-E72D297353CC}">
              <c16:uniqueId val="{0000000A-A856-480C-B8F5-AD7C5903DB48}"/>
            </c:ext>
          </c:extLst>
        </c:ser>
        <c:ser>
          <c:idx val="11"/>
          <c:order val="11"/>
          <c:tx>
            <c:strRef>
              <c:f>Sayfa1!$M$1</c:f>
              <c:strCache>
                <c:ptCount val="1"/>
                <c:pt idx="0">
                  <c:v>2019 kalan4</c:v>
                </c:pt>
              </c:strCache>
            </c:strRef>
          </c:tx>
          <c:spPr>
            <a:solidFill>
              <a:schemeClr val="accent6">
                <a:lumMod val="60000"/>
              </a:schemeClr>
            </a:solidFill>
            <a:ln>
              <a:noFill/>
            </a:ln>
            <a:effectLst/>
          </c:spPr>
          <c:invertIfNegative val="0"/>
          <c:cat>
            <c:strRef>
              <c:f>Sayfa1!$A$2:$A$5</c:f>
              <c:strCache>
                <c:ptCount val="3"/>
                <c:pt idx="0">
                  <c:v>Mal Alımları</c:v>
                </c:pt>
                <c:pt idx="1">
                  <c:v>Yolluklar</c:v>
                </c:pt>
                <c:pt idx="2">
                  <c:v>Hizmet Alımları</c:v>
                </c:pt>
              </c:strCache>
            </c:strRef>
          </c:cat>
          <c:val>
            <c:numRef>
              <c:f>Sayfa1!$M$2:$M$5</c:f>
              <c:numCache>
                <c:formatCode>#,##0</c:formatCode>
                <c:ptCount val="4"/>
                <c:pt idx="0">
                  <c:v>0</c:v>
                </c:pt>
                <c:pt idx="1">
                  <c:v>1838.08</c:v>
                </c:pt>
                <c:pt idx="2">
                  <c:v>5368.33</c:v>
                </c:pt>
              </c:numCache>
            </c:numRef>
          </c:val>
          <c:extLst>
            <c:ext xmlns:c16="http://schemas.microsoft.com/office/drawing/2014/chart" uri="{C3380CC4-5D6E-409C-BE32-E72D297353CC}">
              <c16:uniqueId val="{0000000B-A856-480C-B8F5-AD7C5903DB48}"/>
            </c:ext>
          </c:extLst>
        </c:ser>
        <c:ser>
          <c:idx val="12"/>
          <c:order val="12"/>
          <c:tx>
            <c:strRef>
              <c:f>Sayfa1!$N$1</c:f>
              <c:strCache>
                <c:ptCount val="1"/>
                <c:pt idx="0">
                  <c:v>2020 ödenek22</c:v>
                </c:pt>
              </c:strCache>
            </c:strRef>
          </c:tx>
          <c:spPr>
            <a:solidFill>
              <a:schemeClr val="accent1">
                <a:lumMod val="80000"/>
                <a:lumOff val="20000"/>
              </a:schemeClr>
            </a:solidFill>
            <a:ln>
              <a:noFill/>
            </a:ln>
            <a:effectLst/>
          </c:spPr>
          <c:invertIfNegative val="0"/>
          <c:cat>
            <c:strRef>
              <c:f>Sayfa1!$A$2:$A$5</c:f>
              <c:strCache>
                <c:ptCount val="3"/>
                <c:pt idx="0">
                  <c:v>Mal Alımları</c:v>
                </c:pt>
                <c:pt idx="1">
                  <c:v>Yolluklar</c:v>
                </c:pt>
                <c:pt idx="2">
                  <c:v>Hizmet Alımları</c:v>
                </c:pt>
              </c:strCache>
            </c:strRef>
          </c:cat>
          <c:val>
            <c:numRef>
              <c:f>Sayfa1!$N$2:$N$5</c:f>
              <c:numCache>
                <c:formatCode>#,##0</c:formatCode>
                <c:ptCount val="4"/>
                <c:pt idx="0">
                  <c:v>4200</c:v>
                </c:pt>
                <c:pt idx="1">
                  <c:v>12900</c:v>
                </c:pt>
                <c:pt idx="2">
                  <c:v>46900</c:v>
                </c:pt>
              </c:numCache>
            </c:numRef>
          </c:val>
          <c:extLst>
            <c:ext xmlns:c16="http://schemas.microsoft.com/office/drawing/2014/chart" uri="{C3380CC4-5D6E-409C-BE32-E72D297353CC}">
              <c16:uniqueId val="{0000000C-A856-480C-B8F5-AD7C5903DB48}"/>
            </c:ext>
          </c:extLst>
        </c:ser>
        <c:ser>
          <c:idx val="13"/>
          <c:order val="13"/>
          <c:tx>
            <c:strRef>
              <c:f>Sayfa1!$O$1</c:f>
              <c:strCache>
                <c:ptCount val="1"/>
                <c:pt idx="0">
                  <c:v>2020 harcama33</c:v>
                </c:pt>
              </c:strCache>
            </c:strRef>
          </c:tx>
          <c:spPr>
            <a:solidFill>
              <a:schemeClr val="accent2">
                <a:lumMod val="80000"/>
                <a:lumOff val="20000"/>
              </a:schemeClr>
            </a:solidFill>
            <a:ln>
              <a:noFill/>
            </a:ln>
            <a:effectLst/>
          </c:spPr>
          <c:invertIfNegative val="0"/>
          <c:cat>
            <c:strRef>
              <c:f>Sayfa1!$A$2:$A$5</c:f>
              <c:strCache>
                <c:ptCount val="3"/>
                <c:pt idx="0">
                  <c:v>Mal Alımları</c:v>
                </c:pt>
                <c:pt idx="1">
                  <c:v>Yolluklar</c:v>
                </c:pt>
                <c:pt idx="2">
                  <c:v>Hizmet Alımları</c:v>
                </c:pt>
              </c:strCache>
            </c:strRef>
          </c:cat>
          <c:val>
            <c:numRef>
              <c:f>Sayfa1!$O$2:$O$5</c:f>
              <c:numCache>
                <c:formatCode>#,##0</c:formatCode>
                <c:ptCount val="4"/>
                <c:pt idx="0">
                  <c:v>4200</c:v>
                </c:pt>
                <c:pt idx="1">
                  <c:v>9941.64</c:v>
                </c:pt>
                <c:pt idx="2" formatCode="#,##0.00">
                  <c:v>36217.64</c:v>
                </c:pt>
              </c:numCache>
            </c:numRef>
          </c:val>
          <c:extLst>
            <c:ext xmlns:c16="http://schemas.microsoft.com/office/drawing/2014/chart" uri="{C3380CC4-5D6E-409C-BE32-E72D297353CC}">
              <c16:uniqueId val="{0000000D-A856-480C-B8F5-AD7C5903DB48}"/>
            </c:ext>
          </c:extLst>
        </c:ser>
        <c:ser>
          <c:idx val="14"/>
          <c:order val="14"/>
          <c:tx>
            <c:strRef>
              <c:f>Sayfa1!$P$1</c:f>
              <c:strCache>
                <c:ptCount val="1"/>
                <c:pt idx="0">
                  <c:v>2020 kalan44</c:v>
                </c:pt>
              </c:strCache>
            </c:strRef>
          </c:tx>
          <c:spPr>
            <a:solidFill>
              <a:schemeClr val="accent3">
                <a:lumMod val="80000"/>
                <a:lumOff val="20000"/>
              </a:schemeClr>
            </a:solidFill>
            <a:ln>
              <a:noFill/>
            </a:ln>
            <a:effectLst/>
          </c:spPr>
          <c:invertIfNegative val="0"/>
          <c:cat>
            <c:strRef>
              <c:f>Sayfa1!$A$2:$A$5</c:f>
              <c:strCache>
                <c:ptCount val="3"/>
                <c:pt idx="0">
                  <c:v>Mal Alımları</c:v>
                </c:pt>
                <c:pt idx="1">
                  <c:v>Yolluklar</c:v>
                </c:pt>
                <c:pt idx="2">
                  <c:v>Hizmet Alımları</c:v>
                </c:pt>
              </c:strCache>
            </c:strRef>
          </c:cat>
          <c:val>
            <c:numRef>
              <c:f>Sayfa1!$P$2:$P$5</c:f>
              <c:numCache>
                <c:formatCode>#,##0</c:formatCode>
                <c:ptCount val="4"/>
                <c:pt idx="0">
                  <c:v>0</c:v>
                </c:pt>
                <c:pt idx="1">
                  <c:v>2958.36</c:v>
                </c:pt>
                <c:pt idx="2">
                  <c:v>10682.36</c:v>
                </c:pt>
              </c:numCache>
            </c:numRef>
          </c:val>
          <c:extLst>
            <c:ext xmlns:c16="http://schemas.microsoft.com/office/drawing/2014/chart" uri="{C3380CC4-5D6E-409C-BE32-E72D297353CC}">
              <c16:uniqueId val="{0000000E-A856-480C-B8F5-AD7C5903DB48}"/>
            </c:ext>
          </c:extLst>
        </c:ser>
        <c:dLbls>
          <c:showLegendKey val="0"/>
          <c:showVal val="0"/>
          <c:showCatName val="0"/>
          <c:showSerName val="0"/>
          <c:showPercent val="0"/>
          <c:showBubbleSize val="0"/>
        </c:dLbls>
        <c:gapWidth val="219"/>
        <c:overlap val="-27"/>
        <c:axId val="-1809180720"/>
        <c:axId val="-1809183984"/>
      </c:barChart>
      <c:catAx>
        <c:axId val="-1809180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09183984"/>
        <c:crosses val="autoZero"/>
        <c:auto val="1"/>
        <c:lblAlgn val="ctr"/>
        <c:lblOffset val="100"/>
        <c:noMultiLvlLbl val="0"/>
      </c:catAx>
      <c:valAx>
        <c:axId val="-18091839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091807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Sayfa1!$B$1</c:f>
              <c:strCache>
                <c:ptCount val="1"/>
                <c:pt idx="0">
                  <c:v>2013</c:v>
                </c:pt>
              </c:strCache>
            </c:strRef>
          </c:tx>
          <c:spPr>
            <a:solidFill>
              <a:schemeClr val="accent1"/>
            </a:solidFill>
            <a:ln>
              <a:noFill/>
            </a:ln>
            <a:effectLst/>
          </c:spPr>
          <c:invertIfNegative val="0"/>
          <c:cat>
            <c:strRef>
              <c:f>Sayfa1!$A$2:$A$5</c:f>
              <c:strCache>
                <c:ptCount val="2"/>
                <c:pt idx="0">
                  <c:v>Seneto Kararları</c:v>
                </c:pt>
                <c:pt idx="1">
                  <c:v>Yönetim Kurulu Kararları</c:v>
                </c:pt>
              </c:strCache>
            </c:strRef>
          </c:cat>
          <c:val>
            <c:numRef>
              <c:f>Sayfa1!$B$2:$B$5</c:f>
              <c:numCache>
                <c:formatCode>General</c:formatCode>
                <c:ptCount val="4"/>
                <c:pt idx="0">
                  <c:v>109</c:v>
                </c:pt>
                <c:pt idx="1">
                  <c:v>105</c:v>
                </c:pt>
              </c:numCache>
            </c:numRef>
          </c:val>
          <c:extLst>
            <c:ext xmlns:c16="http://schemas.microsoft.com/office/drawing/2014/chart" uri="{C3380CC4-5D6E-409C-BE32-E72D297353CC}">
              <c16:uniqueId val="{00000000-9B4C-4CD4-9FE9-ABB5FD80D7FB}"/>
            </c:ext>
          </c:extLst>
        </c:ser>
        <c:ser>
          <c:idx val="1"/>
          <c:order val="1"/>
          <c:tx>
            <c:strRef>
              <c:f>Sayfa1!$C$1</c:f>
              <c:strCache>
                <c:ptCount val="1"/>
                <c:pt idx="0">
                  <c:v>2014</c:v>
                </c:pt>
              </c:strCache>
            </c:strRef>
          </c:tx>
          <c:spPr>
            <a:solidFill>
              <a:schemeClr val="accent2"/>
            </a:solidFill>
            <a:ln>
              <a:noFill/>
            </a:ln>
            <a:effectLst/>
          </c:spPr>
          <c:invertIfNegative val="0"/>
          <c:cat>
            <c:strRef>
              <c:f>Sayfa1!$A$2:$A$5</c:f>
              <c:strCache>
                <c:ptCount val="2"/>
                <c:pt idx="0">
                  <c:v>Seneto Kararları</c:v>
                </c:pt>
                <c:pt idx="1">
                  <c:v>Yönetim Kurulu Kararları</c:v>
                </c:pt>
              </c:strCache>
            </c:strRef>
          </c:cat>
          <c:val>
            <c:numRef>
              <c:f>Sayfa1!$C$2:$C$5</c:f>
              <c:numCache>
                <c:formatCode>General</c:formatCode>
                <c:ptCount val="4"/>
                <c:pt idx="0">
                  <c:v>66</c:v>
                </c:pt>
                <c:pt idx="1">
                  <c:v>85</c:v>
                </c:pt>
              </c:numCache>
            </c:numRef>
          </c:val>
          <c:extLst>
            <c:ext xmlns:c16="http://schemas.microsoft.com/office/drawing/2014/chart" uri="{C3380CC4-5D6E-409C-BE32-E72D297353CC}">
              <c16:uniqueId val="{00000001-9B4C-4CD4-9FE9-ABB5FD80D7FB}"/>
            </c:ext>
          </c:extLst>
        </c:ser>
        <c:ser>
          <c:idx val="2"/>
          <c:order val="2"/>
          <c:tx>
            <c:strRef>
              <c:f>Sayfa1!$D$1</c:f>
              <c:strCache>
                <c:ptCount val="1"/>
                <c:pt idx="0">
                  <c:v>2015</c:v>
                </c:pt>
              </c:strCache>
            </c:strRef>
          </c:tx>
          <c:spPr>
            <a:solidFill>
              <a:schemeClr val="accent3"/>
            </a:solidFill>
            <a:ln>
              <a:noFill/>
            </a:ln>
            <a:effectLst/>
          </c:spPr>
          <c:invertIfNegative val="0"/>
          <c:cat>
            <c:strRef>
              <c:f>Sayfa1!$A$2:$A$5</c:f>
              <c:strCache>
                <c:ptCount val="2"/>
                <c:pt idx="0">
                  <c:v>Seneto Kararları</c:v>
                </c:pt>
                <c:pt idx="1">
                  <c:v>Yönetim Kurulu Kararları</c:v>
                </c:pt>
              </c:strCache>
            </c:strRef>
          </c:cat>
          <c:val>
            <c:numRef>
              <c:f>Sayfa1!$D$2:$D$5</c:f>
              <c:numCache>
                <c:formatCode>General</c:formatCode>
                <c:ptCount val="4"/>
                <c:pt idx="0">
                  <c:v>96</c:v>
                </c:pt>
                <c:pt idx="1">
                  <c:v>109</c:v>
                </c:pt>
              </c:numCache>
            </c:numRef>
          </c:val>
          <c:extLst>
            <c:ext xmlns:c16="http://schemas.microsoft.com/office/drawing/2014/chart" uri="{C3380CC4-5D6E-409C-BE32-E72D297353CC}">
              <c16:uniqueId val="{00000002-9B4C-4CD4-9FE9-ABB5FD80D7FB}"/>
            </c:ext>
          </c:extLst>
        </c:ser>
        <c:ser>
          <c:idx val="3"/>
          <c:order val="3"/>
          <c:tx>
            <c:strRef>
              <c:f>Sayfa1!$E$1</c:f>
              <c:strCache>
                <c:ptCount val="1"/>
                <c:pt idx="0">
                  <c:v>2016</c:v>
                </c:pt>
              </c:strCache>
            </c:strRef>
          </c:tx>
          <c:spPr>
            <a:solidFill>
              <a:schemeClr val="accent4"/>
            </a:solidFill>
            <a:ln>
              <a:noFill/>
            </a:ln>
            <a:effectLst/>
          </c:spPr>
          <c:invertIfNegative val="0"/>
          <c:cat>
            <c:strRef>
              <c:f>Sayfa1!$A$2:$A$5</c:f>
              <c:strCache>
                <c:ptCount val="2"/>
                <c:pt idx="0">
                  <c:v>Seneto Kararları</c:v>
                </c:pt>
                <c:pt idx="1">
                  <c:v>Yönetim Kurulu Kararları</c:v>
                </c:pt>
              </c:strCache>
            </c:strRef>
          </c:cat>
          <c:val>
            <c:numRef>
              <c:f>Sayfa1!$E$2:$E$5</c:f>
              <c:numCache>
                <c:formatCode>General</c:formatCode>
                <c:ptCount val="4"/>
                <c:pt idx="0">
                  <c:v>96</c:v>
                </c:pt>
                <c:pt idx="1">
                  <c:v>93</c:v>
                </c:pt>
              </c:numCache>
            </c:numRef>
          </c:val>
          <c:extLst>
            <c:ext xmlns:c16="http://schemas.microsoft.com/office/drawing/2014/chart" uri="{C3380CC4-5D6E-409C-BE32-E72D297353CC}">
              <c16:uniqueId val="{00000003-9B4C-4CD4-9FE9-ABB5FD80D7FB}"/>
            </c:ext>
          </c:extLst>
        </c:ser>
        <c:ser>
          <c:idx val="4"/>
          <c:order val="4"/>
          <c:tx>
            <c:strRef>
              <c:f>Sayfa1!$F$1</c:f>
              <c:strCache>
                <c:ptCount val="1"/>
                <c:pt idx="0">
                  <c:v>2017</c:v>
                </c:pt>
              </c:strCache>
            </c:strRef>
          </c:tx>
          <c:spPr>
            <a:solidFill>
              <a:schemeClr val="accent5"/>
            </a:solidFill>
            <a:ln>
              <a:noFill/>
            </a:ln>
            <a:effectLst/>
          </c:spPr>
          <c:invertIfNegative val="0"/>
          <c:cat>
            <c:strRef>
              <c:f>Sayfa1!$A$2:$A$5</c:f>
              <c:strCache>
                <c:ptCount val="2"/>
                <c:pt idx="0">
                  <c:v>Seneto Kararları</c:v>
                </c:pt>
                <c:pt idx="1">
                  <c:v>Yönetim Kurulu Kararları</c:v>
                </c:pt>
              </c:strCache>
            </c:strRef>
          </c:cat>
          <c:val>
            <c:numRef>
              <c:f>Sayfa1!$F$2:$F$5</c:f>
              <c:numCache>
                <c:formatCode>General</c:formatCode>
                <c:ptCount val="4"/>
                <c:pt idx="0">
                  <c:v>117</c:v>
                </c:pt>
                <c:pt idx="1">
                  <c:v>82</c:v>
                </c:pt>
              </c:numCache>
            </c:numRef>
          </c:val>
          <c:extLst>
            <c:ext xmlns:c16="http://schemas.microsoft.com/office/drawing/2014/chart" uri="{C3380CC4-5D6E-409C-BE32-E72D297353CC}">
              <c16:uniqueId val="{00000004-9B4C-4CD4-9FE9-ABB5FD80D7FB}"/>
            </c:ext>
          </c:extLst>
        </c:ser>
        <c:ser>
          <c:idx val="5"/>
          <c:order val="5"/>
          <c:tx>
            <c:strRef>
              <c:f>Sayfa1!$G$1</c:f>
              <c:strCache>
                <c:ptCount val="1"/>
                <c:pt idx="0">
                  <c:v>2018</c:v>
                </c:pt>
              </c:strCache>
            </c:strRef>
          </c:tx>
          <c:spPr>
            <a:solidFill>
              <a:schemeClr val="accent6"/>
            </a:solidFill>
            <a:ln>
              <a:noFill/>
            </a:ln>
            <a:effectLst/>
          </c:spPr>
          <c:invertIfNegative val="0"/>
          <c:cat>
            <c:strRef>
              <c:f>Sayfa1!$A$2:$A$5</c:f>
              <c:strCache>
                <c:ptCount val="2"/>
                <c:pt idx="0">
                  <c:v>Seneto Kararları</c:v>
                </c:pt>
                <c:pt idx="1">
                  <c:v>Yönetim Kurulu Kararları</c:v>
                </c:pt>
              </c:strCache>
            </c:strRef>
          </c:cat>
          <c:val>
            <c:numRef>
              <c:f>Sayfa1!$G$2:$G$5</c:f>
              <c:numCache>
                <c:formatCode>General</c:formatCode>
                <c:ptCount val="4"/>
                <c:pt idx="0">
                  <c:v>129</c:v>
                </c:pt>
                <c:pt idx="1">
                  <c:v>80</c:v>
                </c:pt>
              </c:numCache>
            </c:numRef>
          </c:val>
          <c:extLst>
            <c:ext xmlns:c16="http://schemas.microsoft.com/office/drawing/2014/chart" uri="{C3380CC4-5D6E-409C-BE32-E72D297353CC}">
              <c16:uniqueId val="{00000000-D4CE-4AD1-BFBC-F074D1F54166}"/>
            </c:ext>
          </c:extLst>
        </c:ser>
        <c:ser>
          <c:idx val="6"/>
          <c:order val="6"/>
          <c:tx>
            <c:strRef>
              <c:f>Sayfa1!$H$1</c:f>
              <c:strCache>
                <c:ptCount val="1"/>
                <c:pt idx="0">
                  <c:v>2019</c:v>
                </c:pt>
              </c:strCache>
            </c:strRef>
          </c:tx>
          <c:spPr>
            <a:solidFill>
              <a:schemeClr val="accent1">
                <a:lumMod val="60000"/>
              </a:schemeClr>
            </a:solidFill>
            <a:ln>
              <a:noFill/>
            </a:ln>
            <a:effectLst/>
          </c:spPr>
          <c:invertIfNegative val="0"/>
          <c:cat>
            <c:strRef>
              <c:f>Sayfa1!$A$2:$A$5</c:f>
              <c:strCache>
                <c:ptCount val="2"/>
                <c:pt idx="0">
                  <c:v>Seneto Kararları</c:v>
                </c:pt>
                <c:pt idx="1">
                  <c:v>Yönetim Kurulu Kararları</c:v>
                </c:pt>
              </c:strCache>
            </c:strRef>
          </c:cat>
          <c:val>
            <c:numRef>
              <c:f>Sayfa1!$H$2:$H$5</c:f>
              <c:numCache>
                <c:formatCode>General</c:formatCode>
                <c:ptCount val="4"/>
                <c:pt idx="0">
                  <c:v>134</c:v>
                </c:pt>
                <c:pt idx="1">
                  <c:v>105</c:v>
                </c:pt>
              </c:numCache>
            </c:numRef>
          </c:val>
          <c:extLst>
            <c:ext xmlns:c16="http://schemas.microsoft.com/office/drawing/2014/chart" uri="{C3380CC4-5D6E-409C-BE32-E72D297353CC}">
              <c16:uniqueId val="{00000001-4BDB-4D69-9E47-9C0EC788E651}"/>
            </c:ext>
          </c:extLst>
        </c:ser>
        <c:ser>
          <c:idx val="7"/>
          <c:order val="7"/>
          <c:tx>
            <c:strRef>
              <c:f>Sayfa1!$I$1</c:f>
              <c:strCache>
                <c:ptCount val="1"/>
                <c:pt idx="0">
                  <c:v>2020</c:v>
                </c:pt>
              </c:strCache>
            </c:strRef>
          </c:tx>
          <c:spPr>
            <a:solidFill>
              <a:schemeClr val="accent2">
                <a:lumMod val="60000"/>
              </a:schemeClr>
            </a:solidFill>
            <a:ln>
              <a:noFill/>
            </a:ln>
            <a:effectLst/>
          </c:spPr>
          <c:invertIfNegative val="0"/>
          <c:cat>
            <c:strRef>
              <c:f>Sayfa1!$A$2:$A$5</c:f>
              <c:strCache>
                <c:ptCount val="2"/>
                <c:pt idx="0">
                  <c:v>Seneto Kararları</c:v>
                </c:pt>
                <c:pt idx="1">
                  <c:v>Yönetim Kurulu Kararları</c:v>
                </c:pt>
              </c:strCache>
            </c:strRef>
          </c:cat>
          <c:val>
            <c:numRef>
              <c:f>Sayfa1!$I$2:$I$5</c:f>
              <c:numCache>
                <c:formatCode>General</c:formatCode>
                <c:ptCount val="4"/>
                <c:pt idx="0">
                  <c:v>114</c:v>
                </c:pt>
                <c:pt idx="1">
                  <c:v>75</c:v>
                </c:pt>
              </c:numCache>
            </c:numRef>
          </c:val>
          <c:extLst>
            <c:ext xmlns:c16="http://schemas.microsoft.com/office/drawing/2014/chart" uri="{C3380CC4-5D6E-409C-BE32-E72D297353CC}">
              <c16:uniqueId val="{00000002-4BDB-4D69-9E47-9C0EC788E651}"/>
            </c:ext>
          </c:extLst>
        </c:ser>
        <c:dLbls>
          <c:showLegendKey val="0"/>
          <c:showVal val="0"/>
          <c:showCatName val="0"/>
          <c:showSerName val="0"/>
          <c:showPercent val="0"/>
          <c:showBubbleSize val="0"/>
        </c:dLbls>
        <c:gapWidth val="219"/>
        <c:overlap val="-27"/>
        <c:axId val="-1809183440"/>
        <c:axId val="-1809182896"/>
      </c:barChart>
      <c:catAx>
        <c:axId val="-1809183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09182896"/>
        <c:crosses val="autoZero"/>
        <c:auto val="1"/>
        <c:lblAlgn val="ctr"/>
        <c:lblOffset val="100"/>
        <c:noMultiLvlLbl val="0"/>
      </c:catAx>
      <c:valAx>
        <c:axId val="-18091828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09183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Sayfa1!$B$1</c:f>
              <c:strCache>
                <c:ptCount val="1"/>
                <c:pt idx="0">
                  <c:v>2019</c:v>
                </c:pt>
              </c:strCache>
            </c:strRef>
          </c:tx>
          <c:spPr>
            <a:solidFill>
              <a:schemeClr val="accent1"/>
            </a:solidFill>
            <a:ln>
              <a:noFill/>
            </a:ln>
            <a:effectLst/>
          </c:spPr>
          <c:invertIfNegative val="0"/>
          <c:cat>
            <c:strRef>
              <c:f>Sayfa1!$A$2:$A$5</c:f>
              <c:strCache>
                <c:ptCount val="2"/>
                <c:pt idx="0">
                  <c:v>CİMER</c:v>
                </c:pt>
                <c:pt idx="1">
                  <c:v>Bilgi Edinme</c:v>
                </c:pt>
              </c:strCache>
            </c:strRef>
          </c:cat>
          <c:val>
            <c:numRef>
              <c:f>Sayfa1!$B$2:$B$5</c:f>
              <c:numCache>
                <c:formatCode>General</c:formatCode>
                <c:ptCount val="4"/>
                <c:pt idx="0">
                  <c:v>180</c:v>
                </c:pt>
                <c:pt idx="1">
                  <c:v>8</c:v>
                </c:pt>
              </c:numCache>
            </c:numRef>
          </c:val>
          <c:extLst>
            <c:ext xmlns:c16="http://schemas.microsoft.com/office/drawing/2014/chart" uri="{C3380CC4-5D6E-409C-BE32-E72D297353CC}">
              <c16:uniqueId val="{00000000-AFF2-4D26-9D28-26053D4D668B}"/>
            </c:ext>
          </c:extLst>
        </c:ser>
        <c:ser>
          <c:idx val="1"/>
          <c:order val="1"/>
          <c:tx>
            <c:strRef>
              <c:f>Sayfa1!$C$1</c:f>
              <c:strCache>
                <c:ptCount val="1"/>
                <c:pt idx="0">
                  <c:v>2020</c:v>
                </c:pt>
              </c:strCache>
            </c:strRef>
          </c:tx>
          <c:spPr>
            <a:solidFill>
              <a:schemeClr val="accent2"/>
            </a:solidFill>
            <a:ln>
              <a:noFill/>
            </a:ln>
            <a:effectLst/>
          </c:spPr>
          <c:invertIfNegative val="0"/>
          <c:cat>
            <c:strRef>
              <c:f>Sayfa1!$A$2:$A$5</c:f>
              <c:strCache>
                <c:ptCount val="2"/>
                <c:pt idx="0">
                  <c:v>CİMER</c:v>
                </c:pt>
                <c:pt idx="1">
                  <c:v>Bilgi Edinme</c:v>
                </c:pt>
              </c:strCache>
            </c:strRef>
          </c:cat>
          <c:val>
            <c:numRef>
              <c:f>Sayfa1!$C$2:$C$5</c:f>
              <c:numCache>
                <c:formatCode>General</c:formatCode>
                <c:ptCount val="4"/>
                <c:pt idx="0">
                  <c:v>185</c:v>
                </c:pt>
                <c:pt idx="1">
                  <c:v>9</c:v>
                </c:pt>
              </c:numCache>
            </c:numRef>
          </c:val>
          <c:extLst>
            <c:ext xmlns:c16="http://schemas.microsoft.com/office/drawing/2014/chart" uri="{C3380CC4-5D6E-409C-BE32-E72D297353CC}">
              <c16:uniqueId val="{00000001-AFF2-4D26-9D28-26053D4D668B}"/>
            </c:ext>
          </c:extLst>
        </c:ser>
        <c:ser>
          <c:idx val="2"/>
          <c:order val="2"/>
          <c:tx>
            <c:strRef>
              <c:f>Sayfa1!$D$1</c:f>
              <c:strCache>
                <c:ptCount val="1"/>
                <c:pt idx="0">
                  <c:v>Toplam</c:v>
                </c:pt>
              </c:strCache>
            </c:strRef>
          </c:tx>
          <c:spPr>
            <a:solidFill>
              <a:schemeClr val="accent3"/>
            </a:solidFill>
            <a:ln>
              <a:noFill/>
            </a:ln>
            <a:effectLst/>
          </c:spPr>
          <c:invertIfNegative val="0"/>
          <c:cat>
            <c:strRef>
              <c:f>Sayfa1!$A$2:$A$5</c:f>
              <c:strCache>
                <c:ptCount val="2"/>
                <c:pt idx="0">
                  <c:v>CİMER</c:v>
                </c:pt>
                <c:pt idx="1">
                  <c:v>Bilgi Edinme</c:v>
                </c:pt>
              </c:strCache>
            </c:strRef>
          </c:cat>
          <c:val>
            <c:numRef>
              <c:f>Sayfa1!$D$2:$D$5</c:f>
              <c:numCache>
                <c:formatCode>General</c:formatCode>
                <c:ptCount val="4"/>
              </c:numCache>
            </c:numRef>
          </c:val>
          <c:extLst>
            <c:ext xmlns:c16="http://schemas.microsoft.com/office/drawing/2014/chart" uri="{C3380CC4-5D6E-409C-BE32-E72D297353CC}">
              <c16:uniqueId val="{00000002-AFF2-4D26-9D28-26053D4D668B}"/>
            </c:ext>
          </c:extLst>
        </c:ser>
        <c:dLbls>
          <c:showLegendKey val="0"/>
          <c:showVal val="0"/>
          <c:showCatName val="0"/>
          <c:showSerName val="0"/>
          <c:showPercent val="0"/>
          <c:showBubbleSize val="0"/>
        </c:dLbls>
        <c:gapWidth val="219"/>
        <c:overlap val="-27"/>
        <c:axId val="-1809180176"/>
        <c:axId val="-1809181264"/>
      </c:barChart>
      <c:catAx>
        <c:axId val="-1809180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09181264"/>
        <c:crosses val="autoZero"/>
        <c:auto val="1"/>
        <c:lblAlgn val="ctr"/>
        <c:lblOffset val="100"/>
        <c:noMultiLvlLbl val="0"/>
      </c:catAx>
      <c:valAx>
        <c:axId val="-18091812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1809180176"/>
        <c:crosses val="autoZero"/>
        <c:crossBetween val="between"/>
      </c:val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3F9C44-B991-4C9F-8B9C-5E548944DDB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E62E883A-A03D-4033-B685-046CA822383B}" type="pres">
      <dgm:prSet presAssocID="{153F9C44-B991-4C9F-8B9C-5E548944DDBD}" presName="hierChild1" presStyleCnt="0">
        <dgm:presLayoutVars>
          <dgm:orgChart val="1"/>
          <dgm:chPref val="1"/>
          <dgm:dir/>
          <dgm:animOne val="branch"/>
          <dgm:animLvl val="lvl"/>
          <dgm:resizeHandles/>
        </dgm:presLayoutVars>
      </dgm:prSet>
      <dgm:spPr/>
      <dgm:t>
        <a:bodyPr/>
        <a:lstStyle/>
        <a:p>
          <a:endParaRPr lang="tr-TR"/>
        </a:p>
      </dgm:t>
    </dgm:pt>
  </dgm:ptLst>
  <dgm:cxnLst>
    <dgm:cxn modelId="{4D668113-A0A3-46BC-84C3-17B3F4E68FF9}" type="presOf" srcId="{153F9C44-B991-4C9F-8B9C-5E548944DDBD}" destId="{E62E883A-A03D-4033-B685-046CA822383B}" srcOrd="0"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69A947-E466-4089-AA22-3565448E8EB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2AB8D753-A737-4790-AE04-C6675859D03D}">
      <dgm:prSet phldrT="[Metin]"/>
      <dgm:spPr>
        <a:solidFill>
          <a:schemeClr val="accent2"/>
        </a:solidFill>
      </dgm:spPr>
      <dgm:t>
        <a:bodyPr/>
        <a:lstStyle/>
        <a:p>
          <a:r>
            <a:rPr lang="tr-TR" dirty="0" smtClean="0">
              <a:latin typeface="Times New Roman" panose="02020603050405020304" pitchFamily="18" charset="0"/>
              <a:cs typeface="Times New Roman" panose="02020603050405020304" pitchFamily="18" charset="0"/>
            </a:rPr>
            <a:t>Şube Müdürü</a:t>
          </a:r>
          <a:endParaRPr lang="tr-TR" dirty="0">
            <a:latin typeface="Times New Roman" panose="02020603050405020304" pitchFamily="18" charset="0"/>
            <a:cs typeface="Times New Roman" panose="02020603050405020304" pitchFamily="18" charset="0"/>
          </a:endParaRPr>
        </a:p>
      </dgm:t>
    </dgm:pt>
    <dgm:pt modelId="{533E8DDC-BE90-4B85-ADB1-276D0F2A1A2D}" type="parTrans" cxnId="{30F6CD4F-7B78-4F18-9747-F0080B4F3EA8}">
      <dgm:prSet/>
      <dgm:spPr/>
      <dgm:t>
        <a:bodyPr/>
        <a:lstStyle/>
        <a:p>
          <a:endParaRPr lang="tr-TR"/>
        </a:p>
      </dgm:t>
    </dgm:pt>
    <dgm:pt modelId="{18A20D29-C9FC-4806-AC12-5C5FA5D19AF9}" type="sibTrans" cxnId="{30F6CD4F-7B78-4F18-9747-F0080B4F3EA8}">
      <dgm:prSet/>
      <dgm:spPr/>
      <dgm:t>
        <a:bodyPr/>
        <a:lstStyle/>
        <a:p>
          <a:endParaRPr lang="tr-TR"/>
        </a:p>
      </dgm:t>
    </dgm:pt>
    <dgm:pt modelId="{C5A01F60-4FAD-4F9E-A57D-05421F278807}">
      <dgm:prSet phldrT="[Metin]"/>
      <dgm:spPr>
        <a:solidFill>
          <a:schemeClr val="accent2"/>
        </a:solidFill>
      </dgm:spPr>
      <dgm:t>
        <a:bodyPr/>
        <a:lstStyle/>
        <a:p>
          <a:r>
            <a:rPr lang="tr-TR" dirty="0" smtClean="0">
              <a:latin typeface="Times New Roman" panose="02020603050405020304" pitchFamily="18" charset="0"/>
              <a:cs typeface="Times New Roman" panose="02020603050405020304" pitchFamily="18" charset="0"/>
            </a:rPr>
            <a:t>Koruma ve Güvenlik </a:t>
          </a:r>
          <a:endParaRPr lang="tr-TR" dirty="0">
            <a:latin typeface="Times New Roman" panose="02020603050405020304" pitchFamily="18" charset="0"/>
            <a:cs typeface="Times New Roman" panose="02020603050405020304" pitchFamily="18" charset="0"/>
          </a:endParaRPr>
        </a:p>
      </dgm:t>
    </dgm:pt>
    <dgm:pt modelId="{F29C3401-791D-4A0E-BA72-6AFF03FB2C7C}" type="parTrans" cxnId="{420B9399-FDB4-43D1-BB09-C132AF6FECEF}">
      <dgm:prSet/>
      <dgm:spPr/>
      <dgm:t>
        <a:bodyPr/>
        <a:lstStyle/>
        <a:p>
          <a:endParaRPr lang="tr-TR"/>
        </a:p>
      </dgm:t>
    </dgm:pt>
    <dgm:pt modelId="{5010328F-9901-4930-B445-EF973B4C7215}" type="sibTrans" cxnId="{420B9399-FDB4-43D1-BB09-C132AF6FECEF}">
      <dgm:prSet/>
      <dgm:spPr/>
      <dgm:t>
        <a:bodyPr/>
        <a:lstStyle/>
        <a:p>
          <a:endParaRPr lang="tr-TR"/>
        </a:p>
      </dgm:t>
    </dgm:pt>
    <dgm:pt modelId="{CFB3A743-799B-40F2-A3FE-22028AB29896}">
      <dgm:prSet phldrT="[Metin]"/>
      <dgm:spPr/>
      <dgm:t>
        <a:bodyPr/>
        <a:lstStyle/>
        <a:p>
          <a:r>
            <a:rPr lang="tr-TR" dirty="0" smtClean="0">
              <a:latin typeface="Times New Roman" panose="02020603050405020304" pitchFamily="18" charset="0"/>
              <a:cs typeface="Times New Roman" panose="02020603050405020304" pitchFamily="18" charset="0"/>
            </a:rPr>
            <a:t>Genel Sekreter</a:t>
          </a:r>
          <a:endParaRPr lang="tr-TR" dirty="0">
            <a:latin typeface="Times New Roman" panose="02020603050405020304" pitchFamily="18" charset="0"/>
            <a:cs typeface="Times New Roman" panose="02020603050405020304" pitchFamily="18" charset="0"/>
          </a:endParaRPr>
        </a:p>
      </dgm:t>
    </dgm:pt>
    <dgm:pt modelId="{C95B9443-606D-489C-BAD1-A727F34CD92E}" type="parTrans" cxnId="{4C4FC75D-1FD2-4B1D-83F7-19842B5634E6}">
      <dgm:prSet/>
      <dgm:spPr/>
      <dgm:t>
        <a:bodyPr/>
        <a:lstStyle/>
        <a:p>
          <a:endParaRPr lang="tr-TR"/>
        </a:p>
      </dgm:t>
    </dgm:pt>
    <dgm:pt modelId="{220E0D66-301E-4F84-A168-6EC6442C0994}" type="sibTrans" cxnId="{4C4FC75D-1FD2-4B1D-83F7-19842B5634E6}">
      <dgm:prSet/>
      <dgm:spPr/>
      <dgm:t>
        <a:bodyPr/>
        <a:lstStyle/>
        <a:p>
          <a:endParaRPr lang="tr-TR"/>
        </a:p>
      </dgm:t>
    </dgm:pt>
    <dgm:pt modelId="{DD322237-27D2-4D69-B41F-D5FFB5ECF7E7}">
      <dgm:prSet phldrT="[Metin]"/>
      <dgm:spPr>
        <a:solidFill>
          <a:schemeClr val="accent2"/>
        </a:solidFill>
      </dgm:spPr>
      <dgm:t>
        <a:bodyPr/>
        <a:lstStyle/>
        <a:p>
          <a:r>
            <a:rPr lang="tr-TR" dirty="0" err="1" smtClean="0">
              <a:latin typeface="Times New Roman" panose="02020603050405020304" pitchFamily="18" charset="0"/>
              <a:cs typeface="Times New Roman" panose="02020603050405020304" pitchFamily="18" charset="0"/>
            </a:rPr>
            <a:t>Cimer</a:t>
          </a:r>
          <a:r>
            <a:rPr lang="tr-TR" dirty="0" smtClean="0">
              <a:latin typeface="Times New Roman" panose="02020603050405020304" pitchFamily="18" charset="0"/>
              <a:cs typeface="Times New Roman" panose="02020603050405020304" pitchFamily="18" charset="0"/>
            </a:rPr>
            <a:t>-Bilgi Edinme </a:t>
          </a:r>
          <a:endParaRPr lang="tr-TR" dirty="0">
            <a:latin typeface="Times New Roman" panose="02020603050405020304" pitchFamily="18" charset="0"/>
            <a:cs typeface="Times New Roman" panose="02020603050405020304" pitchFamily="18" charset="0"/>
          </a:endParaRPr>
        </a:p>
      </dgm:t>
    </dgm:pt>
    <dgm:pt modelId="{76C8BEFE-1732-4AED-A10E-90C0F18F77AF}" type="parTrans" cxnId="{FDE80F4B-72D5-4CB8-9D55-9B5C3C62E6D8}">
      <dgm:prSet/>
      <dgm:spPr/>
      <dgm:t>
        <a:bodyPr/>
        <a:lstStyle/>
        <a:p>
          <a:endParaRPr lang="tr-TR"/>
        </a:p>
      </dgm:t>
    </dgm:pt>
    <dgm:pt modelId="{A0A951F0-184F-42FA-A597-5E0F0E0514B0}" type="sibTrans" cxnId="{FDE80F4B-72D5-4CB8-9D55-9B5C3C62E6D8}">
      <dgm:prSet/>
      <dgm:spPr/>
      <dgm:t>
        <a:bodyPr/>
        <a:lstStyle/>
        <a:p>
          <a:endParaRPr lang="tr-TR"/>
        </a:p>
      </dgm:t>
    </dgm:pt>
    <dgm:pt modelId="{6F7D3175-F74A-428C-8434-03D33309D2C5}">
      <dgm:prSet phldrT="[Metin]"/>
      <dgm:spPr>
        <a:solidFill>
          <a:schemeClr val="accent2"/>
        </a:solidFill>
      </dgm:spPr>
      <dgm:t>
        <a:bodyPr/>
        <a:lstStyle/>
        <a:p>
          <a:r>
            <a:rPr lang="tr-TR" dirty="0" smtClean="0">
              <a:latin typeface="Times New Roman" panose="02020603050405020304" pitchFamily="18" charset="0"/>
              <a:cs typeface="Times New Roman" panose="02020603050405020304" pitchFamily="18" charset="0"/>
            </a:rPr>
            <a:t>Genel Evrak </a:t>
          </a:r>
          <a:endParaRPr lang="tr-TR" dirty="0">
            <a:latin typeface="Times New Roman" panose="02020603050405020304" pitchFamily="18" charset="0"/>
            <a:cs typeface="Times New Roman" panose="02020603050405020304" pitchFamily="18" charset="0"/>
          </a:endParaRPr>
        </a:p>
      </dgm:t>
    </dgm:pt>
    <dgm:pt modelId="{CE185BCA-011E-458D-B6D2-AA8B8DE808C0}" type="parTrans" cxnId="{A45A64C3-FA29-4E32-9FD7-DB1CB6EF4D7D}">
      <dgm:prSet/>
      <dgm:spPr/>
      <dgm:t>
        <a:bodyPr/>
        <a:lstStyle/>
        <a:p>
          <a:endParaRPr lang="tr-TR"/>
        </a:p>
      </dgm:t>
    </dgm:pt>
    <dgm:pt modelId="{1FBF7B07-D4BB-4AB3-9C11-C2B42DD348BA}" type="sibTrans" cxnId="{A45A64C3-FA29-4E32-9FD7-DB1CB6EF4D7D}">
      <dgm:prSet/>
      <dgm:spPr/>
      <dgm:t>
        <a:bodyPr/>
        <a:lstStyle/>
        <a:p>
          <a:endParaRPr lang="tr-TR"/>
        </a:p>
      </dgm:t>
    </dgm:pt>
    <dgm:pt modelId="{5E55FC3E-0330-42EE-9904-D0BAB04EFA34}">
      <dgm:prSet phldrT="[Metin]"/>
      <dgm:spPr>
        <a:solidFill>
          <a:schemeClr val="accent2"/>
        </a:solidFill>
      </dgm:spPr>
      <dgm:t>
        <a:bodyPr/>
        <a:lstStyle/>
        <a:p>
          <a:r>
            <a:rPr lang="tr-TR" dirty="0" smtClean="0">
              <a:latin typeface="Times New Roman" panose="02020603050405020304" pitchFamily="18" charset="0"/>
              <a:cs typeface="Times New Roman" panose="02020603050405020304" pitchFamily="18" charset="0"/>
            </a:rPr>
            <a:t>Yazı İşleri</a:t>
          </a:r>
          <a:endParaRPr lang="tr-TR" dirty="0">
            <a:latin typeface="Times New Roman" panose="02020603050405020304" pitchFamily="18" charset="0"/>
            <a:cs typeface="Times New Roman" panose="02020603050405020304" pitchFamily="18" charset="0"/>
          </a:endParaRPr>
        </a:p>
      </dgm:t>
    </dgm:pt>
    <dgm:pt modelId="{A7C7730E-7260-4F62-AF62-9862014F068B}" type="parTrans" cxnId="{9CE9D264-9FD8-41C2-8B5F-8DC77F071EE3}">
      <dgm:prSet/>
      <dgm:spPr/>
      <dgm:t>
        <a:bodyPr/>
        <a:lstStyle/>
        <a:p>
          <a:endParaRPr lang="tr-TR"/>
        </a:p>
      </dgm:t>
    </dgm:pt>
    <dgm:pt modelId="{8BD4D776-E2B8-4935-B121-CE17DFA4691D}" type="sibTrans" cxnId="{9CE9D264-9FD8-41C2-8B5F-8DC77F071EE3}">
      <dgm:prSet/>
      <dgm:spPr/>
      <dgm:t>
        <a:bodyPr/>
        <a:lstStyle/>
        <a:p>
          <a:endParaRPr lang="tr-TR"/>
        </a:p>
      </dgm:t>
    </dgm:pt>
    <dgm:pt modelId="{08B21140-3ABB-4B85-9FC8-DEEB8BFED21B}">
      <dgm:prSet phldrT="[Metin]"/>
      <dgm:spPr>
        <a:solidFill>
          <a:schemeClr val="accent2"/>
        </a:solidFill>
      </dgm:spPr>
      <dgm:t>
        <a:bodyPr/>
        <a:lstStyle/>
        <a:p>
          <a:r>
            <a:rPr lang="tr-TR" dirty="0" smtClean="0">
              <a:latin typeface="Times New Roman" panose="02020603050405020304" pitchFamily="18" charset="0"/>
              <a:cs typeface="Times New Roman" panose="02020603050405020304" pitchFamily="18" charset="0"/>
            </a:rPr>
            <a:t>Şube Müdürü</a:t>
          </a:r>
          <a:endParaRPr lang="tr-TR" dirty="0">
            <a:latin typeface="Times New Roman" panose="02020603050405020304" pitchFamily="18" charset="0"/>
            <a:cs typeface="Times New Roman" panose="02020603050405020304" pitchFamily="18" charset="0"/>
          </a:endParaRPr>
        </a:p>
      </dgm:t>
    </dgm:pt>
    <dgm:pt modelId="{DD2433E6-B80F-459F-A4A3-11BFDF492F06}" type="parTrans" cxnId="{992199D1-350F-4B05-884F-29DA49D5D69F}">
      <dgm:prSet/>
      <dgm:spPr/>
      <dgm:t>
        <a:bodyPr/>
        <a:lstStyle/>
        <a:p>
          <a:endParaRPr lang="tr-TR"/>
        </a:p>
      </dgm:t>
    </dgm:pt>
    <dgm:pt modelId="{1FF52F13-3E4E-4843-A11A-FC77B026E5AA}" type="sibTrans" cxnId="{992199D1-350F-4B05-884F-29DA49D5D69F}">
      <dgm:prSet/>
      <dgm:spPr/>
      <dgm:t>
        <a:bodyPr/>
        <a:lstStyle/>
        <a:p>
          <a:endParaRPr lang="tr-TR"/>
        </a:p>
      </dgm:t>
    </dgm:pt>
    <dgm:pt modelId="{1E48E756-87BC-423A-9D3A-EBA8DFE4319B}">
      <dgm:prSet phldrT="[Metin]"/>
      <dgm:spPr>
        <a:solidFill>
          <a:schemeClr val="accent2"/>
        </a:solidFill>
      </dgm:spPr>
      <dgm:t>
        <a:bodyPr/>
        <a:lstStyle/>
        <a:p>
          <a:r>
            <a:rPr lang="tr-TR" dirty="0" smtClean="0">
              <a:latin typeface="Times New Roman" panose="02020603050405020304" pitchFamily="18" charset="0"/>
              <a:cs typeface="Times New Roman" panose="02020603050405020304" pitchFamily="18" charset="0"/>
            </a:rPr>
            <a:t>Genel Sekreter Yrd.</a:t>
          </a:r>
          <a:endParaRPr lang="tr-TR" dirty="0">
            <a:latin typeface="Times New Roman" panose="02020603050405020304" pitchFamily="18" charset="0"/>
            <a:cs typeface="Times New Roman" panose="02020603050405020304" pitchFamily="18" charset="0"/>
          </a:endParaRPr>
        </a:p>
      </dgm:t>
    </dgm:pt>
    <dgm:pt modelId="{5192FCC7-7346-4BFF-BDF5-6621AE60DA2B}" type="parTrans" cxnId="{3FE0216C-669E-4E25-9A0E-BE57AF3C42B8}">
      <dgm:prSet/>
      <dgm:spPr/>
      <dgm:t>
        <a:bodyPr/>
        <a:lstStyle/>
        <a:p>
          <a:endParaRPr lang="tr-TR"/>
        </a:p>
      </dgm:t>
    </dgm:pt>
    <dgm:pt modelId="{2F91E6CE-6EAA-4F22-AC33-8C102BB347C7}" type="sibTrans" cxnId="{3FE0216C-669E-4E25-9A0E-BE57AF3C42B8}">
      <dgm:prSet/>
      <dgm:spPr/>
      <dgm:t>
        <a:bodyPr/>
        <a:lstStyle/>
        <a:p>
          <a:endParaRPr lang="tr-TR"/>
        </a:p>
      </dgm:t>
    </dgm:pt>
    <dgm:pt modelId="{E7C73DFC-39B3-47B3-8BDC-5E32DAC6362E}">
      <dgm:prSet phldrT="[Metin]"/>
      <dgm:spPr>
        <a:solidFill>
          <a:schemeClr val="accent2"/>
        </a:solidFill>
      </dgm:spPr>
      <dgm:t>
        <a:bodyPr/>
        <a:lstStyle/>
        <a:p>
          <a:r>
            <a:rPr lang="tr-TR" dirty="0" smtClean="0">
              <a:latin typeface="Times New Roman" panose="02020603050405020304" pitchFamily="18" charset="0"/>
              <a:cs typeface="Times New Roman" panose="02020603050405020304" pitchFamily="18" charset="0"/>
            </a:rPr>
            <a:t>Ulaştırma Hizmetleri </a:t>
          </a:r>
          <a:endParaRPr lang="tr-TR" dirty="0">
            <a:latin typeface="Times New Roman" panose="02020603050405020304" pitchFamily="18" charset="0"/>
            <a:cs typeface="Times New Roman" panose="02020603050405020304" pitchFamily="18" charset="0"/>
          </a:endParaRPr>
        </a:p>
      </dgm:t>
    </dgm:pt>
    <dgm:pt modelId="{8EC8467F-91E5-4859-B782-0DE68B133EAC}" type="sibTrans" cxnId="{D8DCBDC7-5B74-41A8-8520-2E987C877731}">
      <dgm:prSet/>
      <dgm:spPr/>
      <dgm:t>
        <a:bodyPr/>
        <a:lstStyle/>
        <a:p>
          <a:endParaRPr lang="tr-TR"/>
        </a:p>
      </dgm:t>
    </dgm:pt>
    <dgm:pt modelId="{83B7CBDF-B596-48F6-8FBF-1B6BC7ED1B43}" type="parTrans" cxnId="{D8DCBDC7-5B74-41A8-8520-2E987C877731}">
      <dgm:prSet/>
      <dgm:spPr/>
      <dgm:t>
        <a:bodyPr/>
        <a:lstStyle/>
        <a:p>
          <a:endParaRPr lang="tr-TR"/>
        </a:p>
      </dgm:t>
    </dgm:pt>
    <dgm:pt modelId="{B37919F0-C29D-4DC9-B1AF-AEAE5D129703}">
      <dgm:prSet phldrT="[Metin]"/>
      <dgm:spPr>
        <a:solidFill>
          <a:schemeClr val="accent2"/>
        </a:solidFill>
      </dgm:spPr>
      <dgm:t>
        <a:bodyPr/>
        <a:lstStyle/>
        <a:p>
          <a:r>
            <a:rPr lang="tr-TR" dirty="0" smtClean="0">
              <a:latin typeface="Times New Roman" panose="02020603050405020304" pitchFamily="18" charset="0"/>
              <a:cs typeface="Times New Roman" panose="02020603050405020304" pitchFamily="18" charset="0"/>
            </a:rPr>
            <a:t>Şube Müdürü</a:t>
          </a:r>
          <a:endParaRPr lang="tr-TR" dirty="0">
            <a:latin typeface="Times New Roman" panose="02020603050405020304" pitchFamily="18" charset="0"/>
            <a:cs typeface="Times New Roman" panose="02020603050405020304" pitchFamily="18" charset="0"/>
          </a:endParaRPr>
        </a:p>
      </dgm:t>
    </dgm:pt>
    <dgm:pt modelId="{7CCC9CBF-0812-41D2-A705-35DE758D81E5}" type="sibTrans" cxnId="{611585FF-8473-42E1-94F3-ABABFEA49F8F}">
      <dgm:prSet/>
      <dgm:spPr/>
      <dgm:t>
        <a:bodyPr/>
        <a:lstStyle/>
        <a:p>
          <a:endParaRPr lang="tr-TR"/>
        </a:p>
      </dgm:t>
    </dgm:pt>
    <dgm:pt modelId="{68E4C93B-A76F-4F5D-A629-E43173BAF788}" type="parTrans" cxnId="{611585FF-8473-42E1-94F3-ABABFEA49F8F}">
      <dgm:prSet/>
      <dgm:spPr/>
      <dgm:t>
        <a:bodyPr/>
        <a:lstStyle/>
        <a:p>
          <a:endParaRPr lang="tr-TR"/>
        </a:p>
      </dgm:t>
    </dgm:pt>
    <dgm:pt modelId="{9C955099-7E2F-4F62-82E2-1350D678EFA2}" type="pres">
      <dgm:prSet presAssocID="{A269A947-E466-4089-AA22-3565448E8EB0}" presName="hierChild1" presStyleCnt="0">
        <dgm:presLayoutVars>
          <dgm:orgChart val="1"/>
          <dgm:chPref val="1"/>
          <dgm:dir/>
          <dgm:animOne val="branch"/>
          <dgm:animLvl val="lvl"/>
          <dgm:resizeHandles/>
        </dgm:presLayoutVars>
      </dgm:prSet>
      <dgm:spPr/>
      <dgm:t>
        <a:bodyPr/>
        <a:lstStyle/>
        <a:p>
          <a:endParaRPr lang="tr-TR"/>
        </a:p>
      </dgm:t>
    </dgm:pt>
    <dgm:pt modelId="{2EF4A623-812E-4714-AA8D-C9A7C633941C}" type="pres">
      <dgm:prSet presAssocID="{CFB3A743-799B-40F2-A3FE-22028AB29896}" presName="hierRoot1" presStyleCnt="0">
        <dgm:presLayoutVars>
          <dgm:hierBranch val="init"/>
        </dgm:presLayoutVars>
      </dgm:prSet>
      <dgm:spPr/>
    </dgm:pt>
    <dgm:pt modelId="{652EF2DB-D086-44FD-966F-34D340182B67}" type="pres">
      <dgm:prSet presAssocID="{CFB3A743-799B-40F2-A3FE-22028AB29896}" presName="rootComposite1" presStyleCnt="0"/>
      <dgm:spPr/>
    </dgm:pt>
    <dgm:pt modelId="{75A63B3D-7F48-4E93-8E3C-4AEF816C38F9}" type="pres">
      <dgm:prSet presAssocID="{CFB3A743-799B-40F2-A3FE-22028AB29896}" presName="rootText1" presStyleLbl="node0" presStyleIdx="0" presStyleCnt="2" custAng="0" custScaleX="100475" custScaleY="88246" custLinFactX="23491" custLinFactY="-24744" custLinFactNeighborX="100000" custLinFactNeighborY="-100000">
        <dgm:presLayoutVars>
          <dgm:chPref val="3"/>
        </dgm:presLayoutVars>
      </dgm:prSet>
      <dgm:spPr/>
      <dgm:t>
        <a:bodyPr/>
        <a:lstStyle/>
        <a:p>
          <a:endParaRPr lang="tr-TR"/>
        </a:p>
      </dgm:t>
    </dgm:pt>
    <dgm:pt modelId="{215B2A2C-18D6-460C-9DE4-AE2BBD02A0E9}" type="pres">
      <dgm:prSet presAssocID="{CFB3A743-799B-40F2-A3FE-22028AB29896}" presName="rootConnector1" presStyleLbl="node1" presStyleIdx="0" presStyleCnt="0"/>
      <dgm:spPr/>
      <dgm:t>
        <a:bodyPr/>
        <a:lstStyle/>
        <a:p>
          <a:endParaRPr lang="tr-TR"/>
        </a:p>
      </dgm:t>
    </dgm:pt>
    <dgm:pt modelId="{0CCAE7B9-FC4C-411E-991B-4CEA66E52452}" type="pres">
      <dgm:prSet presAssocID="{CFB3A743-799B-40F2-A3FE-22028AB29896}" presName="hierChild2" presStyleCnt="0"/>
      <dgm:spPr/>
    </dgm:pt>
    <dgm:pt modelId="{26E81C1D-A937-417D-8A57-29B19287DAA9}" type="pres">
      <dgm:prSet presAssocID="{CFB3A743-799B-40F2-A3FE-22028AB29896}" presName="hierChild3" presStyleCnt="0"/>
      <dgm:spPr/>
    </dgm:pt>
    <dgm:pt modelId="{D68C1BC5-1327-44B9-81E3-900163CBB0F9}" type="pres">
      <dgm:prSet presAssocID="{1E48E756-87BC-423A-9D3A-EBA8DFE4319B}" presName="hierRoot1" presStyleCnt="0">
        <dgm:presLayoutVars>
          <dgm:hierBranch val="init"/>
        </dgm:presLayoutVars>
      </dgm:prSet>
      <dgm:spPr/>
    </dgm:pt>
    <dgm:pt modelId="{13EAD58F-6E2D-442E-BCFE-3D2722C7B09E}" type="pres">
      <dgm:prSet presAssocID="{1E48E756-87BC-423A-9D3A-EBA8DFE4319B}" presName="rootComposite1" presStyleCnt="0"/>
      <dgm:spPr/>
    </dgm:pt>
    <dgm:pt modelId="{E460B22E-9B78-4751-BE8C-A28F083601F5}" type="pres">
      <dgm:prSet presAssocID="{1E48E756-87BC-423A-9D3A-EBA8DFE4319B}" presName="rootText1" presStyleLbl="node0" presStyleIdx="1" presStyleCnt="2" custScaleY="84795">
        <dgm:presLayoutVars>
          <dgm:chPref val="3"/>
        </dgm:presLayoutVars>
      </dgm:prSet>
      <dgm:spPr/>
      <dgm:t>
        <a:bodyPr/>
        <a:lstStyle/>
        <a:p>
          <a:endParaRPr lang="tr-TR"/>
        </a:p>
      </dgm:t>
    </dgm:pt>
    <dgm:pt modelId="{DE59F93B-26D2-441D-B3F1-FF04BA9BAEE3}" type="pres">
      <dgm:prSet presAssocID="{1E48E756-87BC-423A-9D3A-EBA8DFE4319B}" presName="rootConnector1" presStyleLbl="node1" presStyleIdx="0" presStyleCnt="0"/>
      <dgm:spPr/>
      <dgm:t>
        <a:bodyPr/>
        <a:lstStyle/>
        <a:p>
          <a:endParaRPr lang="tr-TR"/>
        </a:p>
      </dgm:t>
    </dgm:pt>
    <dgm:pt modelId="{5637E2CE-E02D-4A2E-ACEA-9B84E032D80E}" type="pres">
      <dgm:prSet presAssocID="{1E48E756-87BC-423A-9D3A-EBA8DFE4319B}" presName="hierChild2" presStyleCnt="0"/>
      <dgm:spPr/>
    </dgm:pt>
    <dgm:pt modelId="{39EE6AFA-527B-46CF-996A-491168E59E2E}" type="pres">
      <dgm:prSet presAssocID="{533E8DDC-BE90-4B85-ADB1-276D0F2A1A2D}" presName="Name37" presStyleLbl="parChTrans1D2" presStyleIdx="0" presStyleCnt="3"/>
      <dgm:spPr/>
      <dgm:t>
        <a:bodyPr/>
        <a:lstStyle/>
        <a:p>
          <a:endParaRPr lang="tr-TR"/>
        </a:p>
      </dgm:t>
    </dgm:pt>
    <dgm:pt modelId="{6D8F8515-3A13-4ECD-B1D1-1795D4F20A7F}" type="pres">
      <dgm:prSet presAssocID="{2AB8D753-A737-4790-AE04-C6675859D03D}" presName="hierRoot2" presStyleCnt="0">
        <dgm:presLayoutVars>
          <dgm:hierBranch val="init"/>
        </dgm:presLayoutVars>
      </dgm:prSet>
      <dgm:spPr/>
    </dgm:pt>
    <dgm:pt modelId="{94A78A2B-B6DD-4E4F-A9F9-B70E18A276DE}" type="pres">
      <dgm:prSet presAssocID="{2AB8D753-A737-4790-AE04-C6675859D03D}" presName="rootComposite" presStyleCnt="0"/>
      <dgm:spPr/>
    </dgm:pt>
    <dgm:pt modelId="{FE929419-D1AC-4975-BF06-CC8BC5E00030}" type="pres">
      <dgm:prSet presAssocID="{2AB8D753-A737-4790-AE04-C6675859D03D}" presName="rootText" presStyleLbl="node2" presStyleIdx="0" presStyleCnt="3" custScaleY="86029" custLinFactNeighborX="-5040" custLinFactNeighborY="-847">
        <dgm:presLayoutVars>
          <dgm:chPref val="3"/>
        </dgm:presLayoutVars>
      </dgm:prSet>
      <dgm:spPr/>
      <dgm:t>
        <a:bodyPr/>
        <a:lstStyle/>
        <a:p>
          <a:endParaRPr lang="tr-TR"/>
        </a:p>
      </dgm:t>
    </dgm:pt>
    <dgm:pt modelId="{935CF177-6902-4691-A613-21A7B474A1E9}" type="pres">
      <dgm:prSet presAssocID="{2AB8D753-A737-4790-AE04-C6675859D03D}" presName="rootConnector" presStyleLbl="node2" presStyleIdx="0" presStyleCnt="3"/>
      <dgm:spPr/>
      <dgm:t>
        <a:bodyPr/>
        <a:lstStyle/>
        <a:p>
          <a:endParaRPr lang="tr-TR"/>
        </a:p>
      </dgm:t>
    </dgm:pt>
    <dgm:pt modelId="{14EC4EAA-D20A-47B9-87E8-627AE4836D82}" type="pres">
      <dgm:prSet presAssocID="{2AB8D753-A737-4790-AE04-C6675859D03D}" presName="hierChild4" presStyleCnt="0"/>
      <dgm:spPr/>
    </dgm:pt>
    <dgm:pt modelId="{122BD6C6-C2A2-4BA7-90FC-DF3D8FBA07E9}" type="pres">
      <dgm:prSet presAssocID="{CE185BCA-011E-458D-B6D2-AA8B8DE808C0}" presName="Name37" presStyleLbl="parChTrans1D3" presStyleIdx="0" presStyleCnt="5"/>
      <dgm:spPr/>
      <dgm:t>
        <a:bodyPr/>
        <a:lstStyle/>
        <a:p>
          <a:endParaRPr lang="tr-TR"/>
        </a:p>
      </dgm:t>
    </dgm:pt>
    <dgm:pt modelId="{27335B3A-6F0B-4B1F-9B06-A02D2954DA15}" type="pres">
      <dgm:prSet presAssocID="{6F7D3175-F74A-428C-8434-03D33309D2C5}" presName="hierRoot2" presStyleCnt="0">
        <dgm:presLayoutVars>
          <dgm:hierBranch val="init"/>
        </dgm:presLayoutVars>
      </dgm:prSet>
      <dgm:spPr/>
    </dgm:pt>
    <dgm:pt modelId="{E758DB22-9571-4931-8F77-EC9AF7B132A5}" type="pres">
      <dgm:prSet presAssocID="{6F7D3175-F74A-428C-8434-03D33309D2C5}" presName="rootComposite" presStyleCnt="0"/>
      <dgm:spPr/>
    </dgm:pt>
    <dgm:pt modelId="{714C5C64-7E74-48AE-8DD3-4F3F07A99EF9}" type="pres">
      <dgm:prSet presAssocID="{6F7D3175-F74A-428C-8434-03D33309D2C5}" presName="rootText" presStyleLbl="node3" presStyleIdx="0" presStyleCnt="5" custScaleY="67590">
        <dgm:presLayoutVars>
          <dgm:chPref val="3"/>
        </dgm:presLayoutVars>
      </dgm:prSet>
      <dgm:spPr/>
      <dgm:t>
        <a:bodyPr/>
        <a:lstStyle/>
        <a:p>
          <a:endParaRPr lang="tr-TR"/>
        </a:p>
      </dgm:t>
    </dgm:pt>
    <dgm:pt modelId="{6009C696-694B-424D-80D0-7995A59EDEE8}" type="pres">
      <dgm:prSet presAssocID="{6F7D3175-F74A-428C-8434-03D33309D2C5}" presName="rootConnector" presStyleLbl="node3" presStyleIdx="0" presStyleCnt="5"/>
      <dgm:spPr/>
      <dgm:t>
        <a:bodyPr/>
        <a:lstStyle/>
        <a:p>
          <a:endParaRPr lang="tr-TR"/>
        </a:p>
      </dgm:t>
    </dgm:pt>
    <dgm:pt modelId="{94BE62B3-4B47-4C7A-858D-9E3AA6682E80}" type="pres">
      <dgm:prSet presAssocID="{6F7D3175-F74A-428C-8434-03D33309D2C5}" presName="hierChild4" presStyleCnt="0"/>
      <dgm:spPr/>
    </dgm:pt>
    <dgm:pt modelId="{22023646-5FAE-4045-87E4-633AB54F64E0}" type="pres">
      <dgm:prSet presAssocID="{6F7D3175-F74A-428C-8434-03D33309D2C5}" presName="hierChild5" presStyleCnt="0"/>
      <dgm:spPr/>
    </dgm:pt>
    <dgm:pt modelId="{C9BB6505-F737-4793-8509-94288B84A15E}" type="pres">
      <dgm:prSet presAssocID="{A7C7730E-7260-4F62-AF62-9862014F068B}" presName="Name37" presStyleLbl="parChTrans1D3" presStyleIdx="1" presStyleCnt="5"/>
      <dgm:spPr/>
      <dgm:t>
        <a:bodyPr/>
        <a:lstStyle/>
        <a:p>
          <a:endParaRPr lang="tr-TR"/>
        </a:p>
      </dgm:t>
    </dgm:pt>
    <dgm:pt modelId="{78DE8D3C-3EA9-44BC-918E-B31E6604F4CB}" type="pres">
      <dgm:prSet presAssocID="{5E55FC3E-0330-42EE-9904-D0BAB04EFA34}" presName="hierRoot2" presStyleCnt="0">
        <dgm:presLayoutVars>
          <dgm:hierBranch val="init"/>
        </dgm:presLayoutVars>
      </dgm:prSet>
      <dgm:spPr/>
    </dgm:pt>
    <dgm:pt modelId="{A6D36BB8-BF84-4C9D-8DEB-09C62629CC77}" type="pres">
      <dgm:prSet presAssocID="{5E55FC3E-0330-42EE-9904-D0BAB04EFA34}" presName="rootComposite" presStyleCnt="0"/>
      <dgm:spPr/>
    </dgm:pt>
    <dgm:pt modelId="{0ECC55A9-6A2F-4C99-8190-6654A26E5D4B}" type="pres">
      <dgm:prSet presAssocID="{5E55FC3E-0330-42EE-9904-D0BAB04EFA34}" presName="rootText" presStyleLbl="node3" presStyleIdx="1" presStyleCnt="5" custScaleY="68975" custLinFactNeighborX="-2435" custLinFactNeighborY="-2535">
        <dgm:presLayoutVars>
          <dgm:chPref val="3"/>
        </dgm:presLayoutVars>
      </dgm:prSet>
      <dgm:spPr/>
      <dgm:t>
        <a:bodyPr/>
        <a:lstStyle/>
        <a:p>
          <a:endParaRPr lang="tr-TR"/>
        </a:p>
      </dgm:t>
    </dgm:pt>
    <dgm:pt modelId="{80DD0CE8-4A74-4EB3-A662-324669AF21D4}" type="pres">
      <dgm:prSet presAssocID="{5E55FC3E-0330-42EE-9904-D0BAB04EFA34}" presName="rootConnector" presStyleLbl="node3" presStyleIdx="1" presStyleCnt="5"/>
      <dgm:spPr/>
      <dgm:t>
        <a:bodyPr/>
        <a:lstStyle/>
        <a:p>
          <a:endParaRPr lang="tr-TR"/>
        </a:p>
      </dgm:t>
    </dgm:pt>
    <dgm:pt modelId="{B7FDCC5D-CE5F-4768-8660-9767E21773F9}" type="pres">
      <dgm:prSet presAssocID="{5E55FC3E-0330-42EE-9904-D0BAB04EFA34}" presName="hierChild4" presStyleCnt="0"/>
      <dgm:spPr/>
    </dgm:pt>
    <dgm:pt modelId="{19302F0B-7531-4FF2-BDBB-4AAD11226462}" type="pres">
      <dgm:prSet presAssocID="{5E55FC3E-0330-42EE-9904-D0BAB04EFA34}" presName="hierChild5" presStyleCnt="0"/>
      <dgm:spPr/>
    </dgm:pt>
    <dgm:pt modelId="{4EEDAFC0-5744-4FF4-BC1A-837043F8A3B1}" type="pres">
      <dgm:prSet presAssocID="{76C8BEFE-1732-4AED-A10E-90C0F18F77AF}" presName="Name37" presStyleLbl="parChTrans1D3" presStyleIdx="2" presStyleCnt="5"/>
      <dgm:spPr/>
      <dgm:t>
        <a:bodyPr/>
        <a:lstStyle/>
        <a:p>
          <a:endParaRPr lang="tr-TR"/>
        </a:p>
      </dgm:t>
    </dgm:pt>
    <dgm:pt modelId="{1F7CDD1C-A449-47E7-AB32-5D7789FFECA6}" type="pres">
      <dgm:prSet presAssocID="{DD322237-27D2-4D69-B41F-D5FFB5ECF7E7}" presName="hierRoot2" presStyleCnt="0">
        <dgm:presLayoutVars>
          <dgm:hierBranch val="init"/>
        </dgm:presLayoutVars>
      </dgm:prSet>
      <dgm:spPr/>
    </dgm:pt>
    <dgm:pt modelId="{BF202376-EEDF-45FB-BFF5-A2C74E38D1C3}" type="pres">
      <dgm:prSet presAssocID="{DD322237-27D2-4D69-B41F-D5FFB5ECF7E7}" presName="rootComposite" presStyleCnt="0"/>
      <dgm:spPr/>
    </dgm:pt>
    <dgm:pt modelId="{AAE66D02-D91A-4EE5-8A01-5AA17ACBB754}" type="pres">
      <dgm:prSet presAssocID="{DD322237-27D2-4D69-B41F-D5FFB5ECF7E7}" presName="rootText" presStyleLbl="node3" presStyleIdx="2" presStyleCnt="5" custScaleY="61509">
        <dgm:presLayoutVars>
          <dgm:chPref val="3"/>
        </dgm:presLayoutVars>
      </dgm:prSet>
      <dgm:spPr/>
      <dgm:t>
        <a:bodyPr/>
        <a:lstStyle/>
        <a:p>
          <a:endParaRPr lang="tr-TR"/>
        </a:p>
      </dgm:t>
    </dgm:pt>
    <dgm:pt modelId="{A86D336D-3DD3-411C-BFEF-8802512B3445}" type="pres">
      <dgm:prSet presAssocID="{DD322237-27D2-4D69-B41F-D5FFB5ECF7E7}" presName="rootConnector" presStyleLbl="node3" presStyleIdx="2" presStyleCnt="5"/>
      <dgm:spPr/>
      <dgm:t>
        <a:bodyPr/>
        <a:lstStyle/>
        <a:p>
          <a:endParaRPr lang="tr-TR"/>
        </a:p>
      </dgm:t>
    </dgm:pt>
    <dgm:pt modelId="{73F8E6B3-73DD-47ED-AA6B-8C592AE69D33}" type="pres">
      <dgm:prSet presAssocID="{DD322237-27D2-4D69-B41F-D5FFB5ECF7E7}" presName="hierChild4" presStyleCnt="0"/>
      <dgm:spPr/>
    </dgm:pt>
    <dgm:pt modelId="{5A9B658C-8960-412A-9CC0-B51DD6A385F8}" type="pres">
      <dgm:prSet presAssocID="{DD322237-27D2-4D69-B41F-D5FFB5ECF7E7}" presName="hierChild5" presStyleCnt="0"/>
      <dgm:spPr/>
    </dgm:pt>
    <dgm:pt modelId="{F4CCA01E-E220-450B-9782-CBAC8621472A}" type="pres">
      <dgm:prSet presAssocID="{2AB8D753-A737-4790-AE04-C6675859D03D}" presName="hierChild5" presStyleCnt="0"/>
      <dgm:spPr/>
    </dgm:pt>
    <dgm:pt modelId="{04F3AD3B-3AFB-4DB2-9169-16C55ADF4788}" type="pres">
      <dgm:prSet presAssocID="{DD2433E6-B80F-459F-A4A3-11BFDF492F06}" presName="Name37" presStyleLbl="parChTrans1D2" presStyleIdx="1" presStyleCnt="3"/>
      <dgm:spPr/>
      <dgm:t>
        <a:bodyPr/>
        <a:lstStyle/>
        <a:p>
          <a:endParaRPr lang="tr-TR"/>
        </a:p>
      </dgm:t>
    </dgm:pt>
    <dgm:pt modelId="{3241F081-C420-4CE4-AF36-C1EFE0F3AD18}" type="pres">
      <dgm:prSet presAssocID="{08B21140-3ABB-4B85-9FC8-DEEB8BFED21B}" presName="hierRoot2" presStyleCnt="0">
        <dgm:presLayoutVars>
          <dgm:hierBranch val="init"/>
        </dgm:presLayoutVars>
      </dgm:prSet>
      <dgm:spPr/>
    </dgm:pt>
    <dgm:pt modelId="{1844423D-E44F-4EDB-8A25-01AAAE413A08}" type="pres">
      <dgm:prSet presAssocID="{08B21140-3ABB-4B85-9FC8-DEEB8BFED21B}" presName="rootComposite" presStyleCnt="0"/>
      <dgm:spPr/>
    </dgm:pt>
    <dgm:pt modelId="{7034B618-9C45-409F-8FBF-486EB5812627}" type="pres">
      <dgm:prSet presAssocID="{08B21140-3ABB-4B85-9FC8-DEEB8BFED21B}" presName="rootText" presStyleLbl="node2" presStyleIdx="1" presStyleCnt="3" custScaleY="81851">
        <dgm:presLayoutVars>
          <dgm:chPref val="3"/>
        </dgm:presLayoutVars>
      </dgm:prSet>
      <dgm:spPr/>
      <dgm:t>
        <a:bodyPr/>
        <a:lstStyle/>
        <a:p>
          <a:endParaRPr lang="tr-TR"/>
        </a:p>
      </dgm:t>
    </dgm:pt>
    <dgm:pt modelId="{825D2C88-EA09-417B-AB76-5EC361475ADC}" type="pres">
      <dgm:prSet presAssocID="{08B21140-3ABB-4B85-9FC8-DEEB8BFED21B}" presName="rootConnector" presStyleLbl="node2" presStyleIdx="1" presStyleCnt="3"/>
      <dgm:spPr/>
      <dgm:t>
        <a:bodyPr/>
        <a:lstStyle/>
        <a:p>
          <a:endParaRPr lang="tr-TR"/>
        </a:p>
      </dgm:t>
    </dgm:pt>
    <dgm:pt modelId="{43B83C22-BA60-403D-9806-413858E2E103}" type="pres">
      <dgm:prSet presAssocID="{08B21140-3ABB-4B85-9FC8-DEEB8BFED21B}" presName="hierChild4" presStyleCnt="0"/>
      <dgm:spPr/>
    </dgm:pt>
    <dgm:pt modelId="{95BC538D-DDB6-42EA-B364-274291CF5489}" type="pres">
      <dgm:prSet presAssocID="{F29C3401-791D-4A0E-BA72-6AFF03FB2C7C}" presName="Name37" presStyleLbl="parChTrans1D3" presStyleIdx="3" presStyleCnt="5"/>
      <dgm:spPr/>
      <dgm:t>
        <a:bodyPr/>
        <a:lstStyle/>
        <a:p>
          <a:endParaRPr lang="tr-TR"/>
        </a:p>
      </dgm:t>
    </dgm:pt>
    <dgm:pt modelId="{778CCBD5-5749-446A-BE3C-C8FBD549805A}" type="pres">
      <dgm:prSet presAssocID="{C5A01F60-4FAD-4F9E-A57D-05421F278807}" presName="hierRoot2" presStyleCnt="0">
        <dgm:presLayoutVars>
          <dgm:hierBranch val="init"/>
        </dgm:presLayoutVars>
      </dgm:prSet>
      <dgm:spPr/>
    </dgm:pt>
    <dgm:pt modelId="{DB336516-595B-48A5-B7A8-740F2CB80E61}" type="pres">
      <dgm:prSet presAssocID="{C5A01F60-4FAD-4F9E-A57D-05421F278807}" presName="rootComposite" presStyleCnt="0"/>
      <dgm:spPr/>
    </dgm:pt>
    <dgm:pt modelId="{800E67E0-C66B-41C3-9C30-7DAFBE418A49}" type="pres">
      <dgm:prSet presAssocID="{C5A01F60-4FAD-4F9E-A57D-05421F278807}" presName="rootText" presStyleLbl="node3" presStyleIdx="3" presStyleCnt="5" custScaleY="65785">
        <dgm:presLayoutVars>
          <dgm:chPref val="3"/>
        </dgm:presLayoutVars>
      </dgm:prSet>
      <dgm:spPr/>
      <dgm:t>
        <a:bodyPr/>
        <a:lstStyle/>
        <a:p>
          <a:endParaRPr lang="tr-TR"/>
        </a:p>
      </dgm:t>
    </dgm:pt>
    <dgm:pt modelId="{B2A457CE-EE02-4E85-B94F-8892B6159555}" type="pres">
      <dgm:prSet presAssocID="{C5A01F60-4FAD-4F9E-A57D-05421F278807}" presName="rootConnector" presStyleLbl="node3" presStyleIdx="3" presStyleCnt="5"/>
      <dgm:spPr/>
      <dgm:t>
        <a:bodyPr/>
        <a:lstStyle/>
        <a:p>
          <a:endParaRPr lang="tr-TR"/>
        </a:p>
      </dgm:t>
    </dgm:pt>
    <dgm:pt modelId="{F0643015-B85C-48B7-B2D6-1D372D0E2EFE}" type="pres">
      <dgm:prSet presAssocID="{C5A01F60-4FAD-4F9E-A57D-05421F278807}" presName="hierChild4" presStyleCnt="0"/>
      <dgm:spPr/>
    </dgm:pt>
    <dgm:pt modelId="{AE0D7E05-E4C5-42BE-87CC-4CE014391DE5}" type="pres">
      <dgm:prSet presAssocID="{C5A01F60-4FAD-4F9E-A57D-05421F278807}" presName="hierChild5" presStyleCnt="0"/>
      <dgm:spPr/>
    </dgm:pt>
    <dgm:pt modelId="{5B9D04A4-009E-4877-BE5F-6D92E9443210}" type="pres">
      <dgm:prSet presAssocID="{08B21140-3ABB-4B85-9FC8-DEEB8BFED21B}" presName="hierChild5" presStyleCnt="0"/>
      <dgm:spPr/>
    </dgm:pt>
    <dgm:pt modelId="{3E126157-96F0-4FCC-B43A-D3DEF9BC4321}" type="pres">
      <dgm:prSet presAssocID="{68E4C93B-A76F-4F5D-A629-E43173BAF788}" presName="Name37" presStyleLbl="parChTrans1D2" presStyleIdx="2" presStyleCnt="3"/>
      <dgm:spPr/>
      <dgm:t>
        <a:bodyPr/>
        <a:lstStyle/>
        <a:p>
          <a:endParaRPr lang="tr-TR"/>
        </a:p>
      </dgm:t>
    </dgm:pt>
    <dgm:pt modelId="{39B2BAE1-215E-4DF6-BAC9-74EE25EE0655}" type="pres">
      <dgm:prSet presAssocID="{B37919F0-C29D-4DC9-B1AF-AEAE5D129703}" presName="hierRoot2" presStyleCnt="0">
        <dgm:presLayoutVars>
          <dgm:hierBranch val="init"/>
        </dgm:presLayoutVars>
      </dgm:prSet>
      <dgm:spPr/>
    </dgm:pt>
    <dgm:pt modelId="{6D23F46D-AC71-4701-BF90-F6B9BAFCECFF}" type="pres">
      <dgm:prSet presAssocID="{B37919F0-C29D-4DC9-B1AF-AEAE5D129703}" presName="rootComposite" presStyleCnt="0"/>
      <dgm:spPr/>
    </dgm:pt>
    <dgm:pt modelId="{C5F548A5-C4D7-472A-B9D2-C4D4EC69738F}" type="pres">
      <dgm:prSet presAssocID="{B37919F0-C29D-4DC9-B1AF-AEAE5D129703}" presName="rootText" presStyleLbl="node2" presStyleIdx="2" presStyleCnt="3" custScaleY="84989">
        <dgm:presLayoutVars>
          <dgm:chPref val="3"/>
        </dgm:presLayoutVars>
      </dgm:prSet>
      <dgm:spPr/>
      <dgm:t>
        <a:bodyPr/>
        <a:lstStyle/>
        <a:p>
          <a:endParaRPr lang="tr-TR"/>
        </a:p>
      </dgm:t>
    </dgm:pt>
    <dgm:pt modelId="{E367A70C-3DFF-4FDE-AC23-8A8F785FEB19}" type="pres">
      <dgm:prSet presAssocID="{B37919F0-C29D-4DC9-B1AF-AEAE5D129703}" presName="rootConnector" presStyleLbl="node2" presStyleIdx="2" presStyleCnt="3"/>
      <dgm:spPr/>
      <dgm:t>
        <a:bodyPr/>
        <a:lstStyle/>
        <a:p>
          <a:endParaRPr lang="tr-TR"/>
        </a:p>
      </dgm:t>
    </dgm:pt>
    <dgm:pt modelId="{F4BA15B4-D45B-48ED-86BD-4C9C59956D82}" type="pres">
      <dgm:prSet presAssocID="{B37919F0-C29D-4DC9-B1AF-AEAE5D129703}" presName="hierChild4" presStyleCnt="0"/>
      <dgm:spPr/>
    </dgm:pt>
    <dgm:pt modelId="{A3ECF1E1-13A7-4A1A-8FAD-B06FF5B92F88}" type="pres">
      <dgm:prSet presAssocID="{83B7CBDF-B596-48F6-8FBF-1B6BC7ED1B43}" presName="Name37" presStyleLbl="parChTrans1D3" presStyleIdx="4" presStyleCnt="5"/>
      <dgm:spPr/>
      <dgm:t>
        <a:bodyPr/>
        <a:lstStyle/>
        <a:p>
          <a:endParaRPr lang="tr-TR"/>
        </a:p>
      </dgm:t>
    </dgm:pt>
    <dgm:pt modelId="{F79653BA-8A51-43AB-A995-756F65A9F07D}" type="pres">
      <dgm:prSet presAssocID="{E7C73DFC-39B3-47B3-8BDC-5E32DAC6362E}" presName="hierRoot2" presStyleCnt="0">
        <dgm:presLayoutVars>
          <dgm:hierBranch val="init"/>
        </dgm:presLayoutVars>
      </dgm:prSet>
      <dgm:spPr/>
    </dgm:pt>
    <dgm:pt modelId="{0667B3C5-17DA-4AC4-93D8-53364239141F}" type="pres">
      <dgm:prSet presAssocID="{E7C73DFC-39B3-47B3-8BDC-5E32DAC6362E}" presName="rootComposite" presStyleCnt="0"/>
      <dgm:spPr/>
    </dgm:pt>
    <dgm:pt modelId="{CC351B48-3118-4D9D-A0D0-F683BD84FF89}" type="pres">
      <dgm:prSet presAssocID="{E7C73DFC-39B3-47B3-8BDC-5E32DAC6362E}" presName="rootText" presStyleLbl="node3" presStyleIdx="4" presStyleCnt="5" custScaleY="67283">
        <dgm:presLayoutVars>
          <dgm:chPref val="3"/>
        </dgm:presLayoutVars>
      </dgm:prSet>
      <dgm:spPr/>
      <dgm:t>
        <a:bodyPr/>
        <a:lstStyle/>
        <a:p>
          <a:endParaRPr lang="tr-TR"/>
        </a:p>
      </dgm:t>
    </dgm:pt>
    <dgm:pt modelId="{26D8573B-9771-4C21-89B6-5B601DB234F9}" type="pres">
      <dgm:prSet presAssocID="{E7C73DFC-39B3-47B3-8BDC-5E32DAC6362E}" presName="rootConnector" presStyleLbl="node3" presStyleIdx="4" presStyleCnt="5"/>
      <dgm:spPr/>
      <dgm:t>
        <a:bodyPr/>
        <a:lstStyle/>
        <a:p>
          <a:endParaRPr lang="tr-TR"/>
        </a:p>
      </dgm:t>
    </dgm:pt>
    <dgm:pt modelId="{A357839E-D0E5-4114-8525-05468B5A8614}" type="pres">
      <dgm:prSet presAssocID="{E7C73DFC-39B3-47B3-8BDC-5E32DAC6362E}" presName="hierChild4" presStyleCnt="0"/>
      <dgm:spPr/>
    </dgm:pt>
    <dgm:pt modelId="{5A4293A3-27DC-4351-8404-52280FB6C161}" type="pres">
      <dgm:prSet presAssocID="{E7C73DFC-39B3-47B3-8BDC-5E32DAC6362E}" presName="hierChild5" presStyleCnt="0"/>
      <dgm:spPr/>
    </dgm:pt>
    <dgm:pt modelId="{21F4A2EC-77BA-47AF-95AF-6A031F948F20}" type="pres">
      <dgm:prSet presAssocID="{B37919F0-C29D-4DC9-B1AF-AEAE5D129703}" presName="hierChild5" presStyleCnt="0"/>
      <dgm:spPr/>
    </dgm:pt>
    <dgm:pt modelId="{82B2DC80-4516-4421-8917-B808F6BC5A20}" type="pres">
      <dgm:prSet presAssocID="{1E48E756-87BC-423A-9D3A-EBA8DFE4319B}" presName="hierChild3" presStyleCnt="0"/>
      <dgm:spPr/>
    </dgm:pt>
  </dgm:ptLst>
  <dgm:cxnLst>
    <dgm:cxn modelId="{0B22B8E8-2158-4E1F-8AE0-84B550F16295}" type="presOf" srcId="{08B21140-3ABB-4B85-9FC8-DEEB8BFED21B}" destId="{825D2C88-EA09-417B-AB76-5EC361475ADC}" srcOrd="1" destOrd="0" presId="urn:microsoft.com/office/officeart/2005/8/layout/orgChart1"/>
    <dgm:cxn modelId="{AA50B12E-43CC-40BA-BAE7-035A5DABCBF1}" type="presOf" srcId="{E7C73DFC-39B3-47B3-8BDC-5E32DAC6362E}" destId="{26D8573B-9771-4C21-89B6-5B601DB234F9}" srcOrd="1" destOrd="0" presId="urn:microsoft.com/office/officeart/2005/8/layout/orgChart1"/>
    <dgm:cxn modelId="{41E4D8CE-2272-414F-81FF-D7F9D385D3A5}" type="presOf" srcId="{6F7D3175-F74A-428C-8434-03D33309D2C5}" destId="{714C5C64-7E74-48AE-8DD3-4F3F07A99EF9}" srcOrd="0" destOrd="0" presId="urn:microsoft.com/office/officeart/2005/8/layout/orgChart1"/>
    <dgm:cxn modelId="{DC4C3285-7688-4501-AA47-9F96FE5E6C18}" type="presOf" srcId="{CFB3A743-799B-40F2-A3FE-22028AB29896}" destId="{215B2A2C-18D6-460C-9DE4-AE2BBD02A0E9}" srcOrd="1" destOrd="0" presId="urn:microsoft.com/office/officeart/2005/8/layout/orgChart1"/>
    <dgm:cxn modelId="{78A5EDA8-CD14-44FE-BCFB-865F5839E6D0}" type="presOf" srcId="{68E4C93B-A76F-4F5D-A629-E43173BAF788}" destId="{3E126157-96F0-4FCC-B43A-D3DEF9BC4321}" srcOrd="0" destOrd="0" presId="urn:microsoft.com/office/officeart/2005/8/layout/orgChart1"/>
    <dgm:cxn modelId="{4C4FC75D-1FD2-4B1D-83F7-19842B5634E6}" srcId="{A269A947-E466-4089-AA22-3565448E8EB0}" destId="{CFB3A743-799B-40F2-A3FE-22028AB29896}" srcOrd="0" destOrd="0" parTransId="{C95B9443-606D-489C-BAD1-A727F34CD92E}" sibTransId="{220E0D66-301E-4F84-A168-6EC6442C0994}"/>
    <dgm:cxn modelId="{732E4EF8-02CB-479F-AA51-4957BD83D45B}" type="presOf" srcId="{C5A01F60-4FAD-4F9E-A57D-05421F278807}" destId="{B2A457CE-EE02-4E85-B94F-8892B6159555}" srcOrd="1" destOrd="0" presId="urn:microsoft.com/office/officeart/2005/8/layout/orgChart1"/>
    <dgm:cxn modelId="{74A777BD-7A8D-4D2C-BB14-611C2687B1A0}" type="presOf" srcId="{2AB8D753-A737-4790-AE04-C6675859D03D}" destId="{935CF177-6902-4691-A613-21A7B474A1E9}" srcOrd="1" destOrd="0" presId="urn:microsoft.com/office/officeart/2005/8/layout/orgChart1"/>
    <dgm:cxn modelId="{83A8ACB4-3400-422F-BF9D-CA87FCEB95AC}" type="presOf" srcId="{1E48E756-87BC-423A-9D3A-EBA8DFE4319B}" destId="{DE59F93B-26D2-441D-B3F1-FF04BA9BAEE3}" srcOrd="1" destOrd="0" presId="urn:microsoft.com/office/officeart/2005/8/layout/orgChart1"/>
    <dgm:cxn modelId="{C3980362-062F-4C7C-B41C-23791E216772}" type="presOf" srcId="{A7C7730E-7260-4F62-AF62-9862014F068B}" destId="{C9BB6505-F737-4793-8509-94288B84A15E}" srcOrd="0" destOrd="0" presId="urn:microsoft.com/office/officeart/2005/8/layout/orgChart1"/>
    <dgm:cxn modelId="{BB848D04-8D0E-418A-BA88-4E8B70541C3D}" type="presOf" srcId="{DD322237-27D2-4D69-B41F-D5FFB5ECF7E7}" destId="{AAE66D02-D91A-4EE5-8A01-5AA17ACBB754}" srcOrd="0" destOrd="0" presId="urn:microsoft.com/office/officeart/2005/8/layout/orgChart1"/>
    <dgm:cxn modelId="{C6452BAE-1B1C-46A6-8966-77741093BF8B}" type="presOf" srcId="{E7C73DFC-39B3-47B3-8BDC-5E32DAC6362E}" destId="{CC351B48-3118-4D9D-A0D0-F683BD84FF89}" srcOrd="0" destOrd="0" presId="urn:microsoft.com/office/officeart/2005/8/layout/orgChart1"/>
    <dgm:cxn modelId="{9FAAD29D-ADA9-42F9-96AE-51E960809BFA}" type="presOf" srcId="{83B7CBDF-B596-48F6-8FBF-1B6BC7ED1B43}" destId="{A3ECF1E1-13A7-4A1A-8FAD-B06FF5B92F88}" srcOrd="0" destOrd="0" presId="urn:microsoft.com/office/officeart/2005/8/layout/orgChart1"/>
    <dgm:cxn modelId="{DD9FA55D-7165-4758-9915-1CE150DD285C}" type="presOf" srcId="{CE185BCA-011E-458D-B6D2-AA8B8DE808C0}" destId="{122BD6C6-C2A2-4BA7-90FC-DF3D8FBA07E9}" srcOrd="0" destOrd="0" presId="urn:microsoft.com/office/officeart/2005/8/layout/orgChart1"/>
    <dgm:cxn modelId="{C3E18C93-37ED-47A8-B15E-1C7C5FD72CE0}" type="presOf" srcId="{B37919F0-C29D-4DC9-B1AF-AEAE5D129703}" destId="{E367A70C-3DFF-4FDE-AC23-8A8F785FEB19}" srcOrd="1" destOrd="0" presId="urn:microsoft.com/office/officeart/2005/8/layout/orgChart1"/>
    <dgm:cxn modelId="{829EDF62-5D96-4F7A-BA73-84990DC90BFF}" type="presOf" srcId="{1E48E756-87BC-423A-9D3A-EBA8DFE4319B}" destId="{E460B22E-9B78-4751-BE8C-A28F083601F5}" srcOrd="0" destOrd="0" presId="urn:microsoft.com/office/officeart/2005/8/layout/orgChart1"/>
    <dgm:cxn modelId="{30F6CD4F-7B78-4F18-9747-F0080B4F3EA8}" srcId="{1E48E756-87BC-423A-9D3A-EBA8DFE4319B}" destId="{2AB8D753-A737-4790-AE04-C6675859D03D}" srcOrd="0" destOrd="0" parTransId="{533E8DDC-BE90-4B85-ADB1-276D0F2A1A2D}" sibTransId="{18A20D29-C9FC-4806-AC12-5C5FA5D19AF9}"/>
    <dgm:cxn modelId="{B76A200B-7C09-4500-A3C9-B1A454AEF3BE}" type="presOf" srcId="{B37919F0-C29D-4DC9-B1AF-AEAE5D129703}" destId="{C5F548A5-C4D7-472A-B9D2-C4D4EC69738F}" srcOrd="0" destOrd="0" presId="urn:microsoft.com/office/officeart/2005/8/layout/orgChart1"/>
    <dgm:cxn modelId="{724054B0-9F23-4729-B68B-2F36C5598BEB}" type="presOf" srcId="{F29C3401-791D-4A0E-BA72-6AFF03FB2C7C}" destId="{95BC538D-DDB6-42EA-B364-274291CF5489}" srcOrd="0" destOrd="0" presId="urn:microsoft.com/office/officeart/2005/8/layout/orgChart1"/>
    <dgm:cxn modelId="{7C0F4684-4599-43D5-AADD-31F8AEE2C342}" type="presOf" srcId="{CFB3A743-799B-40F2-A3FE-22028AB29896}" destId="{75A63B3D-7F48-4E93-8E3C-4AEF816C38F9}" srcOrd="0" destOrd="0" presId="urn:microsoft.com/office/officeart/2005/8/layout/orgChart1"/>
    <dgm:cxn modelId="{867B73BD-5A40-40F2-9158-11F2B7342E11}" type="presOf" srcId="{2AB8D753-A737-4790-AE04-C6675859D03D}" destId="{FE929419-D1AC-4975-BF06-CC8BC5E00030}" srcOrd="0" destOrd="0" presId="urn:microsoft.com/office/officeart/2005/8/layout/orgChart1"/>
    <dgm:cxn modelId="{DF338F19-74ED-4AC6-81C7-FF6C559CB10D}" type="presOf" srcId="{76C8BEFE-1732-4AED-A10E-90C0F18F77AF}" destId="{4EEDAFC0-5744-4FF4-BC1A-837043F8A3B1}" srcOrd="0" destOrd="0" presId="urn:microsoft.com/office/officeart/2005/8/layout/orgChart1"/>
    <dgm:cxn modelId="{AB0F6798-EF91-411B-B69F-3535B33E3673}" type="presOf" srcId="{5E55FC3E-0330-42EE-9904-D0BAB04EFA34}" destId="{0ECC55A9-6A2F-4C99-8190-6654A26E5D4B}" srcOrd="0" destOrd="0" presId="urn:microsoft.com/office/officeart/2005/8/layout/orgChart1"/>
    <dgm:cxn modelId="{908F0603-2FCA-4430-BE62-6FEA0D9D07AB}" type="presOf" srcId="{C5A01F60-4FAD-4F9E-A57D-05421F278807}" destId="{800E67E0-C66B-41C3-9C30-7DAFBE418A49}" srcOrd="0" destOrd="0" presId="urn:microsoft.com/office/officeart/2005/8/layout/orgChart1"/>
    <dgm:cxn modelId="{AFFD29B7-913F-4057-8A1A-4364701A75F6}" type="presOf" srcId="{A269A947-E466-4089-AA22-3565448E8EB0}" destId="{9C955099-7E2F-4F62-82E2-1350D678EFA2}" srcOrd="0" destOrd="0" presId="urn:microsoft.com/office/officeart/2005/8/layout/orgChart1"/>
    <dgm:cxn modelId="{928CFA27-4B3B-4392-9775-570CFA3227D9}" type="presOf" srcId="{DD322237-27D2-4D69-B41F-D5FFB5ECF7E7}" destId="{A86D336D-3DD3-411C-BFEF-8802512B3445}" srcOrd="1" destOrd="0" presId="urn:microsoft.com/office/officeart/2005/8/layout/orgChart1"/>
    <dgm:cxn modelId="{9CE9D264-9FD8-41C2-8B5F-8DC77F071EE3}" srcId="{2AB8D753-A737-4790-AE04-C6675859D03D}" destId="{5E55FC3E-0330-42EE-9904-D0BAB04EFA34}" srcOrd="1" destOrd="0" parTransId="{A7C7730E-7260-4F62-AF62-9862014F068B}" sibTransId="{8BD4D776-E2B8-4935-B121-CE17DFA4691D}"/>
    <dgm:cxn modelId="{130F6F6E-B6B6-49BC-B9F7-AC4153A1DA9C}" type="presOf" srcId="{5E55FC3E-0330-42EE-9904-D0BAB04EFA34}" destId="{80DD0CE8-4A74-4EB3-A662-324669AF21D4}" srcOrd="1" destOrd="0" presId="urn:microsoft.com/office/officeart/2005/8/layout/orgChart1"/>
    <dgm:cxn modelId="{FDE80F4B-72D5-4CB8-9D55-9B5C3C62E6D8}" srcId="{2AB8D753-A737-4790-AE04-C6675859D03D}" destId="{DD322237-27D2-4D69-B41F-D5FFB5ECF7E7}" srcOrd="2" destOrd="0" parTransId="{76C8BEFE-1732-4AED-A10E-90C0F18F77AF}" sibTransId="{A0A951F0-184F-42FA-A597-5E0F0E0514B0}"/>
    <dgm:cxn modelId="{D8DCBDC7-5B74-41A8-8520-2E987C877731}" srcId="{B37919F0-C29D-4DC9-B1AF-AEAE5D129703}" destId="{E7C73DFC-39B3-47B3-8BDC-5E32DAC6362E}" srcOrd="0" destOrd="0" parTransId="{83B7CBDF-B596-48F6-8FBF-1B6BC7ED1B43}" sibTransId="{8EC8467F-91E5-4859-B782-0DE68B133EAC}"/>
    <dgm:cxn modelId="{611585FF-8473-42E1-94F3-ABABFEA49F8F}" srcId="{1E48E756-87BC-423A-9D3A-EBA8DFE4319B}" destId="{B37919F0-C29D-4DC9-B1AF-AEAE5D129703}" srcOrd="2" destOrd="0" parTransId="{68E4C93B-A76F-4F5D-A629-E43173BAF788}" sibTransId="{7CCC9CBF-0812-41D2-A705-35DE758D81E5}"/>
    <dgm:cxn modelId="{992199D1-350F-4B05-884F-29DA49D5D69F}" srcId="{1E48E756-87BC-423A-9D3A-EBA8DFE4319B}" destId="{08B21140-3ABB-4B85-9FC8-DEEB8BFED21B}" srcOrd="1" destOrd="0" parTransId="{DD2433E6-B80F-459F-A4A3-11BFDF492F06}" sibTransId="{1FF52F13-3E4E-4843-A11A-FC77B026E5AA}"/>
    <dgm:cxn modelId="{93330D25-ABAD-42B0-81A6-4CCDBCE40644}" type="presOf" srcId="{DD2433E6-B80F-459F-A4A3-11BFDF492F06}" destId="{04F3AD3B-3AFB-4DB2-9169-16C55ADF4788}" srcOrd="0" destOrd="0" presId="urn:microsoft.com/office/officeart/2005/8/layout/orgChart1"/>
    <dgm:cxn modelId="{3FE0216C-669E-4E25-9A0E-BE57AF3C42B8}" srcId="{A269A947-E466-4089-AA22-3565448E8EB0}" destId="{1E48E756-87BC-423A-9D3A-EBA8DFE4319B}" srcOrd="1" destOrd="0" parTransId="{5192FCC7-7346-4BFF-BDF5-6621AE60DA2B}" sibTransId="{2F91E6CE-6EAA-4F22-AC33-8C102BB347C7}"/>
    <dgm:cxn modelId="{420B9399-FDB4-43D1-BB09-C132AF6FECEF}" srcId="{08B21140-3ABB-4B85-9FC8-DEEB8BFED21B}" destId="{C5A01F60-4FAD-4F9E-A57D-05421F278807}" srcOrd="0" destOrd="0" parTransId="{F29C3401-791D-4A0E-BA72-6AFF03FB2C7C}" sibTransId="{5010328F-9901-4930-B445-EF973B4C7215}"/>
    <dgm:cxn modelId="{F9161DA0-A3E7-418A-9123-E346B8BCDD6F}" type="presOf" srcId="{533E8DDC-BE90-4B85-ADB1-276D0F2A1A2D}" destId="{39EE6AFA-527B-46CF-996A-491168E59E2E}" srcOrd="0" destOrd="0" presId="urn:microsoft.com/office/officeart/2005/8/layout/orgChart1"/>
    <dgm:cxn modelId="{A45A64C3-FA29-4E32-9FD7-DB1CB6EF4D7D}" srcId="{2AB8D753-A737-4790-AE04-C6675859D03D}" destId="{6F7D3175-F74A-428C-8434-03D33309D2C5}" srcOrd="0" destOrd="0" parTransId="{CE185BCA-011E-458D-B6D2-AA8B8DE808C0}" sibTransId="{1FBF7B07-D4BB-4AB3-9C11-C2B42DD348BA}"/>
    <dgm:cxn modelId="{AC522072-5A05-426B-AE05-74CBE63A0AFB}" type="presOf" srcId="{08B21140-3ABB-4B85-9FC8-DEEB8BFED21B}" destId="{7034B618-9C45-409F-8FBF-486EB5812627}" srcOrd="0" destOrd="0" presId="urn:microsoft.com/office/officeart/2005/8/layout/orgChart1"/>
    <dgm:cxn modelId="{A89E5D93-19F5-438F-8360-9F739C5AD107}" type="presOf" srcId="{6F7D3175-F74A-428C-8434-03D33309D2C5}" destId="{6009C696-694B-424D-80D0-7995A59EDEE8}" srcOrd="1" destOrd="0" presId="urn:microsoft.com/office/officeart/2005/8/layout/orgChart1"/>
    <dgm:cxn modelId="{4FFE126B-44F5-4A0C-A8FC-61F21E4CA2AA}" type="presParOf" srcId="{9C955099-7E2F-4F62-82E2-1350D678EFA2}" destId="{2EF4A623-812E-4714-AA8D-C9A7C633941C}" srcOrd="0" destOrd="0" presId="urn:microsoft.com/office/officeart/2005/8/layout/orgChart1"/>
    <dgm:cxn modelId="{39208F07-0C11-4432-9A3D-FBE9AA45971E}" type="presParOf" srcId="{2EF4A623-812E-4714-AA8D-C9A7C633941C}" destId="{652EF2DB-D086-44FD-966F-34D340182B67}" srcOrd="0" destOrd="0" presId="urn:microsoft.com/office/officeart/2005/8/layout/orgChart1"/>
    <dgm:cxn modelId="{1CD53C90-7FAB-419B-9BB1-BA168452B5D5}" type="presParOf" srcId="{652EF2DB-D086-44FD-966F-34D340182B67}" destId="{75A63B3D-7F48-4E93-8E3C-4AEF816C38F9}" srcOrd="0" destOrd="0" presId="urn:microsoft.com/office/officeart/2005/8/layout/orgChart1"/>
    <dgm:cxn modelId="{BFDA64BF-6AC6-46A6-B7E8-68959CAB50CA}" type="presParOf" srcId="{652EF2DB-D086-44FD-966F-34D340182B67}" destId="{215B2A2C-18D6-460C-9DE4-AE2BBD02A0E9}" srcOrd="1" destOrd="0" presId="urn:microsoft.com/office/officeart/2005/8/layout/orgChart1"/>
    <dgm:cxn modelId="{3483E1CF-0209-4DC5-AF15-C48F51DA638B}" type="presParOf" srcId="{2EF4A623-812E-4714-AA8D-C9A7C633941C}" destId="{0CCAE7B9-FC4C-411E-991B-4CEA66E52452}" srcOrd="1" destOrd="0" presId="urn:microsoft.com/office/officeart/2005/8/layout/orgChart1"/>
    <dgm:cxn modelId="{5C43ADAC-E65A-44CD-B0CB-334A9C394EF0}" type="presParOf" srcId="{2EF4A623-812E-4714-AA8D-C9A7C633941C}" destId="{26E81C1D-A937-417D-8A57-29B19287DAA9}" srcOrd="2" destOrd="0" presId="urn:microsoft.com/office/officeart/2005/8/layout/orgChart1"/>
    <dgm:cxn modelId="{FBFCFC5D-67BA-4ECD-9F87-8C1556CB2E00}" type="presParOf" srcId="{9C955099-7E2F-4F62-82E2-1350D678EFA2}" destId="{D68C1BC5-1327-44B9-81E3-900163CBB0F9}" srcOrd="1" destOrd="0" presId="urn:microsoft.com/office/officeart/2005/8/layout/orgChart1"/>
    <dgm:cxn modelId="{358029C4-EBC3-49F3-A8ED-11ED43C21E52}" type="presParOf" srcId="{D68C1BC5-1327-44B9-81E3-900163CBB0F9}" destId="{13EAD58F-6E2D-442E-BCFE-3D2722C7B09E}" srcOrd="0" destOrd="0" presId="urn:microsoft.com/office/officeart/2005/8/layout/orgChart1"/>
    <dgm:cxn modelId="{C9ED2094-E190-48F8-B64A-ADA12B4593CE}" type="presParOf" srcId="{13EAD58F-6E2D-442E-BCFE-3D2722C7B09E}" destId="{E460B22E-9B78-4751-BE8C-A28F083601F5}" srcOrd="0" destOrd="0" presId="urn:microsoft.com/office/officeart/2005/8/layout/orgChart1"/>
    <dgm:cxn modelId="{B73E31DC-BABF-4CCE-A6B6-DF82648E8CDF}" type="presParOf" srcId="{13EAD58F-6E2D-442E-BCFE-3D2722C7B09E}" destId="{DE59F93B-26D2-441D-B3F1-FF04BA9BAEE3}" srcOrd="1" destOrd="0" presId="urn:microsoft.com/office/officeart/2005/8/layout/orgChart1"/>
    <dgm:cxn modelId="{20130ED2-F47F-4698-AB61-7822B395D5EF}" type="presParOf" srcId="{D68C1BC5-1327-44B9-81E3-900163CBB0F9}" destId="{5637E2CE-E02D-4A2E-ACEA-9B84E032D80E}" srcOrd="1" destOrd="0" presId="urn:microsoft.com/office/officeart/2005/8/layout/orgChart1"/>
    <dgm:cxn modelId="{6F2C8364-98E6-4FC4-9E54-33E2FC6CFEA1}" type="presParOf" srcId="{5637E2CE-E02D-4A2E-ACEA-9B84E032D80E}" destId="{39EE6AFA-527B-46CF-996A-491168E59E2E}" srcOrd="0" destOrd="0" presId="urn:microsoft.com/office/officeart/2005/8/layout/orgChart1"/>
    <dgm:cxn modelId="{315ACB1A-2D52-42CF-A78A-C615460D5ADA}" type="presParOf" srcId="{5637E2CE-E02D-4A2E-ACEA-9B84E032D80E}" destId="{6D8F8515-3A13-4ECD-B1D1-1795D4F20A7F}" srcOrd="1" destOrd="0" presId="urn:microsoft.com/office/officeart/2005/8/layout/orgChart1"/>
    <dgm:cxn modelId="{B3E11BCD-DAFA-497C-BD7D-AEE826E1841C}" type="presParOf" srcId="{6D8F8515-3A13-4ECD-B1D1-1795D4F20A7F}" destId="{94A78A2B-B6DD-4E4F-A9F9-B70E18A276DE}" srcOrd="0" destOrd="0" presId="urn:microsoft.com/office/officeart/2005/8/layout/orgChart1"/>
    <dgm:cxn modelId="{3EABC351-34D8-4485-9FEF-3022A5566F4E}" type="presParOf" srcId="{94A78A2B-B6DD-4E4F-A9F9-B70E18A276DE}" destId="{FE929419-D1AC-4975-BF06-CC8BC5E00030}" srcOrd="0" destOrd="0" presId="urn:microsoft.com/office/officeart/2005/8/layout/orgChart1"/>
    <dgm:cxn modelId="{024666CB-B7F3-4A7C-BC46-60110E2D3777}" type="presParOf" srcId="{94A78A2B-B6DD-4E4F-A9F9-B70E18A276DE}" destId="{935CF177-6902-4691-A613-21A7B474A1E9}" srcOrd="1" destOrd="0" presId="urn:microsoft.com/office/officeart/2005/8/layout/orgChart1"/>
    <dgm:cxn modelId="{14E8A94C-D59A-4884-A286-170CDC181B82}" type="presParOf" srcId="{6D8F8515-3A13-4ECD-B1D1-1795D4F20A7F}" destId="{14EC4EAA-D20A-47B9-87E8-627AE4836D82}" srcOrd="1" destOrd="0" presId="urn:microsoft.com/office/officeart/2005/8/layout/orgChart1"/>
    <dgm:cxn modelId="{FBA3BBD3-9D65-458D-B376-B37EB728627B}" type="presParOf" srcId="{14EC4EAA-D20A-47B9-87E8-627AE4836D82}" destId="{122BD6C6-C2A2-4BA7-90FC-DF3D8FBA07E9}" srcOrd="0" destOrd="0" presId="urn:microsoft.com/office/officeart/2005/8/layout/orgChart1"/>
    <dgm:cxn modelId="{ED4426ED-8672-4281-BE42-0F2DAFB5EC18}" type="presParOf" srcId="{14EC4EAA-D20A-47B9-87E8-627AE4836D82}" destId="{27335B3A-6F0B-4B1F-9B06-A02D2954DA15}" srcOrd="1" destOrd="0" presId="urn:microsoft.com/office/officeart/2005/8/layout/orgChart1"/>
    <dgm:cxn modelId="{2210C481-2122-4C0B-B103-18E002569942}" type="presParOf" srcId="{27335B3A-6F0B-4B1F-9B06-A02D2954DA15}" destId="{E758DB22-9571-4931-8F77-EC9AF7B132A5}" srcOrd="0" destOrd="0" presId="urn:microsoft.com/office/officeart/2005/8/layout/orgChart1"/>
    <dgm:cxn modelId="{5E2EE754-ACED-4DEC-929E-87C1798AE233}" type="presParOf" srcId="{E758DB22-9571-4931-8F77-EC9AF7B132A5}" destId="{714C5C64-7E74-48AE-8DD3-4F3F07A99EF9}" srcOrd="0" destOrd="0" presId="urn:microsoft.com/office/officeart/2005/8/layout/orgChart1"/>
    <dgm:cxn modelId="{D8319A13-2A9F-4640-B98A-2B398B16AFA6}" type="presParOf" srcId="{E758DB22-9571-4931-8F77-EC9AF7B132A5}" destId="{6009C696-694B-424D-80D0-7995A59EDEE8}" srcOrd="1" destOrd="0" presId="urn:microsoft.com/office/officeart/2005/8/layout/orgChart1"/>
    <dgm:cxn modelId="{ED146236-BDAE-4562-AF5B-197609A1A064}" type="presParOf" srcId="{27335B3A-6F0B-4B1F-9B06-A02D2954DA15}" destId="{94BE62B3-4B47-4C7A-858D-9E3AA6682E80}" srcOrd="1" destOrd="0" presId="urn:microsoft.com/office/officeart/2005/8/layout/orgChart1"/>
    <dgm:cxn modelId="{A911A427-E588-416E-8059-18985D95A9D3}" type="presParOf" srcId="{27335B3A-6F0B-4B1F-9B06-A02D2954DA15}" destId="{22023646-5FAE-4045-87E4-633AB54F64E0}" srcOrd="2" destOrd="0" presId="urn:microsoft.com/office/officeart/2005/8/layout/orgChart1"/>
    <dgm:cxn modelId="{83A3D863-6765-42D6-81CF-5EB4682EBE46}" type="presParOf" srcId="{14EC4EAA-D20A-47B9-87E8-627AE4836D82}" destId="{C9BB6505-F737-4793-8509-94288B84A15E}" srcOrd="2" destOrd="0" presId="urn:microsoft.com/office/officeart/2005/8/layout/orgChart1"/>
    <dgm:cxn modelId="{0D374F8E-D678-4AE9-8BE9-EC7F00313F28}" type="presParOf" srcId="{14EC4EAA-D20A-47B9-87E8-627AE4836D82}" destId="{78DE8D3C-3EA9-44BC-918E-B31E6604F4CB}" srcOrd="3" destOrd="0" presId="urn:microsoft.com/office/officeart/2005/8/layout/orgChart1"/>
    <dgm:cxn modelId="{43F100D3-8BB6-444C-BC44-2766FCF2D405}" type="presParOf" srcId="{78DE8D3C-3EA9-44BC-918E-B31E6604F4CB}" destId="{A6D36BB8-BF84-4C9D-8DEB-09C62629CC77}" srcOrd="0" destOrd="0" presId="urn:microsoft.com/office/officeart/2005/8/layout/orgChart1"/>
    <dgm:cxn modelId="{DEE8121C-0D22-4582-8640-3725CED795AA}" type="presParOf" srcId="{A6D36BB8-BF84-4C9D-8DEB-09C62629CC77}" destId="{0ECC55A9-6A2F-4C99-8190-6654A26E5D4B}" srcOrd="0" destOrd="0" presId="urn:microsoft.com/office/officeart/2005/8/layout/orgChart1"/>
    <dgm:cxn modelId="{18836FF1-773D-44C6-A90F-BB6B8D976872}" type="presParOf" srcId="{A6D36BB8-BF84-4C9D-8DEB-09C62629CC77}" destId="{80DD0CE8-4A74-4EB3-A662-324669AF21D4}" srcOrd="1" destOrd="0" presId="urn:microsoft.com/office/officeart/2005/8/layout/orgChart1"/>
    <dgm:cxn modelId="{A26A6081-76D5-4AF2-B346-44C5935E3C8A}" type="presParOf" srcId="{78DE8D3C-3EA9-44BC-918E-B31E6604F4CB}" destId="{B7FDCC5D-CE5F-4768-8660-9767E21773F9}" srcOrd="1" destOrd="0" presId="urn:microsoft.com/office/officeart/2005/8/layout/orgChart1"/>
    <dgm:cxn modelId="{5438EFCC-D4DC-4336-9A5B-91638DB84244}" type="presParOf" srcId="{78DE8D3C-3EA9-44BC-918E-B31E6604F4CB}" destId="{19302F0B-7531-4FF2-BDBB-4AAD11226462}" srcOrd="2" destOrd="0" presId="urn:microsoft.com/office/officeart/2005/8/layout/orgChart1"/>
    <dgm:cxn modelId="{4369C697-F523-4684-BDFD-772B277ACF0B}" type="presParOf" srcId="{14EC4EAA-D20A-47B9-87E8-627AE4836D82}" destId="{4EEDAFC0-5744-4FF4-BC1A-837043F8A3B1}" srcOrd="4" destOrd="0" presId="urn:microsoft.com/office/officeart/2005/8/layout/orgChart1"/>
    <dgm:cxn modelId="{250D690C-FC5B-464F-B087-1C45FA6965A9}" type="presParOf" srcId="{14EC4EAA-D20A-47B9-87E8-627AE4836D82}" destId="{1F7CDD1C-A449-47E7-AB32-5D7789FFECA6}" srcOrd="5" destOrd="0" presId="urn:microsoft.com/office/officeart/2005/8/layout/orgChart1"/>
    <dgm:cxn modelId="{44ED41A7-6117-47E2-813A-E880F97D2DF5}" type="presParOf" srcId="{1F7CDD1C-A449-47E7-AB32-5D7789FFECA6}" destId="{BF202376-EEDF-45FB-BFF5-A2C74E38D1C3}" srcOrd="0" destOrd="0" presId="urn:microsoft.com/office/officeart/2005/8/layout/orgChart1"/>
    <dgm:cxn modelId="{E17861D8-6153-4590-93DE-C074AAD5A177}" type="presParOf" srcId="{BF202376-EEDF-45FB-BFF5-A2C74E38D1C3}" destId="{AAE66D02-D91A-4EE5-8A01-5AA17ACBB754}" srcOrd="0" destOrd="0" presId="urn:microsoft.com/office/officeart/2005/8/layout/orgChart1"/>
    <dgm:cxn modelId="{23038785-6D5D-4C65-B22B-2D4049D928AC}" type="presParOf" srcId="{BF202376-EEDF-45FB-BFF5-A2C74E38D1C3}" destId="{A86D336D-3DD3-411C-BFEF-8802512B3445}" srcOrd="1" destOrd="0" presId="urn:microsoft.com/office/officeart/2005/8/layout/orgChart1"/>
    <dgm:cxn modelId="{98D60A71-2068-4149-83C8-5E928DB34938}" type="presParOf" srcId="{1F7CDD1C-A449-47E7-AB32-5D7789FFECA6}" destId="{73F8E6B3-73DD-47ED-AA6B-8C592AE69D33}" srcOrd="1" destOrd="0" presId="urn:microsoft.com/office/officeart/2005/8/layout/orgChart1"/>
    <dgm:cxn modelId="{584AA372-E3AE-40E0-9F99-AA2CCE567133}" type="presParOf" srcId="{1F7CDD1C-A449-47E7-AB32-5D7789FFECA6}" destId="{5A9B658C-8960-412A-9CC0-B51DD6A385F8}" srcOrd="2" destOrd="0" presId="urn:microsoft.com/office/officeart/2005/8/layout/orgChart1"/>
    <dgm:cxn modelId="{321E5FAF-21A2-4FA0-B4FC-98BDAC0971E6}" type="presParOf" srcId="{6D8F8515-3A13-4ECD-B1D1-1795D4F20A7F}" destId="{F4CCA01E-E220-450B-9782-CBAC8621472A}" srcOrd="2" destOrd="0" presId="urn:microsoft.com/office/officeart/2005/8/layout/orgChart1"/>
    <dgm:cxn modelId="{3A3ECA39-CAF1-45F7-B858-9EA2BE50C417}" type="presParOf" srcId="{5637E2CE-E02D-4A2E-ACEA-9B84E032D80E}" destId="{04F3AD3B-3AFB-4DB2-9169-16C55ADF4788}" srcOrd="2" destOrd="0" presId="urn:microsoft.com/office/officeart/2005/8/layout/orgChart1"/>
    <dgm:cxn modelId="{CDB18624-385F-44C0-86FB-6B2E6A9F9B17}" type="presParOf" srcId="{5637E2CE-E02D-4A2E-ACEA-9B84E032D80E}" destId="{3241F081-C420-4CE4-AF36-C1EFE0F3AD18}" srcOrd="3" destOrd="0" presId="urn:microsoft.com/office/officeart/2005/8/layout/orgChart1"/>
    <dgm:cxn modelId="{48EF3505-1F4A-4A6A-B5F9-47A0BE77684E}" type="presParOf" srcId="{3241F081-C420-4CE4-AF36-C1EFE0F3AD18}" destId="{1844423D-E44F-4EDB-8A25-01AAAE413A08}" srcOrd="0" destOrd="0" presId="urn:microsoft.com/office/officeart/2005/8/layout/orgChart1"/>
    <dgm:cxn modelId="{254CFAEF-BBFA-412F-B421-14CC84CB7DA2}" type="presParOf" srcId="{1844423D-E44F-4EDB-8A25-01AAAE413A08}" destId="{7034B618-9C45-409F-8FBF-486EB5812627}" srcOrd="0" destOrd="0" presId="urn:microsoft.com/office/officeart/2005/8/layout/orgChart1"/>
    <dgm:cxn modelId="{DDAE0EBF-2482-46D2-80B1-4C8BA1067558}" type="presParOf" srcId="{1844423D-E44F-4EDB-8A25-01AAAE413A08}" destId="{825D2C88-EA09-417B-AB76-5EC361475ADC}" srcOrd="1" destOrd="0" presId="urn:microsoft.com/office/officeart/2005/8/layout/orgChart1"/>
    <dgm:cxn modelId="{6E1D58E6-D578-4877-8654-0ECB5A8C77C7}" type="presParOf" srcId="{3241F081-C420-4CE4-AF36-C1EFE0F3AD18}" destId="{43B83C22-BA60-403D-9806-413858E2E103}" srcOrd="1" destOrd="0" presId="urn:microsoft.com/office/officeart/2005/8/layout/orgChart1"/>
    <dgm:cxn modelId="{F44C50F1-0687-4DA7-92CA-5A6CDB865194}" type="presParOf" srcId="{43B83C22-BA60-403D-9806-413858E2E103}" destId="{95BC538D-DDB6-42EA-B364-274291CF5489}" srcOrd="0" destOrd="0" presId="urn:microsoft.com/office/officeart/2005/8/layout/orgChart1"/>
    <dgm:cxn modelId="{5AA8A3D3-7D50-402D-99D9-7BFE4288D265}" type="presParOf" srcId="{43B83C22-BA60-403D-9806-413858E2E103}" destId="{778CCBD5-5749-446A-BE3C-C8FBD549805A}" srcOrd="1" destOrd="0" presId="urn:microsoft.com/office/officeart/2005/8/layout/orgChart1"/>
    <dgm:cxn modelId="{BB7E328C-F5C9-4ECF-9A2E-7CC8C2EB96C2}" type="presParOf" srcId="{778CCBD5-5749-446A-BE3C-C8FBD549805A}" destId="{DB336516-595B-48A5-B7A8-740F2CB80E61}" srcOrd="0" destOrd="0" presId="urn:microsoft.com/office/officeart/2005/8/layout/orgChart1"/>
    <dgm:cxn modelId="{92054F9F-4710-4FEE-8360-44269E9F7358}" type="presParOf" srcId="{DB336516-595B-48A5-B7A8-740F2CB80E61}" destId="{800E67E0-C66B-41C3-9C30-7DAFBE418A49}" srcOrd="0" destOrd="0" presId="urn:microsoft.com/office/officeart/2005/8/layout/orgChart1"/>
    <dgm:cxn modelId="{DAEA68CF-D596-40EC-98DA-AF53BC8ED95A}" type="presParOf" srcId="{DB336516-595B-48A5-B7A8-740F2CB80E61}" destId="{B2A457CE-EE02-4E85-B94F-8892B6159555}" srcOrd="1" destOrd="0" presId="urn:microsoft.com/office/officeart/2005/8/layout/orgChart1"/>
    <dgm:cxn modelId="{5E85049A-A344-48B5-AECF-1F0BDF185838}" type="presParOf" srcId="{778CCBD5-5749-446A-BE3C-C8FBD549805A}" destId="{F0643015-B85C-48B7-B2D6-1D372D0E2EFE}" srcOrd="1" destOrd="0" presId="urn:microsoft.com/office/officeart/2005/8/layout/orgChart1"/>
    <dgm:cxn modelId="{9AB2D8CB-6130-4D1F-90EA-76AD07F871D0}" type="presParOf" srcId="{778CCBD5-5749-446A-BE3C-C8FBD549805A}" destId="{AE0D7E05-E4C5-42BE-87CC-4CE014391DE5}" srcOrd="2" destOrd="0" presId="urn:microsoft.com/office/officeart/2005/8/layout/orgChart1"/>
    <dgm:cxn modelId="{FA71D52D-55A2-41EC-B980-308A946515B1}" type="presParOf" srcId="{3241F081-C420-4CE4-AF36-C1EFE0F3AD18}" destId="{5B9D04A4-009E-4877-BE5F-6D92E9443210}" srcOrd="2" destOrd="0" presId="urn:microsoft.com/office/officeart/2005/8/layout/orgChart1"/>
    <dgm:cxn modelId="{83301137-35B9-4A44-B36F-F56C601722CB}" type="presParOf" srcId="{5637E2CE-E02D-4A2E-ACEA-9B84E032D80E}" destId="{3E126157-96F0-4FCC-B43A-D3DEF9BC4321}" srcOrd="4" destOrd="0" presId="urn:microsoft.com/office/officeart/2005/8/layout/orgChart1"/>
    <dgm:cxn modelId="{80343A56-D6FB-4908-ACC6-9193A1EC3331}" type="presParOf" srcId="{5637E2CE-E02D-4A2E-ACEA-9B84E032D80E}" destId="{39B2BAE1-215E-4DF6-BAC9-74EE25EE0655}" srcOrd="5" destOrd="0" presId="urn:microsoft.com/office/officeart/2005/8/layout/orgChart1"/>
    <dgm:cxn modelId="{4A13A549-AB82-404B-B787-5D93DA5983C6}" type="presParOf" srcId="{39B2BAE1-215E-4DF6-BAC9-74EE25EE0655}" destId="{6D23F46D-AC71-4701-BF90-F6B9BAFCECFF}" srcOrd="0" destOrd="0" presId="urn:microsoft.com/office/officeart/2005/8/layout/orgChart1"/>
    <dgm:cxn modelId="{6915C094-40C8-496C-A8FF-E105DF2C4F8B}" type="presParOf" srcId="{6D23F46D-AC71-4701-BF90-F6B9BAFCECFF}" destId="{C5F548A5-C4D7-472A-B9D2-C4D4EC69738F}" srcOrd="0" destOrd="0" presId="urn:microsoft.com/office/officeart/2005/8/layout/orgChart1"/>
    <dgm:cxn modelId="{4AA40458-4239-4967-9AEE-DA5668B5E0AA}" type="presParOf" srcId="{6D23F46D-AC71-4701-BF90-F6B9BAFCECFF}" destId="{E367A70C-3DFF-4FDE-AC23-8A8F785FEB19}" srcOrd="1" destOrd="0" presId="urn:microsoft.com/office/officeart/2005/8/layout/orgChart1"/>
    <dgm:cxn modelId="{152144C5-440E-4CBA-BAA3-0CCD95641234}" type="presParOf" srcId="{39B2BAE1-215E-4DF6-BAC9-74EE25EE0655}" destId="{F4BA15B4-D45B-48ED-86BD-4C9C59956D82}" srcOrd="1" destOrd="0" presId="urn:microsoft.com/office/officeart/2005/8/layout/orgChart1"/>
    <dgm:cxn modelId="{8EE8CE5B-5493-4E1F-BC60-8242C3480BEB}" type="presParOf" srcId="{F4BA15B4-D45B-48ED-86BD-4C9C59956D82}" destId="{A3ECF1E1-13A7-4A1A-8FAD-B06FF5B92F88}" srcOrd="0" destOrd="0" presId="urn:microsoft.com/office/officeart/2005/8/layout/orgChart1"/>
    <dgm:cxn modelId="{7621AA46-203F-40F7-A066-E6C67F63B8D8}" type="presParOf" srcId="{F4BA15B4-D45B-48ED-86BD-4C9C59956D82}" destId="{F79653BA-8A51-43AB-A995-756F65A9F07D}" srcOrd="1" destOrd="0" presId="urn:microsoft.com/office/officeart/2005/8/layout/orgChart1"/>
    <dgm:cxn modelId="{C7E78C4F-0527-46F2-9F74-9A8E18933C2F}" type="presParOf" srcId="{F79653BA-8A51-43AB-A995-756F65A9F07D}" destId="{0667B3C5-17DA-4AC4-93D8-53364239141F}" srcOrd="0" destOrd="0" presId="urn:microsoft.com/office/officeart/2005/8/layout/orgChart1"/>
    <dgm:cxn modelId="{0D4E71AF-1ECE-438D-9712-B22E553CA42B}" type="presParOf" srcId="{0667B3C5-17DA-4AC4-93D8-53364239141F}" destId="{CC351B48-3118-4D9D-A0D0-F683BD84FF89}" srcOrd="0" destOrd="0" presId="urn:microsoft.com/office/officeart/2005/8/layout/orgChart1"/>
    <dgm:cxn modelId="{0FA2C960-4270-4913-9FB1-F7140C6945A3}" type="presParOf" srcId="{0667B3C5-17DA-4AC4-93D8-53364239141F}" destId="{26D8573B-9771-4C21-89B6-5B601DB234F9}" srcOrd="1" destOrd="0" presId="urn:microsoft.com/office/officeart/2005/8/layout/orgChart1"/>
    <dgm:cxn modelId="{42BFD50E-77D8-4919-975F-18B9D0653270}" type="presParOf" srcId="{F79653BA-8A51-43AB-A995-756F65A9F07D}" destId="{A357839E-D0E5-4114-8525-05468B5A8614}" srcOrd="1" destOrd="0" presId="urn:microsoft.com/office/officeart/2005/8/layout/orgChart1"/>
    <dgm:cxn modelId="{58997823-54FC-4B22-997B-AFF96B0F6204}" type="presParOf" srcId="{F79653BA-8A51-43AB-A995-756F65A9F07D}" destId="{5A4293A3-27DC-4351-8404-52280FB6C161}" srcOrd="2" destOrd="0" presId="urn:microsoft.com/office/officeart/2005/8/layout/orgChart1"/>
    <dgm:cxn modelId="{AE17A6CD-7C65-4B48-A120-AC8452C5DC3B}" type="presParOf" srcId="{39B2BAE1-215E-4DF6-BAC9-74EE25EE0655}" destId="{21F4A2EC-77BA-47AF-95AF-6A031F948F20}" srcOrd="2" destOrd="0" presId="urn:microsoft.com/office/officeart/2005/8/layout/orgChart1"/>
    <dgm:cxn modelId="{30B19BF7-2811-440A-A105-870AB8D4202B}" type="presParOf" srcId="{D68C1BC5-1327-44B9-81E3-900163CBB0F9}" destId="{82B2DC80-4516-4421-8917-B808F6BC5A20}" srcOrd="2" destOrd="0" presId="urn:microsoft.com/office/officeart/2005/8/layout/orgChar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ECF1E1-13A7-4A1A-8FAD-B06FF5B92F88}">
      <dsp:nvSpPr>
        <dsp:cNvPr id="0" name=""/>
        <dsp:cNvSpPr/>
      </dsp:nvSpPr>
      <dsp:spPr>
        <a:xfrm>
          <a:off x="4352715" y="3062528"/>
          <a:ext cx="258453" cy="651660"/>
        </a:xfrm>
        <a:custGeom>
          <a:avLst/>
          <a:gdLst/>
          <a:ahLst/>
          <a:cxnLst/>
          <a:rect l="0" t="0" r="0" b="0"/>
          <a:pathLst>
            <a:path>
              <a:moveTo>
                <a:pt x="0" y="0"/>
              </a:moveTo>
              <a:lnTo>
                <a:pt x="0" y="651660"/>
              </a:lnTo>
              <a:lnTo>
                <a:pt x="258453" y="65166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E126157-96F0-4FCC-B43A-D3DEF9BC4321}">
      <dsp:nvSpPr>
        <dsp:cNvPr id="0" name=""/>
        <dsp:cNvSpPr/>
      </dsp:nvSpPr>
      <dsp:spPr>
        <a:xfrm>
          <a:off x="2957066" y="1968503"/>
          <a:ext cx="2084858" cy="361834"/>
        </a:xfrm>
        <a:custGeom>
          <a:avLst/>
          <a:gdLst/>
          <a:ahLst/>
          <a:cxnLst/>
          <a:rect l="0" t="0" r="0" b="0"/>
          <a:pathLst>
            <a:path>
              <a:moveTo>
                <a:pt x="0" y="0"/>
              </a:moveTo>
              <a:lnTo>
                <a:pt x="0" y="180917"/>
              </a:lnTo>
              <a:lnTo>
                <a:pt x="2084858" y="180917"/>
              </a:lnTo>
              <a:lnTo>
                <a:pt x="2084858" y="3618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5BC538D-DDB6-42EA-B364-274291CF5489}">
      <dsp:nvSpPr>
        <dsp:cNvPr id="0" name=""/>
        <dsp:cNvSpPr/>
      </dsp:nvSpPr>
      <dsp:spPr>
        <a:xfrm>
          <a:off x="2267856" y="3035494"/>
          <a:ext cx="258453" cy="645207"/>
        </a:xfrm>
        <a:custGeom>
          <a:avLst/>
          <a:gdLst/>
          <a:ahLst/>
          <a:cxnLst/>
          <a:rect l="0" t="0" r="0" b="0"/>
          <a:pathLst>
            <a:path>
              <a:moveTo>
                <a:pt x="0" y="0"/>
              </a:moveTo>
              <a:lnTo>
                <a:pt x="0" y="645207"/>
              </a:lnTo>
              <a:lnTo>
                <a:pt x="258453" y="64520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4F3AD3B-3AFB-4DB2-9169-16C55ADF4788}">
      <dsp:nvSpPr>
        <dsp:cNvPr id="0" name=""/>
        <dsp:cNvSpPr/>
      </dsp:nvSpPr>
      <dsp:spPr>
        <a:xfrm>
          <a:off x="2911346" y="1968503"/>
          <a:ext cx="91440" cy="361834"/>
        </a:xfrm>
        <a:custGeom>
          <a:avLst/>
          <a:gdLst/>
          <a:ahLst/>
          <a:cxnLst/>
          <a:rect l="0" t="0" r="0" b="0"/>
          <a:pathLst>
            <a:path>
              <a:moveTo>
                <a:pt x="45720" y="0"/>
              </a:moveTo>
              <a:lnTo>
                <a:pt x="45720" y="3618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EDAFC0-5744-4FF4-BC1A-837043F8A3B1}">
      <dsp:nvSpPr>
        <dsp:cNvPr id="0" name=""/>
        <dsp:cNvSpPr/>
      </dsp:nvSpPr>
      <dsp:spPr>
        <a:xfrm>
          <a:off x="172302" y="3064191"/>
          <a:ext cx="269149" cy="2534278"/>
        </a:xfrm>
        <a:custGeom>
          <a:avLst/>
          <a:gdLst/>
          <a:ahLst/>
          <a:cxnLst/>
          <a:rect l="0" t="0" r="0" b="0"/>
          <a:pathLst>
            <a:path>
              <a:moveTo>
                <a:pt x="0" y="0"/>
              </a:moveTo>
              <a:lnTo>
                <a:pt x="0" y="2534278"/>
              </a:lnTo>
              <a:lnTo>
                <a:pt x="269149" y="253427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9BB6505-F737-4793-8509-94288B84A15E}">
      <dsp:nvSpPr>
        <dsp:cNvPr id="0" name=""/>
        <dsp:cNvSpPr/>
      </dsp:nvSpPr>
      <dsp:spPr>
        <a:xfrm>
          <a:off x="172302" y="3064191"/>
          <a:ext cx="227194" cy="1588537"/>
        </a:xfrm>
        <a:custGeom>
          <a:avLst/>
          <a:gdLst/>
          <a:ahLst/>
          <a:cxnLst/>
          <a:rect l="0" t="0" r="0" b="0"/>
          <a:pathLst>
            <a:path>
              <a:moveTo>
                <a:pt x="0" y="0"/>
              </a:moveTo>
              <a:lnTo>
                <a:pt x="0" y="1588537"/>
              </a:lnTo>
              <a:lnTo>
                <a:pt x="227194" y="158853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22BD6C6-C2A2-4BA7-90FC-DF3D8FBA07E9}">
      <dsp:nvSpPr>
        <dsp:cNvPr id="0" name=""/>
        <dsp:cNvSpPr/>
      </dsp:nvSpPr>
      <dsp:spPr>
        <a:xfrm>
          <a:off x="172302" y="3064191"/>
          <a:ext cx="269149" cy="660279"/>
        </a:xfrm>
        <a:custGeom>
          <a:avLst/>
          <a:gdLst/>
          <a:ahLst/>
          <a:cxnLst/>
          <a:rect l="0" t="0" r="0" b="0"/>
          <a:pathLst>
            <a:path>
              <a:moveTo>
                <a:pt x="0" y="0"/>
              </a:moveTo>
              <a:lnTo>
                <a:pt x="0" y="660279"/>
              </a:lnTo>
              <a:lnTo>
                <a:pt x="269149" y="66027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9EE6AFA-527B-46CF-996A-491168E59E2E}">
      <dsp:nvSpPr>
        <dsp:cNvPr id="0" name=""/>
        <dsp:cNvSpPr/>
      </dsp:nvSpPr>
      <dsp:spPr>
        <a:xfrm>
          <a:off x="861511" y="1968503"/>
          <a:ext cx="2095554" cy="354537"/>
        </a:xfrm>
        <a:custGeom>
          <a:avLst/>
          <a:gdLst/>
          <a:ahLst/>
          <a:cxnLst/>
          <a:rect l="0" t="0" r="0" b="0"/>
          <a:pathLst>
            <a:path>
              <a:moveTo>
                <a:pt x="2095554" y="0"/>
              </a:moveTo>
              <a:lnTo>
                <a:pt x="2095554" y="173620"/>
              </a:lnTo>
              <a:lnTo>
                <a:pt x="0" y="173620"/>
              </a:lnTo>
              <a:lnTo>
                <a:pt x="0" y="35453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A63B3D-7F48-4E93-8E3C-4AEF816C38F9}">
      <dsp:nvSpPr>
        <dsp:cNvPr id="0" name=""/>
        <dsp:cNvSpPr/>
      </dsp:nvSpPr>
      <dsp:spPr>
        <a:xfrm>
          <a:off x="2130290" y="163300"/>
          <a:ext cx="1731207" cy="76024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dirty="0" smtClean="0">
              <a:latin typeface="Times New Roman" panose="02020603050405020304" pitchFamily="18" charset="0"/>
              <a:cs typeface="Times New Roman" panose="02020603050405020304" pitchFamily="18" charset="0"/>
            </a:rPr>
            <a:t>Genel Sekreter</a:t>
          </a:r>
          <a:endParaRPr lang="tr-TR" sz="1900" kern="1200" dirty="0">
            <a:latin typeface="Times New Roman" panose="02020603050405020304" pitchFamily="18" charset="0"/>
            <a:cs typeface="Times New Roman" panose="02020603050405020304" pitchFamily="18" charset="0"/>
          </a:endParaRPr>
        </a:p>
      </dsp:txBody>
      <dsp:txXfrm>
        <a:off x="2130290" y="163300"/>
        <a:ext cx="1731207" cy="760249"/>
      </dsp:txXfrm>
    </dsp:sp>
    <dsp:sp modelId="{E460B22E-9B78-4751-BE8C-A28F083601F5}">
      <dsp:nvSpPr>
        <dsp:cNvPr id="0" name=""/>
        <dsp:cNvSpPr/>
      </dsp:nvSpPr>
      <dsp:spPr>
        <a:xfrm>
          <a:off x="2095554" y="1237984"/>
          <a:ext cx="1723023" cy="730518"/>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dirty="0" smtClean="0">
              <a:latin typeface="Times New Roman" panose="02020603050405020304" pitchFamily="18" charset="0"/>
              <a:cs typeface="Times New Roman" panose="02020603050405020304" pitchFamily="18" charset="0"/>
            </a:rPr>
            <a:t>Genel Sekreter Yrd.</a:t>
          </a:r>
          <a:endParaRPr lang="tr-TR" sz="1900" kern="1200" dirty="0">
            <a:latin typeface="Times New Roman" panose="02020603050405020304" pitchFamily="18" charset="0"/>
            <a:cs typeface="Times New Roman" panose="02020603050405020304" pitchFamily="18" charset="0"/>
          </a:endParaRPr>
        </a:p>
      </dsp:txBody>
      <dsp:txXfrm>
        <a:off x="2095554" y="1237984"/>
        <a:ext cx="1723023" cy="730518"/>
      </dsp:txXfrm>
    </dsp:sp>
    <dsp:sp modelId="{FE929419-D1AC-4975-BF06-CC8BC5E00030}">
      <dsp:nvSpPr>
        <dsp:cNvPr id="0" name=""/>
        <dsp:cNvSpPr/>
      </dsp:nvSpPr>
      <dsp:spPr>
        <a:xfrm>
          <a:off x="0" y="2323041"/>
          <a:ext cx="1723023" cy="741149"/>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dirty="0" smtClean="0">
              <a:latin typeface="Times New Roman" panose="02020603050405020304" pitchFamily="18" charset="0"/>
              <a:cs typeface="Times New Roman" panose="02020603050405020304" pitchFamily="18" charset="0"/>
            </a:rPr>
            <a:t>Şube Müdürü</a:t>
          </a:r>
          <a:endParaRPr lang="tr-TR" sz="1900" kern="1200" dirty="0">
            <a:latin typeface="Times New Roman" panose="02020603050405020304" pitchFamily="18" charset="0"/>
            <a:cs typeface="Times New Roman" panose="02020603050405020304" pitchFamily="18" charset="0"/>
          </a:endParaRPr>
        </a:p>
      </dsp:txBody>
      <dsp:txXfrm>
        <a:off x="0" y="2323041"/>
        <a:ext cx="1723023" cy="741149"/>
      </dsp:txXfrm>
    </dsp:sp>
    <dsp:sp modelId="{714C5C64-7E74-48AE-8DD3-4F3F07A99EF9}">
      <dsp:nvSpPr>
        <dsp:cNvPr id="0" name=""/>
        <dsp:cNvSpPr/>
      </dsp:nvSpPr>
      <dsp:spPr>
        <a:xfrm>
          <a:off x="441452" y="3433323"/>
          <a:ext cx="1723023" cy="582295"/>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dirty="0" smtClean="0">
              <a:latin typeface="Times New Roman" panose="02020603050405020304" pitchFamily="18" charset="0"/>
              <a:cs typeface="Times New Roman" panose="02020603050405020304" pitchFamily="18" charset="0"/>
            </a:rPr>
            <a:t>Genel Evrak </a:t>
          </a:r>
          <a:endParaRPr lang="tr-TR" sz="1900" kern="1200" dirty="0">
            <a:latin typeface="Times New Roman" panose="02020603050405020304" pitchFamily="18" charset="0"/>
            <a:cs typeface="Times New Roman" panose="02020603050405020304" pitchFamily="18" charset="0"/>
          </a:endParaRPr>
        </a:p>
      </dsp:txBody>
      <dsp:txXfrm>
        <a:off x="441452" y="3433323"/>
        <a:ext cx="1723023" cy="582295"/>
      </dsp:txXfrm>
    </dsp:sp>
    <dsp:sp modelId="{0ECC55A9-6A2F-4C99-8190-6654A26E5D4B}">
      <dsp:nvSpPr>
        <dsp:cNvPr id="0" name=""/>
        <dsp:cNvSpPr/>
      </dsp:nvSpPr>
      <dsp:spPr>
        <a:xfrm>
          <a:off x="399496" y="4355614"/>
          <a:ext cx="1723023" cy="594227"/>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dirty="0" smtClean="0">
              <a:latin typeface="Times New Roman" panose="02020603050405020304" pitchFamily="18" charset="0"/>
              <a:cs typeface="Times New Roman" panose="02020603050405020304" pitchFamily="18" charset="0"/>
            </a:rPr>
            <a:t>Yazı İşleri</a:t>
          </a:r>
          <a:endParaRPr lang="tr-TR" sz="1900" kern="1200" dirty="0">
            <a:latin typeface="Times New Roman" panose="02020603050405020304" pitchFamily="18" charset="0"/>
            <a:cs typeface="Times New Roman" panose="02020603050405020304" pitchFamily="18" charset="0"/>
          </a:endParaRPr>
        </a:p>
      </dsp:txBody>
      <dsp:txXfrm>
        <a:off x="399496" y="4355614"/>
        <a:ext cx="1723023" cy="594227"/>
      </dsp:txXfrm>
    </dsp:sp>
    <dsp:sp modelId="{AAE66D02-D91A-4EE5-8A01-5AA17ACBB754}">
      <dsp:nvSpPr>
        <dsp:cNvPr id="0" name=""/>
        <dsp:cNvSpPr/>
      </dsp:nvSpPr>
      <dsp:spPr>
        <a:xfrm>
          <a:off x="441452" y="5333516"/>
          <a:ext cx="1723023" cy="529907"/>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dirty="0" err="1" smtClean="0">
              <a:latin typeface="Times New Roman" panose="02020603050405020304" pitchFamily="18" charset="0"/>
              <a:cs typeface="Times New Roman" panose="02020603050405020304" pitchFamily="18" charset="0"/>
            </a:rPr>
            <a:t>Cimer</a:t>
          </a:r>
          <a:r>
            <a:rPr lang="tr-TR" sz="1900" kern="1200" dirty="0" smtClean="0">
              <a:latin typeface="Times New Roman" panose="02020603050405020304" pitchFamily="18" charset="0"/>
              <a:cs typeface="Times New Roman" panose="02020603050405020304" pitchFamily="18" charset="0"/>
            </a:rPr>
            <a:t>-Bilgi Edinme </a:t>
          </a:r>
          <a:endParaRPr lang="tr-TR" sz="1900" kern="1200" dirty="0">
            <a:latin typeface="Times New Roman" panose="02020603050405020304" pitchFamily="18" charset="0"/>
            <a:cs typeface="Times New Roman" panose="02020603050405020304" pitchFamily="18" charset="0"/>
          </a:endParaRPr>
        </a:p>
      </dsp:txBody>
      <dsp:txXfrm>
        <a:off x="441452" y="5333516"/>
        <a:ext cx="1723023" cy="529907"/>
      </dsp:txXfrm>
    </dsp:sp>
    <dsp:sp modelId="{7034B618-9C45-409F-8FBF-486EB5812627}">
      <dsp:nvSpPr>
        <dsp:cNvPr id="0" name=""/>
        <dsp:cNvSpPr/>
      </dsp:nvSpPr>
      <dsp:spPr>
        <a:xfrm>
          <a:off x="2095554" y="2330338"/>
          <a:ext cx="1723023" cy="705155"/>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dirty="0" smtClean="0">
              <a:latin typeface="Times New Roman" panose="02020603050405020304" pitchFamily="18" charset="0"/>
              <a:cs typeface="Times New Roman" panose="02020603050405020304" pitchFamily="18" charset="0"/>
            </a:rPr>
            <a:t>Şube Müdürü</a:t>
          </a:r>
          <a:endParaRPr lang="tr-TR" sz="1900" kern="1200" dirty="0">
            <a:latin typeface="Times New Roman" panose="02020603050405020304" pitchFamily="18" charset="0"/>
            <a:cs typeface="Times New Roman" panose="02020603050405020304" pitchFamily="18" charset="0"/>
          </a:endParaRPr>
        </a:p>
      </dsp:txBody>
      <dsp:txXfrm>
        <a:off x="2095554" y="2330338"/>
        <a:ext cx="1723023" cy="705155"/>
      </dsp:txXfrm>
    </dsp:sp>
    <dsp:sp modelId="{800E67E0-C66B-41C3-9C30-7DAFBE418A49}">
      <dsp:nvSpPr>
        <dsp:cNvPr id="0" name=""/>
        <dsp:cNvSpPr/>
      </dsp:nvSpPr>
      <dsp:spPr>
        <a:xfrm>
          <a:off x="2526310" y="3397329"/>
          <a:ext cx="1723023" cy="566745"/>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dirty="0" smtClean="0">
              <a:latin typeface="Times New Roman" panose="02020603050405020304" pitchFamily="18" charset="0"/>
              <a:cs typeface="Times New Roman" panose="02020603050405020304" pitchFamily="18" charset="0"/>
            </a:rPr>
            <a:t>Koruma ve Güvenlik </a:t>
          </a:r>
          <a:endParaRPr lang="tr-TR" sz="1900" kern="1200" dirty="0">
            <a:latin typeface="Times New Roman" panose="02020603050405020304" pitchFamily="18" charset="0"/>
            <a:cs typeface="Times New Roman" panose="02020603050405020304" pitchFamily="18" charset="0"/>
          </a:endParaRPr>
        </a:p>
      </dsp:txBody>
      <dsp:txXfrm>
        <a:off x="2526310" y="3397329"/>
        <a:ext cx="1723023" cy="566745"/>
      </dsp:txXfrm>
    </dsp:sp>
    <dsp:sp modelId="{C5F548A5-C4D7-472A-B9D2-C4D4EC69738F}">
      <dsp:nvSpPr>
        <dsp:cNvPr id="0" name=""/>
        <dsp:cNvSpPr/>
      </dsp:nvSpPr>
      <dsp:spPr>
        <a:xfrm>
          <a:off x="4180412" y="2330338"/>
          <a:ext cx="1723023" cy="732190"/>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dirty="0" smtClean="0">
              <a:latin typeface="Times New Roman" panose="02020603050405020304" pitchFamily="18" charset="0"/>
              <a:cs typeface="Times New Roman" panose="02020603050405020304" pitchFamily="18" charset="0"/>
            </a:rPr>
            <a:t>Şube Müdürü</a:t>
          </a:r>
          <a:endParaRPr lang="tr-TR" sz="1900" kern="1200" dirty="0">
            <a:latin typeface="Times New Roman" panose="02020603050405020304" pitchFamily="18" charset="0"/>
            <a:cs typeface="Times New Roman" panose="02020603050405020304" pitchFamily="18" charset="0"/>
          </a:endParaRPr>
        </a:p>
      </dsp:txBody>
      <dsp:txXfrm>
        <a:off x="4180412" y="2330338"/>
        <a:ext cx="1723023" cy="732190"/>
      </dsp:txXfrm>
    </dsp:sp>
    <dsp:sp modelId="{CC351B48-3118-4D9D-A0D0-F683BD84FF89}">
      <dsp:nvSpPr>
        <dsp:cNvPr id="0" name=""/>
        <dsp:cNvSpPr/>
      </dsp:nvSpPr>
      <dsp:spPr>
        <a:xfrm>
          <a:off x="4611168" y="3424363"/>
          <a:ext cx="1723023" cy="579650"/>
        </a:xfrm>
        <a:prstGeom prst="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dirty="0" smtClean="0">
              <a:latin typeface="Times New Roman" panose="02020603050405020304" pitchFamily="18" charset="0"/>
              <a:cs typeface="Times New Roman" panose="02020603050405020304" pitchFamily="18" charset="0"/>
            </a:rPr>
            <a:t>Ulaştırma Hizmetleri </a:t>
          </a:r>
          <a:endParaRPr lang="tr-TR" sz="1900" kern="1200" dirty="0">
            <a:latin typeface="Times New Roman" panose="02020603050405020304" pitchFamily="18" charset="0"/>
            <a:cs typeface="Times New Roman" panose="02020603050405020304" pitchFamily="18" charset="0"/>
          </a:endParaRPr>
        </a:p>
      </dsp:txBody>
      <dsp:txXfrm>
        <a:off x="4611168" y="3424363"/>
        <a:ext cx="1723023" cy="57965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19153" cy="493556"/>
          </a:xfrm>
          <a:prstGeom prst="rect">
            <a:avLst/>
          </a:prstGeom>
        </p:spPr>
        <p:txBody>
          <a:bodyPr vert="horz" lIns="92437" tIns="46218" rIns="92437" bIns="46218" rtlCol="0"/>
          <a:lstStyle>
            <a:lvl1pPr algn="l">
              <a:defRPr sz="1200"/>
            </a:lvl1pPr>
          </a:lstStyle>
          <a:p>
            <a:endParaRPr lang="tr-TR"/>
          </a:p>
        </p:txBody>
      </p:sp>
      <p:sp>
        <p:nvSpPr>
          <p:cNvPr id="3" name="Veri Yer Tutucusu 2"/>
          <p:cNvSpPr>
            <a:spLocks noGrp="1"/>
          </p:cNvSpPr>
          <p:nvPr>
            <p:ph type="dt" idx="1"/>
          </p:nvPr>
        </p:nvSpPr>
        <p:spPr>
          <a:xfrm>
            <a:off x="3815003" y="0"/>
            <a:ext cx="2919153" cy="493556"/>
          </a:xfrm>
          <a:prstGeom prst="rect">
            <a:avLst/>
          </a:prstGeom>
        </p:spPr>
        <p:txBody>
          <a:bodyPr vert="horz" lIns="92437" tIns="46218" rIns="92437" bIns="46218" rtlCol="0"/>
          <a:lstStyle>
            <a:lvl1pPr algn="r">
              <a:defRPr sz="1200"/>
            </a:lvl1pPr>
          </a:lstStyle>
          <a:p>
            <a:fld id="{0DB0E56C-C7A8-4EA4-9A55-AE50117AECE6}" type="datetimeFigureOut">
              <a:rPr lang="tr-TR" smtClean="0"/>
              <a:t>13.01.2021</a:t>
            </a:fld>
            <a:endParaRPr lang="tr-TR"/>
          </a:p>
        </p:txBody>
      </p:sp>
      <p:sp>
        <p:nvSpPr>
          <p:cNvPr id="4" name="Slayt Görüntüsü Yer Tutucusu 3"/>
          <p:cNvSpPr>
            <a:spLocks noGrp="1" noRot="1" noChangeAspect="1"/>
          </p:cNvSpPr>
          <p:nvPr>
            <p:ph type="sldImg" idx="2"/>
          </p:nvPr>
        </p:nvSpPr>
        <p:spPr>
          <a:xfrm>
            <a:off x="900113" y="739775"/>
            <a:ext cx="4935537" cy="3700463"/>
          </a:xfrm>
          <a:prstGeom prst="rect">
            <a:avLst/>
          </a:prstGeom>
          <a:noFill/>
          <a:ln w="12700">
            <a:solidFill>
              <a:prstClr val="black"/>
            </a:solidFill>
          </a:ln>
        </p:spPr>
        <p:txBody>
          <a:bodyPr vert="horz" lIns="92437" tIns="46218" rIns="92437" bIns="46218" rtlCol="0" anchor="ctr"/>
          <a:lstStyle/>
          <a:p>
            <a:endParaRPr lang="tr-TR"/>
          </a:p>
        </p:txBody>
      </p:sp>
      <p:sp>
        <p:nvSpPr>
          <p:cNvPr id="5" name="Not Yer Tutucusu 4"/>
          <p:cNvSpPr>
            <a:spLocks noGrp="1"/>
          </p:cNvSpPr>
          <p:nvPr>
            <p:ph type="body" sz="quarter" idx="3"/>
          </p:nvPr>
        </p:nvSpPr>
        <p:spPr>
          <a:xfrm>
            <a:off x="673899" y="4687181"/>
            <a:ext cx="5387967" cy="4438799"/>
          </a:xfrm>
          <a:prstGeom prst="rect">
            <a:avLst/>
          </a:prstGeom>
        </p:spPr>
        <p:txBody>
          <a:bodyPr vert="horz" lIns="92437" tIns="46218" rIns="92437" bIns="46218"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371154"/>
            <a:ext cx="2919153" cy="493556"/>
          </a:xfrm>
          <a:prstGeom prst="rect">
            <a:avLst/>
          </a:prstGeom>
        </p:spPr>
        <p:txBody>
          <a:bodyPr vert="horz" lIns="92437" tIns="46218" rIns="92437" bIns="46218" rtlCol="0" anchor="b"/>
          <a:lstStyle>
            <a:lvl1pPr algn="l">
              <a:defRPr sz="1200"/>
            </a:lvl1pPr>
          </a:lstStyle>
          <a:p>
            <a:endParaRPr lang="tr-TR"/>
          </a:p>
        </p:txBody>
      </p:sp>
      <p:sp>
        <p:nvSpPr>
          <p:cNvPr id="7" name="Slayt Numarası Yer Tutucusu 6"/>
          <p:cNvSpPr>
            <a:spLocks noGrp="1"/>
          </p:cNvSpPr>
          <p:nvPr>
            <p:ph type="sldNum" sz="quarter" idx="5"/>
          </p:nvPr>
        </p:nvSpPr>
        <p:spPr>
          <a:xfrm>
            <a:off x="3815003" y="9371154"/>
            <a:ext cx="2919153" cy="493556"/>
          </a:xfrm>
          <a:prstGeom prst="rect">
            <a:avLst/>
          </a:prstGeom>
        </p:spPr>
        <p:txBody>
          <a:bodyPr vert="horz" lIns="92437" tIns="46218" rIns="92437" bIns="46218" rtlCol="0" anchor="b"/>
          <a:lstStyle>
            <a:lvl1pPr algn="r">
              <a:defRPr sz="1200"/>
            </a:lvl1pPr>
          </a:lstStyle>
          <a:p>
            <a:fld id="{C1F6CCCF-CFBA-43C8-A699-DD344FF1212E}" type="slidenum">
              <a:rPr lang="tr-TR" smtClean="0"/>
              <a:t>‹#›</a:t>
            </a:fld>
            <a:endParaRPr lang="tr-TR"/>
          </a:p>
        </p:txBody>
      </p:sp>
    </p:spTree>
    <p:extLst>
      <p:ext uri="{BB962C8B-B14F-4D97-AF65-F5344CB8AC3E}">
        <p14:creationId xmlns:p14="http://schemas.microsoft.com/office/powerpoint/2010/main" val="773165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2DD59310-4B7F-4B9D-9686-F41D404A9380}" type="slidenum">
              <a:rPr lang="tr-TR" smtClean="0"/>
              <a:t>1</a:t>
            </a:fld>
            <a:endParaRPr lang="tr-TR"/>
          </a:p>
        </p:txBody>
      </p:sp>
    </p:spTree>
    <p:extLst>
      <p:ext uri="{BB962C8B-B14F-4D97-AF65-F5344CB8AC3E}">
        <p14:creationId xmlns:p14="http://schemas.microsoft.com/office/powerpoint/2010/main" val="3882671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1F6CCCF-CFBA-43C8-A699-DD344FF1212E}" type="slidenum">
              <a:rPr lang="tr-TR" smtClean="0"/>
              <a:t>5</a:t>
            </a:fld>
            <a:endParaRPr lang="tr-TR"/>
          </a:p>
        </p:txBody>
      </p:sp>
    </p:spTree>
    <p:extLst>
      <p:ext uri="{BB962C8B-B14F-4D97-AF65-F5344CB8AC3E}">
        <p14:creationId xmlns:p14="http://schemas.microsoft.com/office/powerpoint/2010/main" val="3108145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1F6CCCF-CFBA-43C8-A699-DD344FF1212E}" type="slidenum">
              <a:rPr lang="tr-TR" smtClean="0"/>
              <a:t>7</a:t>
            </a:fld>
            <a:endParaRPr lang="tr-TR"/>
          </a:p>
        </p:txBody>
      </p:sp>
    </p:spTree>
    <p:extLst>
      <p:ext uri="{BB962C8B-B14F-4D97-AF65-F5344CB8AC3E}">
        <p14:creationId xmlns:p14="http://schemas.microsoft.com/office/powerpoint/2010/main" val="1755143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1F6CCCF-CFBA-43C8-A699-DD344FF1212E}" type="slidenum">
              <a:rPr lang="tr-TR" smtClean="0"/>
              <a:t>11</a:t>
            </a:fld>
            <a:endParaRPr lang="tr-TR"/>
          </a:p>
        </p:txBody>
      </p:sp>
    </p:spTree>
    <p:extLst>
      <p:ext uri="{BB962C8B-B14F-4D97-AF65-F5344CB8AC3E}">
        <p14:creationId xmlns:p14="http://schemas.microsoft.com/office/powerpoint/2010/main" val="3423924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1F6CCCF-CFBA-43C8-A699-DD344FF1212E}" type="slidenum">
              <a:rPr lang="tr-TR" smtClean="0"/>
              <a:t>18</a:t>
            </a:fld>
            <a:endParaRPr lang="tr-TR"/>
          </a:p>
        </p:txBody>
      </p:sp>
    </p:spTree>
    <p:extLst>
      <p:ext uri="{BB962C8B-B14F-4D97-AF65-F5344CB8AC3E}">
        <p14:creationId xmlns:p14="http://schemas.microsoft.com/office/powerpoint/2010/main" val="2213333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1F6CCCF-CFBA-43C8-A699-DD344FF1212E}" type="slidenum">
              <a:rPr lang="tr-TR" smtClean="0"/>
              <a:t>29</a:t>
            </a:fld>
            <a:endParaRPr lang="tr-TR"/>
          </a:p>
        </p:txBody>
      </p:sp>
    </p:spTree>
    <p:extLst>
      <p:ext uri="{BB962C8B-B14F-4D97-AF65-F5344CB8AC3E}">
        <p14:creationId xmlns:p14="http://schemas.microsoft.com/office/powerpoint/2010/main" val="3143650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FF24D8C-EE1C-4C5D-80FA-C93A4D7E98F2}" type="datetimeFigureOut">
              <a:rPr lang="tr-TR" smtClean="0"/>
              <a:pPr/>
              <a:t>13.01.2021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2024198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FF24D8C-EE1C-4C5D-80FA-C93A4D7E98F2}" type="datetimeFigureOut">
              <a:rPr lang="tr-TR" smtClean="0"/>
              <a:pPr/>
              <a:t>13.01.2021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896952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FF24D8C-EE1C-4C5D-80FA-C93A4D7E98F2}" type="datetimeFigureOut">
              <a:rPr lang="tr-TR" smtClean="0"/>
              <a:pPr/>
              <a:t>13.01.2021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4179580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FF24D8C-EE1C-4C5D-80FA-C93A4D7E98F2}" type="datetimeFigureOut">
              <a:rPr lang="tr-TR" smtClean="0"/>
              <a:pPr/>
              <a:t>13.01.2021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12037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FF24D8C-EE1C-4C5D-80FA-C93A4D7E98F2}" type="datetimeFigureOut">
              <a:rPr lang="tr-TR" smtClean="0"/>
              <a:pPr/>
              <a:t>13.01.2021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595252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FF24D8C-EE1C-4C5D-80FA-C93A4D7E98F2}" type="datetimeFigureOut">
              <a:rPr lang="tr-TR" smtClean="0"/>
              <a:pPr/>
              <a:t>13.01.2021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1614330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FF24D8C-EE1C-4C5D-80FA-C93A4D7E98F2}" type="datetimeFigureOut">
              <a:rPr lang="tr-TR" smtClean="0"/>
              <a:pPr/>
              <a:t>13.01.2021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888691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FF24D8C-EE1C-4C5D-80FA-C93A4D7E98F2}" type="datetimeFigureOut">
              <a:rPr lang="tr-TR" smtClean="0"/>
              <a:pPr/>
              <a:t>13.01.2021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534832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FF24D8C-EE1C-4C5D-80FA-C93A4D7E98F2}" type="datetimeFigureOut">
              <a:rPr lang="tr-TR" smtClean="0"/>
              <a:pPr/>
              <a:t>13.01.2021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2058128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FF24D8C-EE1C-4C5D-80FA-C93A4D7E98F2}" type="datetimeFigureOut">
              <a:rPr lang="tr-TR" smtClean="0"/>
              <a:pPr/>
              <a:t>13.01.2021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741033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FF24D8C-EE1C-4C5D-80FA-C93A4D7E98F2}" type="datetimeFigureOut">
              <a:rPr lang="tr-TR" smtClean="0"/>
              <a:pPr/>
              <a:t>13.01.2021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B180CE-EDBB-4D10-A767-6B0847E49FAE}" type="slidenum">
              <a:rPr lang="tr-TR" smtClean="0"/>
              <a:pPr/>
              <a:t>‹#›</a:t>
            </a:fld>
            <a:endParaRPr lang="tr-TR"/>
          </a:p>
        </p:txBody>
      </p:sp>
    </p:spTree>
    <p:extLst>
      <p:ext uri="{BB962C8B-B14F-4D97-AF65-F5344CB8AC3E}">
        <p14:creationId xmlns:p14="http://schemas.microsoft.com/office/powerpoint/2010/main" val="128653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FF24D8C-EE1C-4C5D-80FA-C93A4D7E98F2}" type="datetimeFigureOut">
              <a:rPr lang="tr-TR" smtClean="0"/>
              <a:pPr/>
              <a:t>13.01.2021</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B180CE-EDBB-4D10-A767-6B0847E49FAE}" type="slidenum">
              <a:rPr lang="tr-TR" smtClean="0"/>
              <a:pPr/>
              <a:t>‹#›</a:t>
            </a:fld>
            <a:endParaRPr lang="tr-TR"/>
          </a:p>
        </p:txBody>
      </p:sp>
    </p:spTree>
    <p:extLst>
      <p:ext uri="{BB962C8B-B14F-4D97-AF65-F5344CB8AC3E}">
        <p14:creationId xmlns:p14="http://schemas.microsoft.com/office/powerpoint/2010/main" val="8073712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36893" y="1900809"/>
            <a:ext cx="1511797" cy="1511797"/>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pic>
        <p:nvPicPr>
          <p:cNvPr id="4" name="Resim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1988"/>
            <a:ext cx="9185584" cy="6889188"/>
          </a:xfrm>
          <a:prstGeom prst="rect">
            <a:avLst/>
          </a:prstGeom>
        </p:spPr>
      </p:pic>
      <p:sp>
        <p:nvSpPr>
          <p:cNvPr id="2" name="Başlık 1"/>
          <p:cNvSpPr>
            <a:spLocks noGrp="1"/>
          </p:cNvSpPr>
          <p:nvPr>
            <p:ph type="ctrTitle"/>
          </p:nvPr>
        </p:nvSpPr>
        <p:spPr>
          <a:xfrm>
            <a:off x="179512" y="2492896"/>
            <a:ext cx="9006072" cy="2304256"/>
          </a:xfrm>
          <a:effectLst>
            <a:outerShdw blurRad="50800" dist="38100" dir="18900000" algn="bl" rotWithShape="0">
              <a:prstClr val="black">
                <a:alpha val="40000"/>
              </a:prstClr>
            </a:outerShdw>
          </a:effectLst>
        </p:spPr>
        <p:txBody>
          <a:bodyPr>
            <a:normAutofit/>
          </a:bodyPr>
          <a:lstStyle/>
          <a:p>
            <a:pPr algn="ctr"/>
            <a:r>
              <a:rPr lang="tr-TR" sz="6600" b="1" dirty="0" err="1" smtClean="0">
                <a:solidFill>
                  <a:srgbClr val="C00000"/>
                </a:solidFill>
                <a:effectLst>
                  <a:outerShdw blurRad="38100" dist="38100" dir="2700000" algn="tl">
                    <a:srgbClr val="000000">
                      <a:alpha val="43137"/>
                    </a:srgbClr>
                  </a:outerShdw>
                </a:effectLst>
                <a:latin typeface="Franklin Gothic Demi Cond" panose="020B0706030402020204" pitchFamily="34" charset="0"/>
                <a:cs typeface="Arial" panose="020B0604020202020204" pitchFamily="34" charset="0"/>
              </a:rPr>
              <a:t>BiRİM</a:t>
            </a:r>
            <a:r>
              <a:rPr lang="tr-TR" sz="6600" b="1" dirty="0" smtClean="0">
                <a:solidFill>
                  <a:srgbClr val="C00000"/>
                </a:solidFill>
                <a:effectLst>
                  <a:outerShdw blurRad="38100" dist="38100" dir="2700000" algn="tl">
                    <a:srgbClr val="000000">
                      <a:alpha val="43137"/>
                    </a:srgbClr>
                  </a:outerShdw>
                </a:effectLst>
                <a:latin typeface="Franklin Gothic Demi Cond" panose="020B0706030402020204" pitchFamily="34" charset="0"/>
                <a:cs typeface="Arial" panose="020B0604020202020204" pitchFamily="34" charset="0"/>
              </a:rPr>
              <a:t> FAALİYET </a:t>
            </a:r>
            <a:r>
              <a:rPr lang="tr-TR" sz="6600" dirty="0" smtClean="0">
                <a:solidFill>
                  <a:srgbClr val="C00000"/>
                </a:solidFill>
                <a:effectLst>
                  <a:outerShdw blurRad="38100" dist="38100" dir="2700000" algn="tl">
                    <a:srgbClr val="000000">
                      <a:alpha val="43137"/>
                    </a:srgbClr>
                  </a:outerShdw>
                </a:effectLst>
                <a:latin typeface="Franklin Gothic Demi Cond" panose="020B0706030402020204" pitchFamily="34" charset="0"/>
                <a:cs typeface="Arial" panose="020B0604020202020204" pitchFamily="34" charset="0"/>
              </a:rPr>
              <a:t>RAPORU</a:t>
            </a:r>
            <a:r>
              <a:rPr lang="tr-TR" sz="3600" dirty="0" smtClean="0">
                <a:solidFill>
                  <a:srgbClr val="C00000"/>
                </a:solidFill>
                <a:effectLst>
                  <a:outerShdw blurRad="38100" dist="38100" dir="2700000" algn="tl">
                    <a:srgbClr val="000000">
                      <a:alpha val="43137"/>
                    </a:srgbClr>
                  </a:outerShdw>
                </a:effectLst>
                <a:latin typeface="Franklin Gothic Demi Cond" panose="020B0706030402020204" pitchFamily="34" charset="0"/>
                <a:cs typeface="Arial" panose="020B0604020202020204" pitchFamily="34" charset="0"/>
              </a:rPr>
              <a:t/>
            </a:r>
            <a:br>
              <a:rPr lang="tr-TR" sz="3600" dirty="0" smtClean="0">
                <a:solidFill>
                  <a:srgbClr val="C00000"/>
                </a:solidFill>
                <a:effectLst>
                  <a:outerShdw blurRad="38100" dist="38100" dir="2700000" algn="tl">
                    <a:srgbClr val="000000">
                      <a:alpha val="43137"/>
                    </a:srgbClr>
                  </a:outerShdw>
                </a:effectLst>
                <a:latin typeface="Franklin Gothic Demi Cond" panose="020B0706030402020204" pitchFamily="34" charset="0"/>
                <a:cs typeface="Arial" panose="020B0604020202020204" pitchFamily="34" charset="0"/>
              </a:rPr>
            </a:br>
            <a:r>
              <a:rPr lang="tr-TR" sz="3200" dirty="0" smtClean="0">
                <a:solidFill>
                  <a:srgbClr val="C00000"/>
                </a:solidFill>
                <a:effectLst>
                  <a:outerShdw blurRad="38100" dist="38100" dir="2700000" algn="tl">
                    <a:srgbClr val="000000">
                      <a:alpha val="43137"/>
                    </a:srgbClr>
                  </a:outerShdw>
                </a:effectLst>
                <a:latin typeface="Franklin Gothic Demi Cond" panose="020B0706030402020204" pitchFamily="34" charset="0"/>
                <a:cs typeface="Arial" panose="020B0604020202020204" pitchFamily="34" charset="0"/>
              </a:rPr>
              <a:t>GENEL </a:t>
            </a:r>
            <a:r>
              <a:rPr lang="tr-TR" sz="3200" dirty="0">
                <a:solidFill>
                  <a:srgbClr val="C00000"/>
                </a:solidFill>
                <a:effectLst>
                  <a:outerShdw blurRad="38100" dist="38100" dir="2700000" algn="tl">
                    <a:srgbClr val="000000">
                      <a:alpha val="43137"/>
                    </a:srgbClr>
                  </a:outerShdw>
                </a:effectLst>
                <a:latin typeface="Franklin Gothic Demi Cond" panose="020B0706030402020204" pitchFamily="34" charset="0"/>
                <a:cs typeface="Arial" panose="020B0604020202020204" pitchFamily="34" charset="0"/>
              </a:rPr>
              <a:t>SEKRETERLİK </a:t>
            </a:r>
            <a:endParaRPr lang="tr-TR" sz="3200" b="1" dirty="0">
              <a:solidFill>
                <a:srgbClr val="C00000"/>
              </a:solidFill>
              <a:effectLst>
                <a:outerShdw blurRad="38100" dist="38100" dir="2700000" algn="tl">
                  <a:srgbClr val="000000">
                    <a:alpha val="43137"/>
                  </a:srgbClr>
                </a:outerShdw>
              </a:effectLst>
              <a:latin typeface="Franklin Gothic Demi Cond" panose="020B0706030402020204" pitchFamily="34" charset="0"/>
              <a:cs typeface="Arial" panose="020B0604020202020204" pitchFamily="34" charset="0"/>
            </a:endParaRPr>
          </a:p>
        </p:txBody>
      </p:sp>
      <p:sp>
        <p:nvSpPr>
          <p:cNvPr id="5" name="Metin kutusu 4"/>
          <p:cNvSpPr txBox="1"/>
          <p:nvPr/>
        </p:nvSpPr>
        <p:spPr>
          <a:xfrm>
            <a:off x="467544" y="5373216"/>
            <a:ext cx="8136904" cy="369332"/>
          </a:xfrm>
          <a:prstGeom prst="rect">
            <a:avLst/>
          </a:prstGeom>
          <a:noFill/>
          <a:effectLst>
            <a:outerShdw blurRad="50800" dist="38100" dir="16200000" rotWithShape="0">
              <a:prstClr val="black">
                <a:alpha val="40000"/>
              </a:prstClr>
            </a:outerShdw>
          </a:effectLst>
        </p:spPr>
        <p:txBody>
          <a:bodyPr wrap="square" rtlCol="0">
            <a:spAutoFit/>
          </a:bodyPr>
          <a:lstStyle/>
          <a:p>
            <a:pPr algn="ctr"/>
            <a:r>
              <a:rPr lang="tr-TR" dirty="0" smtClean="0">
                <a:solidFill>
                  <a:srgbClr val="C00000"/>
                </a:solidFill>
                <a:effectLst>
                  <a:outerShdw blurRad="38100" dist="38100" dir="2700000" algn="tl">
                    <a:srgbClr val="000000">
                      <a:alpha val="43137"/>
                    </a:srgbClr>
                  </a:outerShdw>
                </a:effectLst>
                <a:latin typeface="Franklin Gothic Demi Cond" panose="020B0706030402020204" pitchFamily="34" charset="0"/>
                <a:cs typeface="Arial" panose="020B0604020202020204" pitchFamily="34" charset="0"/>
              </a:rPr>
              <a:t>13.01.2021</a:t>
            </a:r>
            <a:endParaRPr lang="tr-TR" dirty="0">
              <a:solidFill>
                <a:srgbClr val="C00000"/>
              </a:solidFill>
              <a:latin typeface="Franklin Gothic Demi Cond" panose="020B0706030402020204" pitchFamily="34" charset="0"/>
            </a:endParaRPr>
          </a:p>
        </p:txBody>
      </p:sp>
    </p:spTree>
    <p:extLst>
      <p:ext uri="{BB962C8B-B14F-4D97-AF65-F5344CB8AC3E}">
        <p14:creationId xmlns:p14="http://schemas.microsoft.com/office/powerpoint/2010/main" val="4056012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88641"/>
            <a:ext cx="7886700" cy="864094"/>
          </a:xfrm>
        </p:spPr>
        <p:txBody>
          <a:bodyPr>
            <a:normAutofit/>
          </a:bodyPr>
          <a:lstStyle/>
          <a:p>
            <a:pPr algn="ctr"/>
            <a:r>
              <a:rPr lang="tr-TR" sz="2800" b="1" dirty="0" smtClean="0">
                <a:solidFill>
                  <a:schemeClr val="accent5"/>
                </a:solidFill>
                <a:latin typeface="Times New Roman" panose="02020603050405020304" pitchFamily="18" charset="0"/>
                <a:cs typeface="Times New Roman" panose="02020603050405020304" pitchFamily="18" charset="0"/>
              </a:rPr>
              <a:t>Bilgi ve </a:t>
            </a:r>
            <a:r>
              <a:rPr lang="tr-TR" sz="2800" b="1" dirty="0">
                <a:solidFill>
                  <a:schemeClr val="accent5"/>
                </a:solidFill>
                <a:latin typeface="Times New Roman" panose="02020603050405020304" pitchFamily="18" charset="0"/>
                <a:cs typeface="Times New Roman" panose="02020603050405020304" pitchFamily="18" charset="0"/>
              </a:rPr>
              <a:t>T</a:t>
            </a:r>
            <a:r>
              <a:rPr lang="tr-TR" sz="2800" b="1" dirty="0" smtClean="0">
                <a:solidFill>
                  <a:schemeClr val="accent5"/>
                </a:solidFill>
                <a:latin typeface="Times New Roman" panose="02020603050405020304" pitchFamily="18" charset="0"/>
                <a:cs typeface="Times New Roman" panose="02020603050405020304" pitchFamily="18" charset="0"/>
              </a:rPr>
              <a:t>eknoloji Kaynakları</a:t>
            </a:r>
            <a:endParaRPr lang="tr-TR" sz="2800" b="1" dirty="0">
              <a:solidFill>
                <a:schemeClr val="accent5"/>
              </a:solidFill>
              <a:latin typeface="Times New Roman" panose="02020603050405020304" pitchFamily="18" charset="0"/>
              <a:cs typeface="Times New Roman" panose="02020603050405020304" pitchFamily="18" charset="0"/>
            </a:endParaRPr>
          </a:p>
        </p:txBody>
      </p:sp>
      <p:graphicFrame>
        <p:nvGraphicFramePr>
          <p:cNvPr id="3" name="Tablo 2"/>
          <p:cNvGraphicFramePr>
            <a:graphicFrameLocks noGrp="1"/>
          </p:cNvGraphicFramePr>
          <p:nvPr>
            <p:extLst>
              <p:ext uri="{D42A27DB-BD31-4B8C-83A1-F6EECF244321}">
                <p14:modId xmlns:p14="http://schemas.microsoft.com/office/powerpoint/2010/main" val="1002149640"/>
              </p:ext>
            </p:extLst>
          </p:nvPr>
        </p:nvGraphicFramePr>
        <p:xfrm>
          <a:off x="107503" y="1052735"/>
          <a:ext cx="8928995" cy="6179389"/>
        </p:xfrm>
        <a:graphic>
          <a:graphicData uri="http://schemas.openxmlformats.org/drawingml/2006/table">
            <a:tbl>
              <a:tblPr firstRow="1" firstCol="1" bandRow="1">
                <a:tableStyleId>{5C22544A-7EE6-4342-B048-85BDC9FD1C3A}</a:tableStyleId>
              </a:tblPr>
              <a:tblGrid>
                <a:gridCol w="1477891">
                  <a:extLst>
                    <a:ext uri="{9D8B030D-6E8A-4147-A177-3AD203B41FA5}">
                      <a16:colId xmlns:a16="http://schemas.microsoft.com/office/drawing/2014/main" val="20000"/>
                    </a:ext>
                  </a:extLst>
                </a:gridCol>
                <a:gridCol w="1335634">
                  <a:extLst>
                    <a:ext uri="{9D8B030D-6E8A-4147-A177-3AD203B41FA5}">
                      <a16:colId xmlns:a16="http://schemas.microsoft.com/office/drawing/2014/main" val="20001"/>
                    </a:ext>
                  </a:extLst>
                </a:gridCol>
                <a:gridCol w="426836">
                  <a:extLst>
                    <a:ext uri="{9D8B030D-6E8A-4147-A177-3AD203B41FA5}">
                      <a16:colId xmlns:a16="http://schemas.microsoft.com/office/drawing/2014/main" val="20002"/>
                    </a:ext>
                  </a:extLst>
                </a:gridCol>
                <a:gridCol w="1601110">
                  <a:extLst>
                    <a:ext uri="{9D8B030D-6E8A-4147-A177-3AD203B41FA5}">
                      <a16:colId xmlns:a16="http://schemas.microsoft.com/office/drawing/2014/main" val="20003"/>
                    </a:ext>
                  </a:extLst>
                </a:gridCol>
                <a:gridCol w="415114">
                  <a:extLst>
                    <a:ext uri="{9D8B030D-6E8A-4147-A177-3AD203B41FA5}">
                      <a16:colId xmlns:a16="http://schemas.microsoft.com/office/drawing/2014/main" val="20004"/>
                    </a:ext>
                  </a:extLst>
                </a:gridCol>
                <a:gridCol w="1628648">
                  <a:extLst>
                    <a:ext uri="{9D8B030D-6E8A-4147-A177-3AD203B41FA5}">
                      <a16:colId xmlns:a16="http://schemas.microsoft.com/office/drawing/2014/main" val="20005"/>
                    </a:ext>
                  </a:extLst>
                </a:gridCol>
                <a:gridCol w="387576">
                  <a:extLst>
                    <a:ext uri="{9D8B030D-6E8A-4147-A177-3AD203B41FA5}">
                      <a16:colId xmlns:a16="http://schemas.microsoft.com/office/drawing/2014/main" val="20006"/>
                    </a:ext>
                  </a:extLst>
                </a:gridCol>
                <a:gridCol w="1656186">
                  <a:extLst>
                    <a:ext uri="{9D8B030D-6E8A-4147-A177-3AD203B41FA5}">
                      <a16:colId xmlns:a16="http://schemas.microsoft.com/office/drawing/2014/main" val="20007"/>
                    </a:ext>
                  </a:extLst>
                </a:gridCol>
              </a:tblGrid>
              <a:tr h="281473">
                <a:tc rowSpan="2">
                  <a:txBody>
                    <a:bodyPr/>
                    <a:lstStyle/>
                    <a:p>
                      <a:pPr marR="12700" algn="ctr">
                        <a:lnSpc>
                          <a:spcPct val="107000"/>
                        </a:lnSpc>
                        <a:spcAft>
                          <a:spcPts val="0"/>
                        </a:spcAft>
                      </a:pPr>
                      <a:r>
                        <a:rPr lang="tr-TR" sz="1200" dirty="0">
                          <a:effectLst/>
                          <a:latin typeface="Times New Roman" panose="02020603050405020304" pitchFamily="18" charset="0"/>
                          <a:cs typeface="Times New Roman" panose="02020603050405020304" pitchFamily="18" charset="0"/>
                        </a:rPr>
                        <a:t>Cinsi</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nchor="ctr"/>
                </a:tc>
                <a:tc rowSpan="2">
                  <a:txBody>
                    <a:bodyPr/>
                    <a:lstStyle/>
                    <a:p>
                      <a:pPr marR="12700" algn="ctr">
                        <a:lnSpc>
                          <a:spcPct val="107000"/>
                        </a:lnSpc>
                        <a:spcAft>
                          <a:spcPts val="0"/>
                        </a:spcAft>
                      </a:pPr>
                      <a:r>
                        <a:rPr lang="tr-TR" sz="1200" dirty="0">
                          <a:effectLst/>
                          <a:latin typeface="Times New Roman" panose="02020603050405020304" pitchFamily="18" charset="0"/>
                          <a:cs typeface="Times New Roman" panose="02020603050405020304" pitchFamily="18" charset="0"/>
                        </a:rPr>
                        <a:t>Taşınır Kodu</a:t>
                      </a:r>
                      <a:r>
                        <a:rPr lang="tr-TR" sz="1200" baseline="30000" dirty="0">
                          <a:effectLst/>
                          <a:latin typeface="Times New Roman" panose="02020603050405020304" pitchFamily="18" charset="0"/>
                          <a:cs typeface="Times New Roman" panose="02020603050405020304" pitchFamily="18" charset="0"/>
                        </a:rPr>
                        <a:t>6</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nchor="ctr"/>
                </a:tc>
                <a:tc gridSpan="2">
                  <a:txBody>
                    <a:bodyPr/>
                    <a:lstStyle/>
                    <a:p>
                      <a:pPr marR="12700"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İdari Amaçlı</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hMerge="1">
                  <a:txBody>
                    <a:bodyPr/>
                    <a:lstStyle/>
                    <a:p>
                      <a:endParaRPr lang="tr-TR"/>
                    </a:p>
                  </a:txBody>
                  <a:tcPr/>
                </a:tc>
                <a:tc gridSpan="2">
                  <a:txBody>
                    <a:bodyPr/>
                    <a:lstStyle/>
                    <a:p>
                      <a:pPr marR="12700"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Eğitim Amaçlı</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hMerge="1">
                  <a:txBody>
                    <a:bodyPr/>
                    <a:lstStyle/>
                    <a:p>
                      <a:endParaRPr lang="tr-TR"/>
                    </a:p>
                  </a:txBody>
                  <a:tcPr/>
                </a:tc>
                <a:tc gridSpan="2">
                  <a:txBody>
                    <a:bodyPr/>
                    <a:lstStyle/>
                    <a:p>
                      <a:pPr marL="34925">
                        <a:lnSpc>
                          <a:spcPct val="107000"/>
                        </a:lnSpc>
                        <a:spcAft>
                          <a:spcPts val="0"/>
                        </a:spcAft>
                      </a:pPr>
                      <a:r>
                        <a:rPr lang="tr-TR" sz="1400" dirty="0">
                          <a:effectLst/>
                          <a:latin typeface="Times New Roman" panose="02020603050405020304" pitchFamily="18" charset="0"/>
                          <a:cs typeface="Times New Roman" panose="02020603050405020304" pitchFamily="18" charset="0"/>
                        </a:rPr>
                        <a:t>Araştırma Amaçlı</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hMerge="1">
                  <a:txBody>
                    <a:bodyPr/>
                    <a:lstStyle/>
                    <a:p>
                      <a:endParaRPr lang="tr-TR"/>
                    </a:p>
                  </a:txBody>
                  <a:tcPr/>
                </a:tc>
                <a:extLst>
                  <a:ext uri="{0D108BD9-81ED-4DB2-BD59-A6C34878D82A}">
                    <a16:rowId xmlns:a16="http://schemas.microsoft.com/office/drawing/2014/main" val="10000"/>
                  </a:ext>
                </a:extLst>
              </a:tr>
              <a:tr h="628013">
                <a:tc vMerge="1">
                  <a:txBody>
                    <a:bodyPr/>
                    <a:lstStyle/>
                    <a:p>
                      <a:endParaRPr lang="tr-TR"/>
                    </a:p>
                  </a:txBody>
                  <a:tcPr/>
                </a:tc>
                <a:tc vMerge="1">
                  <a:txBody>
                    <a:bodyPr/>
                    <a:lstStyle/>
                    <a:p>
                      <a:endParaRPr lang="tr-TR"/>
                    </a:p>
                  </a:txBody>
                  <a:tcPr/>
                </a:tc>
                <a:tc>
                  <a:txBody>
                    <a:bodyPr/>
                    <a:lstStyle/>
                    <a:p>
                      <a:pPr algn="just">
                        <a:lnSpc>
                          <a:spcPct val="107000"/>
                        </a:lnSpc>
                        <a:spcAft>
                          <a:spcPts val="0"/>
                        </a:spcAft>
                      </a:pPr>
                      <a:r>
                        <a:rPr lang="tr-TR" sz="1200" dirty="0">
                          <a:effectLst/>
                        </a:rPr>
                        <a:t>Sayı</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nchor="ctr"/>
                </a:tc>
                <a:tc>
                  <a:txBody>
                    <a:bodyPr/>
                    <a:lstStyle/>
                    <a:p>
                      <a:pPr marR="12700" algn="ctr">
                        <a:lnSpc>
                          <a:spcPct val="107000"/>
                        </a:lnSpc>
                        <a:spcAft>
                          <a:spcPts val="0"/>
                        </a:spcAft>
                      </a:pPr>
                      <a:r>
                        <a:rPr lang="tr-TR" sz="1200">
                          <a:effectLst/>
                        </a:rPr>
                        <a:t>Toplam </a:t>
                      </a:r>
                    </a:p>
                    <a:p>
                      <a:pPr algn="ctr">
                        <a:lnSpc>
                          <a:spcPct val="107000"/>
                        </a:lnSpc>
                        <a:spcAft>
                          <a:spcPts val="0"/>
                        </a:spcAft>
                      </a:pPr>
                      <a:r>
                        <a:rPr lang="tr-TR" sz="1200">
                          <a:effectLst/>
                        </a:rPr>
                        <a:t>Kayıt Tutarı (YTL)</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gn="just">
                        <a:lnSpc>
                          <a:spcPct val="107000"/>
                        </a:lnSpc>
                        <a:spcAft>
                          <a:spcPts val="0"/>
                        </a:spcAft>
                      </a:pPr>
                      <a:r>
                        <a:rPr lang="tr-TR" sz="1200">
                          <a:effectLst/>
                        </a:rPr>
                        <a:t>Sayı</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nchor="ctr"/>
                </a:tc>
                <a:tc>
                  <a:txBody>
                    <a:bodyPr/>
                    <a:lstStyle/>
                    <a:p>
                      <a:pPr marR="12700" algn="ctr">
                        <a:lnSpc>
                          <a:spcPct val="107000"/>
                        </a:lnSpc>
                        <a:spcAft>
                          <a:spcPts val="0"/>
                        </a:spcAft>
                      </a:pPr>
                      <a:r>
                        <a:rPr lang="tr-TR" sz="1200">
                          <a:effectLst/>
                        </a:rPr>
                        <a:t>Toplam </a:t>
                      </a:r>
                    </a:p>
                    <a:p>
                      <a:pPr algn="ctr">
                        <a:lnSpc>
                          <a:spcPct val="107000"/>
                        </a:lnSpc>
                        <a:spcAft>
                          <a:spcPts val="0"/>
                        </a:spcAft>
                      </a:pPr>
                      <a:r>
                        <a:rPr lang="tr-TR" sz="1200">
                          <a:effectLst/>
                        </a:rPr>
                        <a:t>Kayıt Tutarı (YTL)</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gn="just">
                        <a:lnSpc>
                          <a:spcPct val="107000"/>
                        </a:lnSpc>
                        <a:spcAft>
                          <a:spcPts val="0"/>
                        </a:spcAft>
                      </a:pPr>
                      <a:r>
                        <a:rPr lang="tr-TR" sz="1200">
                          <a:effectLst/>
                        </a:rPr>
                        <a:t>Sayı</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nchor="ctr"/>
                </a:tc>
                <a:tc>
                  <a:txBody>
                    <a:bodyPr/>
                    <a:lstStyle/>
                    <a:p>
                      <a:pPr marR="12700" algn="ctr">
                        <a:lnSpc>
                          <a:spcPct val="107000"/>
                        </a:lnSpc>
                        <a:spcAft>
                          <a:spcPts val="0"/>
                        </a:spcAft>
                      </a:pPr>
                      <a:r>
                        <a:rPr lang="tr-TR" sz="1200" dirty="0">
                          <a:effectLst/>
                        </a:rPr>
                        <a:t>Toplam </a:t>
                      </a:r>
                    </a:p>
                    <a:p>
                      <a:pPr algn="ctr">
                        <a:lnSpc>
                          <a:spcPct val="107000"/>
                        </a:lnSpc>
                        <a:spcAft>
                          <a:spcPts val="0"/>
                        </a:spcAft>
                      </a:pPr>
                      <a:r>
                        <a:rPr lang="tr-TR" sz="1200" dirty="0">
                          <a:effectLst/>
                        </a:rPr>
                        <a:t>Kayıt Tutarı (YTL)</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01"/>
                  </a:ext>
                </a:extLst>
              </a:tr>
              <a:tr h="265840">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Masaüstü bilgisayar</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marL="0" marR="0" lvl="0" indent="0" algn="just" defTabSz="685800" rtl="0" eaLnBrk="1" fontAlgn="auto" latinLnBrk="0" hangingPunct="1">
                        <a:lnSpc>
                          <a:spcPct val="107000"/>
                        </a:lnSpc>
                        <a:spcBef>
                          <a:spcPts val="0"/>
                        </a:spcBef>
                        <a:spcAft>
                          <a:spcPts val="0"/>
                        </a:spcAft>
                        <a:buClrTx/>
                        <a:buSzTx/>
                        <a:buFontTx/>
                        <a:buNone/>
                        <a:tabLst/>
                        <a:defRPr/>
                      </a:pPr>
                      <a:r>
                        <a:rPr lang="tr-TR" sz="1200" dirty="0" smtClean="0">
                          <a:effectLst/>
                        </a:rPr>
                        <a:t>255.02.01.01.01.01</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13</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23.438,37</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02"/>
                  </a:ext>
                </a:extLst>
              </a:tr>
              <a:tr h="281847">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Taşınabilir bilgisayar</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255.02.01.01.02</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r>
                        <a:rPr lang="tr-TR" sz="1200" dirty="0" smtClean="0">
                          <a:effectLst/>
                        </a:rPr>
                        <a:t>6</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smtClean="0">
                          <a:effectLst/>
                        </a:rPr>
                        <a:t>13.343,71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03"/>
                  </a:ext>
                </a:extLst>
              </a:tr>
              <a:tr h="223342">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Kitap</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255.07.02.01</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r>
                        <a:rPr lang="tr-TR" sz="1200" dirty="0" smtClean="0">
                          <a:effectLst/>
                        </a:rPr>
                        <a:t>20</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smtClean="0">
                          <a:effectLst/>
                        </a:rPr>
                        <a:t>540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04"/>
                  </a:ext>
                </a:extLst>
              </a:tr>
              <a:tr h="281847">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Projeksiyon</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255.02.05.01.01</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r>
                        <a:rPr lang="tr-TR" sz="1200" dirty="0" smtClean="0">
                          <a:effectLst/>
                        </a:rPr>
                        <a:t>1</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smtClean="0">
                          <a:effectLst/>
                        </a:rPr>
                        <a:t>1.475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05"/>
                  </a:ext>
                </a:extLst>
              </a:tr>
              <a:tr h="281847">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Slayt makinesi</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255.02.05.01.02</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r>
                        <a:rPr lang="tr-TR" sz="1200" dirty="0" smtClean="0">
                          <a:effectLst/>
                        </a:rPr>
                        <a:t>-</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06"/>
                  </a:ext>
                </a:extLst>
              </a:tr>
              <a:tr h="281847">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Tepegöz</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255.02.05.01.02</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r>
                        <a:rPr lang="tr-TR" sz="1200" dirty="0" smtClean="0">
                          <a:effectLst/>
                        </a:rPr>
                        <a:t>-</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07"/>
                  </a:ext>
                </a:extLst>
              </a:tr>
              <a:tr h="281847">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Episkop</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255.02.05.01.03</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r>
                        <a:rPr lang="tr-TR" sz="1200" dirty="0" smtClean="0">
                          <a:effectLst/>
                        </a:rPr>
                        <a:t>-</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08"/>
                  </a:ext>
                </a:extLst>
              </a:tr>
              <a:tr h="281847">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Barkod Okuyucu</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255.02.02.01.13</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r>
                        <a:rPr lang="tr-TR" sz="1200" dirty="0" smtClean="0">
                          <a:effectLst/>
                        </a:rPr>
                        <a:t>2</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smtClean="0">
                          <a:effectLst/>
                        </a:rPr>
                        <a:t>1.050,20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09"/>
                  </a:ext>
                </a:extLst>
              </a:tr>
              <a:tr h="223342">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Baskı makinesi</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255.02.03.99</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r>
                        <a:rPr lang="tr-TR" sz="1200" dirty="0" smtClean="0">
                          <a:effectLst/>
                        </a:rPr>
                        <a:t>-</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10"/>
                  </a:ext>
                </a:extLst>
              </a:tr>
              <a:tr h="281847">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Fotokopi makinesi</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255.02.03.01</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r>
                        <a:rPr lang="tr-TR" sz="1200" dirty="0" smtClean="0">
                          <a:effectLst/>
                        </a:rPr>
                        <a:t>3</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smtClean="0">
                          <a:effectLst/>
                        </a:rPr>
                        <a:t>11.151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11"/>
                  </a:ext>
                </a:extLst>
              </a:tr>
              <a:tr h="223342">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Faks</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255.02.04.02</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r>
                        <a:rPr lang="tr-TR" sz="1200" dirty="0" smtClean="0">
                          <a:effectLst/>
                        </a:rPr>
                        <a:t>-</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12"/>
                  </a:ext>
                </a:extLst>
              </a:tr>
              <a:tr h="281847">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Fotoğraf makinesi</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255.02.05.04.02</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r>
                        <a:rPr lang="tr-TR" sz="1200" dirty="0" smtClean="0">
                          <a:effectLst/>
                        </a:rPr>
                        <a:t>-</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13"/>
                  </a:ext>
                </a:extLst>
              </a:tr>
              <a:tr h="281847">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Kameralar</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255.02.05.04.01</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r>
                        <a:rPr lang="tr-TR" sz="1200" dirty="0" smtClean="0">
                          <a:effectLst/>
                        </a:rPr>
                        <a:t>-</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14"/>
                  </a:ext>
                </a:extLst>
              </a:tr>
              <a:tr h="281847">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Televizyonlar</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255.02.05.04.02</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r>
                        <a:rPr lang="tr-TR" sz="1200" dirty="0" smtClean="0">
                          <a:effectLst/>
                        </a:rPr>
                        <a:t>1</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smtClean="0">
                          <a:effectLst/>
                        </a:rPr>
                        <a:t>2.427,26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15"/>
                  </a:ext>
                </a:extLst>
              </a:tr>
              <a:tr h="223342">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Tarayıcılar</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255.02.02.02</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r>
                        <a:rPr lang="tr-TR" sz="1200" dirty="0" smtClean="0">
                          <a:effectLst/>
                        </a:rPr>
                        <a:t>2</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smtClean="0">
                          <a:effectLst/>
                        </a:rPr>
                        <a:t>11.682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16"/>
                  </a:ext>
                </a:extLst>
              </a:tr>
              <a:tr h="281847">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Müzik setleri</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255.02.05.02.01</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r>
                        <a:rPr lang="tr-TR" sz="1200" dirty="0" smtClean="0">
                          <a:effectLst/>
                        </a:rPr>
                        <a:t>-</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17"/>
                  </a:ext>
                </a:extLst>
              </a:tr>
              <a:tr h="281847">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Mikroskop (01)</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253.03.06.06.01</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r>
                        <a:rPr lang="tr-TR" sz="1200" dirty="0" smtClean="0">
                          <a:effectLst/>
                        </a:rPr>
                        <a:t>-</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18"/>
                  </a:ext>
                </a:extLst>
              </a:tr>
              <a:tr h="281847">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Mikroskop (02)</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253.03.06.06.02</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r>
                        <a:rPr lang="tr-TR" sz="1200" dirty="0" smtClean="0">
                          <a:effectLst/>
                        </a:rPr>
                        <a:t>-</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19"/>
                  </a:ext>
                </a:extLst>
              </a:tr>
              <a:tr h="223342">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DVD’ler</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a:effectLst/>
                        </a:rPr>
                        <a:t>255.07.03.07</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r>
                        <a:rPr lang="tr-TR" sz="1200" dirty="0" smtClean="0">
                          <a:effectLst/>
                        </a:rPr>
                        <a:t>-</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a:effectLst/>
                        </a:rPr>
                        <a:t> </a:t>
                      </a:r>
                      <a:endParaRPr lang="tr-TR"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marR="12700" algn="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20"/>
                  </a:ext>
                </a:extLst>
              </a:tr>
              <a:tr h="223342">
                <a:tc>
                  <a:txBody>
                    <a:bodyPr/>
                    <a:lstStyle/>
                    <a:p>
                      <a:pPr>
                        <a:lnSpc>
                          <a:spcPct val="107000"/>
                        </a:lnSpc>
                        <a:spcAft>
                          <a:spcPts val="0"/>
                        </a:spcAft>
                      </a:pPr>
                      <a:r>
                        <a:rPr lang="tr-TR" sz="1200" dirty="0">
                          <a:effectLst/>
                          <a:latin typeface="Times New Roman" panose="02020603050405020304" pitchFamily="18" charset="0"/>
                          <a:cs typeface="Times New Roman" panose="02020603050405020304" pitchFamily="18" charset="0"/>
                        </a:rPr>
                        <a:t>Diğer</a:t>
                      </a:r>
                      <a:r>
                        <a:rPr lang="tr-TR" sz="1200" baseline="30000" dirty="0">
                          <a:effectLst/>
                          <a:latin typeface="Times New Roman" panose="02020603050405020304" pitchFamily="18" charset="0"/>
                          <a:cs typeface="Times New Roman" panose="02020603050405020304" pitchFamily="18" charset="0"/>
                        </a:rPr>
                        <a:t>7</a:t>
                      </a:r>
                      <a:endParaRPr lang="tr-TR"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tc>
                  <a:txBody>
                    <a:bodyPr/>
                    <a:lstStyle/>
                    <a:p>
                      <a:pPr>
                        <a:lnSpc>
                          <a:spcPct val="107000"/>
                        </a:lnSpc>
                        <a:spcAft>
                          <a:spcPts val="0"/>
                        </a:spcAft>
                      </a:pPr>
                      <a:r>
                        <a:rPr lang="tr-TR" sz="1200" dirty="0">
                          <a:effectLst/>
                        </a:rPr>
                        <a:t> </a:t>
                      </a:r>
                      <a:endParaRPr lang="tr-TR"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26835" marR="19168" marT="20318" marB="0"/>
                </a:tc>
                <a:extLst>
                  <a:ext uri="{0D108BD9-81ED-4DB2-BD59-A6C34878D82A}">
                    <a16:rowId xmlns:a16="http://schemas.microsoft.com/office/drawing/2014/main" val="10021"/>
                  </a:ext>
                </a:extLst>
              </a:tr>
            </a:tbl>
          </a:graphicData>
        </a:graphic>
      </p:graphicFrame>
      <p:sp>
        <p:nvSpPr>
          <p:cNvPr id="4" name="Rectangle 1"/>
          <p:cNvSpPr>
            <a:spLocks noChangeArrowheads="1"/>
          </p:cNvSpPr>
          <p:nvPr/>
        </p:nvSpPr>
        <p:spPr bwMode="auto">
          <a:xfrm>
            <a:off x="2855913" y="1782848"/>
            <a:ext cx="89193"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174"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200" b="1" i="0" u="none" strike="noStrike" cap="none" normalizeH="0" baseline="0" dirty="0" smtClean="0">
              <a:ln>
                <a:noFill/>
              </a:ln>
              <a:solidFill>
                <a:srgbClr val="C00000"/>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05478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476672"/>
            <a:ext cx="8229600" cy="288032"/>
          </a:xfrm>
        </p:spPr>
        <p:txBody>
          <a:bodyPr>
            <a:noAutofit/>
          </a:bodyPr>
          <a:lstStyle/>
          <a:p>
            <a:pPr algn="ctr"/>
            <a:r>
              <a:rPr lang="tr-TR" sz="2800" b="1" dirty="0" smtClean="0">
                <a:solidFill>
                  <a:schemeClr val="accent5"/>
                </a:solidFill>
                <a:latin typeface="Times New Roman" panose="02020603050405020304" pitchFamily="18" charset="0"/>
                <a:cs typeface="Times New Roman" panose="02020603050405020304" pitchFamily="18" charset="0"/>
              </a:rPr>
              <a:t>İnsan Kaynakları </a:t>
            </a:r>
            <a:br>
              <a:rPr lang="tr-TR" sz="2800" b="1" dirty="0" smtClean="0">
                <a:solidFill>
                  <a:schemeClr val="accent5"/>
                </a:solidFill>
                <a:latin typeface="Times New Roman" panose="02020603050405020304" pitchFamily="18" charset="0"/>
                <a:cs typeface="Times New Roman" panose="02020603050405020304" pitchFamily="18" charset="0"/>
              </a:rPr>
            </a:br>
            <a:r>
              <a:rPr lang="tr-TR" sz="2800" b="1" dirty="0" smtClean="0">
                <a:solidFill>
                  <a:schemeClr val="accent5"/>
                </a:solidFill>
                <a:latin typeface="Times New Roman" panose="02020603050405020304" pitchFamily="18" charset="0"/>
                <a:cs typeface="Times New Roman" panose="02020603050405020304" pitchFamily="18" charset="0"/>
              </a:rPr>
              <a:t>Kadro Durumu ve Çalıştığı Birime Göre Personel Sayıları</a:t>
            </a:r>
            <a:endParaRPr lang="tr-TR" sz="2800" b="1" dirty="0">
              <a:solidFill>
                <a:schemeClr val="accent5"/>
              </a:solidFill>
              <a:latin typeface="Times New Roman" panose="02020603050405020304" pitchFamily="18" charset="0"/>
              <a:cs typeface="Times New Roman" panose="02020603050405020304"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897820084"/>
              </p:ext>
            </p:extLst>
          </p:nvPr>
        </p:nvGraphicFramePr>
        <p:xfrm>
          <a:off x="0" y="1340767"/>
          <a:ext cx="9152791" cy="4937760"/>
        </p:xfrm>
        <a:graphic>
          <a:graphicData uri="http://schemas.openxmlformats.org/drawingml/2006/table">
            <a:tbl>
              <a:tblPr firstRow="1" bandRow="1">
                <a:tableStyleId>{5C22544A-7EE6-4342-B048-85BDC9FD1C3A}</a:tableStyleId>
              </a:tblPr>
              <a:tblGrid>
                <a:gridCol w="2218109">
                  <a:extLst>
                    <a:ext uri="{9D8B030D-6E8A-4147-A177-3AD203B41FA5}">
                      <a16:colId xmlns:a16="http://schemas.microsoft.com/office/drawing/2014/main" val="20000"/>
                    </a:ext>
                  </a:extLst>
                </a:gridCol>
                <a:gridCol w="1071243">
                  <a:extLst>
                    <a:ext uri="{9D8B030D-6E8A-4147-A177-3AD203B41FA5}">
                      <a16:colId xmlns:a16="http://schemas.microsoft.com/office/drawing/2014/main" val="20001"/>
                    </a:ext>
                  </a:extLst>
                </a:gridCol>
                <a:gridCol w="872025">
                  <a:extLst>
                    <a:ext uri="{9D8B030D-6E8A-4147-A177-3AD203B41FA5}">
                      <a16:colId xmlns:a16="http://schemas.microsoft.com/office/drawing/2014/main" val="20002"/>
                    </a:ext>
                  </a:extLst>
                </a:gridCol>
                <a:gridCol w="1189125">
                  <a:extLst>
                    <a:ext uri="{9D8B030D-6E8A-4147-A177-3AD203B41FA5}">
                      <a16:colId xmlns:a16="http://schemas.microsoft.com/office/drawing/2014/main" val="20003"/>
                    </a:ext>
                  </a:extLst>
                </a:gridCol>
                <a:gridCol w="1474451">
                  <a:extLst>
                    <a:ext uri="{9D8B030D-6E8A-4147-A177-3AD203B41FA5}">
                      <a16:colId xmlns:a16="http://schemas.microsoft.com/office/drawing/2014/main" val="4213744079"/>
                    </a:ext>
                  </a:extLst>
                </a:gridCol>
                <a:gridCol w="2327838">
                  <a:extLst>
                    <a:ext uri="{9D8B030D-6E8A-4147-A177-3AD203B41FA5}">
                      <a16:colId xmlns:a16="http://schemas.microsoft.com/office/drawing/2014/main" val="20004"/>
                    </a:ext>
                  </a:extLst>
                </a:gridCol>
              </a:tblGrid>
              <a:tr h="1127603">
                <a:tc>
                  <a:txBody>
                    <a:bodyPr/>
                    <a:lstStyle/>
                    <a:p>
                      <a:r>
                        <a:rPr lang="tr-TR" sz="1800" dirty="0" smtClean="0">
                          <a:latin typeface="Times New Roman" panose="02020603050405020304" pitchFamily="18" charset="0"/>
                          <a:cs typeface="Times New Roman" panose="02020603050405020304" pitchFamily="18" charset="0"/>
                        </a:rPr>
                        <a:t>Kadro Unvanı</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Kadro Sayısı</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Dolu</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Birim Kadrosu</a:t>
                      </a:r>
                      <a:r>
                        <a:rPr lang="tr-TR" sz="1800" baseline="0" dirty="0" smtClean="0">
                          <a:latin typeface="Times New Roman" panose="02020603050405020304" pitchFamily="18" charset="0"/>
                          <a:cs typeface="Times New Roman" panose="02020603050405020304" pitchFamily="18" charset="0"/>
                        </a:rPr>
                        <a:t> Dışında </a:t>
                      </a:r>
                      <a:r>
                        <a:rPr lang="tr-TR" sz="1800" dirty="0" smtClean="0">
                          <a:latin typeface="Times New Roman" panose="02020603050405020304" pitchFamily="18" charset="0"/>
                          <a:cs typeface="Times New Roman" panose="02020603050405020304" pitchFamily="18" charset="0"/>
                        </a:rPr>
                        <a:t> Çalışan</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Kadrosu Başka Birimde olup Çalışan</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Çalıştığı Birim</a:t>
                      </a:r>
                      <a:endParaRPr lang="tr-TR" sz="18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0"/>
                  </a:ext>
                </a:extLst>
              </a:tr>
              <a:tr h="346955">
                <a:tc>
                  <a:txBody>
                    <a:bodyPr/>
                    <a:lstStyle/>
                    <a:p>
                      <a:r>
                        <a:rPr lang="tr-TR" sz="1800" dirty="0" smtClean="0">
                          <a:latin typeface="Times New Roman" panose="02020603050405020304" pitchFamily="18" charset="0"/>
                          <a:cs typeface="Times New Roman" panose="02020603050405020304" pitchFamily="18" charset="0"/>
                        </a:rPr>
                        <a:t>Genel Sekreter</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a:t>
                      </a: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0</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0</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endParaRPr lang="tr-TR" sz="18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1"/>
                  </a:ext>
                </a:extLst>
              </a:tr>
              <a:tr h="433694">
                <a:tc>
                  <a:txBody>
                    <a:bodyPr/>
                    <a:lstStyle/>
                    <a:p>
                      <a:r>
                        <a:rPr lang="tr-TR" sz="1800" dirty="0" smtClean="0">
                          <a:latin typeface="Times New Roman" panose="02020603050405020304" pitchFamily="18" charset="0"/>
                          <a:cs typeface="Times New Roman" panose="02020603050405020304" pitchFamily="18" charset="0"/>
                        </a:rPr>
                        <a:t>Genel Sekreter Yrd.</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l"/>
                      <a:r>
                        <a:rPr lang="tr-TR" sz="1200" dirty="0" smtClean="0">
                          <a:latin typeface="Times New Roman" panose="02020603050405020304" pitchFamily="18" charset="0"/>
                          <a:cs typeface="Times New Roman" panose="02020603050405020304" pitchFamily="18" charset="0"/>
                        </a:rPr>
                        <a:t>Güzel Sanatlar Fak. Dek., Sağlık</a:t>
                      </a:r>
                      <a:r>
                        <a:rPr lang="tr-TR" sz="1200" baseline="0" dirty="0" smtClean="0">
                          <a:latin typeface="Times New Roman" panose="02020603050405020304" pitchFamily="18" charset="0"/>
                          <a:cs typeface="Times New Roman" panose="02020603050405020304" pitchFamily="18" charset="0"/>
                        </a:rPr>
                        <a:t> </a:t>
                      </a:r>
                      <a:r>
                        <a:rPr lang="tr-TR" sz="1200" dirty="0" smtClean="0">
                          <a:latin typeface="Times New Roman" panose="02020603050405020304" pitchFamily="18" charset="0"/>
                          <a:cs typeface="Times New Roman" panose="02020603050405020304" pitchFamily="18" charset="0"/>
                        </a:rPr>
                        <a:t>Kültür ve Spor </a:t>
                      </a:r>
                      <a:r>
                        <a:rPr lang="tr-TR" sz="1200" dirty="0" err="1" smtClean="0">
                          <a:latin typeface="Times New Roman" panose="02020603050405020304" pitchFamily="18" charset="0"/>
                          <a:cs typeface="Times New Roman" panose="02020603050405020304" pitchFamily="18" charset="0"/>
                        </a:rPr>
                        <a:t>D.Bşk</a:t>
                      </a:r>
                      <a:r>
                        <a:rPr lang="tr-TR" sz="1200" dirty="0" smtClean="0">
                          <a:latin typeface="Times New Roman" panose="02020603050405020304" pitchFamily="18" charset="0"/>
                          <a:cs typeface="Times New Roman" panose="02020603050405020304" pitchFamily="18" charset="0"/>
                        </a:rPr>
                        <a:t>.</a:t>
                      </a:r>
                      <a:endParaRPr lang="tr-TR"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2"/>
                  </a:ext>
                </a:extLst>
              </a:tr>
              <a:tr h="433694">
                <a:tc>
                  <a:txBody>
                    <a:bodyPr/>
                    <a:lstStyle/>
                    <a:p>
                      <a:r>
                        <a:rPr lang="tr-TR" sz="1800" dirty="0" smtClean="0">
                          <a:latin typeface="Times New Roman" panose="02020603050405020304" pitchFamily="18" charset="0"/>
                          <a:cs typeface="Times New Roman" panose="02020603050405020304" pitchFamily="18" charset="0"/>
                        </a:rPr>
                        <a:t>Şube Müdürü</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0</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0</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0</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3</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l"/>
                      <a:r>
                        <a:rPr kumimoji="0" lang="tr-TR" sz="1200" kern="1200" dirty="0" smtClean="0">
                          <a:solidFill>
                            <a:schemeClr val="dk1"/>
                          </a:solidFill>
                          <a:latin typeface="Times New Roman" panose="02020603050405020304" pitchFamily="18" charset="0"/>
                          <a:ea typeface="+mn-ea"/>
                          <a:cs typeface="Times New Roman" panose="02020603050405020304" pitchFamily="18" charset="0"/>
                        </a:rPr>
                        <a:t>Personel D. Bşk</a:t>
                      </a:r>
                      <a:r>
                        <a:rPr lang="tr-TR" sz="1200" baseline="0" dirty="0" smtClean="0">
                          <a:latin typeface="Times New Roman" panose="02020603050405020304" pitchFamily="18" charset="0"/>
                          <a:cs typeface="Times New Roman" panose="02020603050405020304" pitchFamily="18" charset="0"/>
                        </a:rPr>
                        <a:t>. İMİD Bşk., Fen Edebiyat </a:t>
                      </a:r>
                      <a:r>
                        <a:rPr lang="tr-TR" sz="1200" baseline="0" dirty="0" err="1" smtClean="0">
                          <a:latin typeface="Times New Roman" panose="02020603050405020304" pitchFamily="18" charset="0"/>
                          <a:cs typeface="Times New Roman" panose="02020603050405020304" pitchFamily="18" charset="0"/>
                        </a:rPr>
                        <a:t>Fak.Dek</a:t>
                      </a:r>
                      <a:r>
                        <a:rPr lang="tr-TR" sz="1200" baseline="0" dirty="0" smtClean="0">
                          <a:latin typeface="Times New Roman" panose="02020603050405020304" pitchFamily="18" charset="0"/>
                          <a:cs typeface="Times New Roman" panose="02020603050405020304" pitchFamily="18" charset="0"/>
                        </a:rPr>
                        <a:t>.</a:t>
                      </a:r>
                      <a:endParaRPr lang="tr-TR"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4"/>
                  </a:ext>
                </a:extLst>
              </a:tr>
              <a:tr h="358805">
                <a:tc>
                  <a:txBody>
                    <a:bodyPr/>
                    <a:lstStyle/>
                    <a:p>
                      <a:r>
                        <a:rPr lang="tr-TR" sz="1800" dirty="0" smtClean="0">
                          <a:latin typeface="Times New Roman" panose="02020603050405020304" pitchFamily="18" charset="0"/>
                          <a:cs typeface="Times New Roman" panose="02020603050405020304" pitchFamily="18" charset="0"/>
                        </a:rPr>
                        <a:t>Şef</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0</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0</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0</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0</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tr-TR" sz="1200" kern="1200" dirty="0">
                        <a:solidFill>
                          <a:schemeClr val="dk1"/>
                        </a:solidFill>
                        <a:latin typeface="Times New Roman" panose="02020603050405020304" pitchFamily="18" charset="0"/>
                        <a:ea typeface="+mn-ea"/>
                        <a:cs typeface="Times New Roman" panose="02020603050405020304" pitchFamily="18" charset="0"/>
                      </a:endParaRPr>
                    </a:p>
                  </a:txBody>
                  <a:tcPr anchor="ctr"/>
                </a:tc>
                <a:extLst>
                  <a:ext uri="{0D108BD9-81ED-4DB2-BD59-A6C34878D82A}">
                    <a16:rowId xmlns:a16="http://schemas.microsoft.com/office/drawing/2014/main" val="10005"/>
                  </a:ext>
                </a:extLst>
              </a:tr>
              <a:tr h="433694">
                <a:tc>
                  <a:txBody>
                    <a:bodyPr/>
                    <a:lstStyle/>
                    <a:p>
                      <a:r>
                        <a:rPr lang="tr-TR" sz="1800" dirty="0" smtClean="0">
                          <a:latin typeface="Times New Roman" panose="02020603050405020304" pitchFamily="18" charset="0"/>
                          <a:cs typeface="Times New Roman" panose="02020603050405020304" pitchFamily="18" charset="0"/>
                        </a:rPr>
                        <a:t>Memur</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4</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4</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4</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2</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baseline="0" dirty="0" smtClean="0">
                          <a:latin typeface="Times New Roman" panose="02020603050405020304" pitchFamily="18" charset="0"/>
                          <a:cs typeface="Times New Roman" panose="02020603050405020304" pitchFamily="18" charset="0"/>
                        </a:rPr>
                        <a:t>Güzel Sanat. Fak., Sür. </a:t>
                      </a:r>
                      <a:r>
                        <a:rPr lang="tr-TR" sz="1200" baseline="0" dirty="0" err="1" smtClean="0">
                          <a:latin typeface="Times New Roman" panose="02020603050405020304" pitchFamily="18" charset="0"/>
                          <a:cs typeface="Times New Roman" panose="02020603050405020304" pitchFamily="18" charset="0"/>
                        </a:rPr>
                        <a:t>Eğt</a:t>
                      </a:r>
                      <a:r>
                        <a:rPr lang="tr-TR" sz="1200" baseline="0" dirty="0" smtClean="0">
                          <a:latin typeface="Times New Roman" panose="02020603050405020304" pitchFamily="18" charset="0"/>
                          <a:cs typeface="Times New Roman" panose="02020603050405020304" pitchFamily="18" charset="0"/>
                        </a:rPr>
                        <a:t>. </a:t>
                      </a:r>
                      <a:r>
                        <a:rPr lang="tr-TR" sz="1200" baseline="0" dirty="0" err="1" smtClean="0">
                          <a:latin typeface="Times New Roman" panose="02020603050405020304" pitchFamily="18" charset="0"/>
                          <a:cs typeface="Times New Roman" panose="02020603050405020304" pitchFamily="18" charset="0"/>
                        </a:rPr>
                        <a:t>Mrkz</a:t>
                      </a:r>
                      <a:r>
                        <a:rPr lang="tr-TR" sz="1200" baseline="0" dirty="0" smtClean="0">
                          <a:latin typeface="Times New Roman" panose="02020603050405020304" pitchFamily="18" charset="0"/>
                          <a:cs typeface="Times New Roman" panose="02020603050405020304" pitchFamily="18" charset="0"/>
                        </a:rPr>
                        <a:t>. ve Sason MYO, İMİD, Kütüphane </a:t>
                      </a:r>
                      <a:endParaRPr lang="tr-TR"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6"/>
                  </a:ext>
                </a:extLst>
              </a:tr>
              <a:tr h="433694">
                <a:tc>
                  <a:txBody>
                    <a:bodyPr/>
                    <a:lstStyle/>
                    <a:p>
                      <a:r>
                        <a:rPr lang="tr-TR" sz="1800" dirty="0" smtClean="0">
                          <a:latin typeface="Times New Roman" panose="02020603050405020304" pitchFamily="18" charset="0"/>
                          <a:cs typeface="Times New Roman" panose="02020603050405020304" pitchFamily="18" charset="0"/>
                        </a:rPr>
                        <a:t>Bilgisayar İşletmeni</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8</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8</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5</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0</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l"/>
                      <a:r>
                        <a:rPr lang="tr-TR" sz="1200" dirty="0" smtClean="0">
                          <a:latin typeface="Times New Roman" panose="02020603050405020304" pitchFamily="18" charset="0"/>
                          <a:cs typeface="Times New Roman" panose="02020603050405020304" pitchFamily="18" charset="0"/>
                        </a:rPr>
                        <a:t>Özel Kalem, ÖSYM, BAP, Basın Yayın</a:t>
                      </a:r>
                      <a:endParaRPr lang="tr-TR"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7"/>
                  </a:ext>
                </a:extLst>
              </a:tr>
              <a:tr h="346955">
                <a:tc>
                  <a:txBody>
                    <a:bodyPr/>
                    <a:lstStyle/>
                    <a:p>
                      <a:r>
                        <a:rPr lang="tr-TR" sz="1800" dirty="0" smtClean="0">
                          <a:latin typeface="Times New Roman" panose="02020603050405020304" pitchFamily="18" charset="0"/>
                          <a:cs typeface="Times New Roman" panose="02020603050405020304" pitchFamily="18" charset="0"/>
                        </a:rPr>
                        <a:t>Büro</a:t>
                      </a:r>
                      <a:r>
                        <a:rPr lang="tr-TR" sz="1800" baseline="0" dirty="0" smtClean="0">
                          <a:latin typeface="Times New Roman" panose="02020603050405020304" pitchFamily="18" charset="0"/>
                          <a:cs typeface="Times New Roman" panose="02020603050405020304" pitchFamily="18" charset="0"/>
                        </a:rPr>
                        <a:t> Personeli</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0</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0</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l"/>
                      <a:r>
                        <a:rPr lang="tr-TR" sz="1800" b="0" dirty="0" smtClean="0">
                          <a:solidFill>
                            <a:schemeClr val="tx1"/>
                          </a:solidFill>
                          <a:latin typeface="Times New Roman" panose="02020603050405020304" pitchFamily="18" charset="0"/>
                          <a:cs typeface="Times New Roman" panose="02020603050405020304" pitchFamily="18" charset="0"/>
                        </a:rPr>
                        <a:t>        0</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tr-TR" sz="1800" b="0" dirty="0" smtClean="0">
                          <a:solidFill>
                            <a:schemeClr val="tx1"/>
                          </a:solidFill>
                          <a:latin typeface="Times New Roman" panose="02020603050405020304" pitchFamily="18" charset="0"/>
                          <a:cs typeface="Times New Roman" panose="02020603050405020304" pitchFamily="18" charset="0"/>
                        </a:rPr>
                        <a:t>1</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200" kern="1200" dirty="0" smtClean="0">
                          <a:solidFill>
                            <a:schemeClr val="dk1"/>
                          </a:solidFill>
                          <a:latin typeface="Times New Roman" panose="02020603050405020304" pitchFamily="18" charset="0"/>
                          <a:ea typeface="+mn-ea"/>
                          <a:cs typeface="Times New Roman" panose="02020603050405020304" pitchFamily="18" charset="0"/>
                        </a:rPr>
                        <a:t>İdari ve Mali İşler Daire Bşk.</a:t>
                      </a:r>
                      <a:endParaRPr kumimoji="0" lang="tr-TR" sz="1200" kern="1200" dirty="0">
                        <a:solidFill>
                          <a:schemeClr val="dk1"/>
                        </a:solidFill>
                        <a:latin typeface="Times New Roman" panose="02020603050405020304" pitchFamily="18" charset="0"/>
                        <a:ea typeface="+mn-ea"/>
                        <a:cs typeface="Times New Roman" panose="02020603050405020304" pitchFamily="18" charset="0"/>
                      </a:endParaRPr>
                    </a:p>
                  </a:txBody>
                  <a:tcPr anchor="ctr"/>
                </a:tc>
                <a:extLst>
                  <a:ext uri="{0D108BD9-81ED-4DB2-BD59-A6C34878D82A}">
                    <a16:rowId xmlns:a16="http://schemas.microsoft.com/office/drawing/2014/main" val="2316193532"/>
                  </a:ext>
                </a:extLst>
              </a:tr>
              <a:tr h="433694">
                <a:tc>
                  <a:txBody>
                    <a:bodyPr/>
                    <a:lstStyle/>
                    <a:p>
                      <a:r>
                        <a:rPr lang="tr-TR" sz="1800" dirty="0" smtClean="0">
                          <a:latin typeface="Times New Roman" panose="02020603050405020304" pitchFamily="18" charset="0"/>
                          <a:cs typeface="Times New Roman" panose="02020603050405020304" pitchFamily="18" charset="0"/>
                        </a:rPr>
                        <a:t>Hizmetli</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3</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3</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l"/>
                      <a:r>
                        <a:rPr lang="tr-TR" sz="1800" b="0" dirty="0" smtClean="0">
                          <a:solidFill>
                            <a:schemeClr val="tx1"/>
                          </a:solidFill>
                          <a:latin typeface="Times New Roman" panose="02020603050405020304" pitchFamily="18" charset="0"/>
                          <a:cs typeface="Times New Roman" panose="02020603050405020304" pitchFamily="18" charset="0"/>
                        </a:rPr>
                        <a:t>        1</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tr-TR" sz="1800" b="0" dirty="0" smtClean="0">
                          <a:solidFill>
                            <a:schemeClr val="tx1"/>
                          </a:solidFill>
                          <a:latin typeface="Times New Roman" panose="02020603050405020304" pitchFamily="18" charset="0"/>
                          <a:cs typeface="Times New Roman" panose="02020603050405020304" pitchFamily="18" charset="0"/>
                        </a:rPr>
                        <a:t>1</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200" kern="1200" dirty="0" smtClean="0">
                          <a:solidFill>
                            <a:schemeClr val="dk1"/>
                          </a:solidFill>
                          <a:latin typeface="Times New Roman" panose="02020603050405020304" pitchFamily="18" charset="0"/>
                          <a:ea typeface="+mn-ea"/>
                          <a:cs typeface="Times New Roman" panose="02020603050405020304" pitchFamily="18" charset="0"/>
                        </a:rPr>
                        <a:t>Basın, BESYO</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tr-TR" sz="1200" kern="1200" dirty="0">
                        <a:solidFill>
                          <a:schemeClr val="dk1"/>
                        </a:solidFill>
                        <a:latin typeface="Times New Roman" panose="02020603050405020304" pitchFamily="18" charset="0"/>
                        <a:ea typeface="+mn-ea"/>
                        <a:cs typeface="Times New Roman" panose="02020603050405020304" pitchFamily="18" charset="0"/>
                      </a:endParaRPr>
                    </a:p>
                  </a:txBody>
                  <a:tcPr anchor="ctr"/>
                </a:tc>
                <a:extLst>
                  <a:ext uri="{0D108BD9-81ED-4DB2-BD59-A6C34878D82A}">
                    <a16:rowId xmlns:a16="http://schemas.microsoft.com/office/drawing/2014/main" val="10010"/>
                  </a:ext>
                </a:extLst>
              </a:tr>
              <a:tr h="346955">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tr-TR" sz="1800" dirty="0" smtClean="0">
                          <a:latin typeface="Times New Roman" panose="02020603050405020304" pitchFamily="18" charset="0"/>
                          <a:cs typeface="Times New Roman" panose="02020603050405020304" pitchFamily="18" charset="0"/>
                        </a:rPr>
                        <a:t>Sürekli İşçi</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0</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0</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0" dirty="0" smtClean="0">
                          <a:solidFill>
                            <a:schemeClr val="tx1"/>
                          </a:solidFill>
                          <a:latin typeface="Times New Roman" panose="02020603050405020304" pitchFamily="18" charset="0"/>
                          <a:cs typeface="Times New Roman" panose="02020603050405020304" pitchFamily="18" charset="0"/>
                        </a:rPr>
                        <a:t>0</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tr-TR" sz="1800" b="0" dirty="0" smtClean="0">
                          <a:solidFill>
                            <a:schemeClr val="tx1"/>
                          </a:solidFill>
                          <a:latin typeface="Times New Roman" panose="02020603050405020304" pitchFamily="18" charset="0"/>
                          <a:cs typeface="Times New Roman" panose="02020603050405020304" pitchFamily="18" charset="0"/>
                        </a:rPr>
                        <a:t>1</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200" kern="1200" dirty="0" smtClean="0">
                          <a:solidFill>
                            <a:schemeClr val="dk1"/>
                          </a:solidFill>
                          <a:latin typeface="Times New Roman" panose="02020603050405020304" pitchFamily="18" charset="0"/>
                          <a:ea typeface="+mn-ea"/>
                          <a:cs typeface="Times New Roman" panose="02020603050405020304" pitchFamily="18" charset="0"/>
                        </a:rPr>
                        <a:t>İdari ve Mali İşler Daire </a:t>
                      </a:r>
                      <a:r>
                        <a:rPr kumimoji="0" lang="tr-TR" sz="1200" kern="1200" dirty="0" err="1" smtClean="0">
                          <a:solidFill>
                            <a:schemeClr val="dk1"/>
                          </a:solidFill>
                          <a:latin typeface="Times New Roman" panose="02020603050405020304" pitchFamily="18" charset="0"/>
                          <a:ea typeface="+mn-ea"/>
                          <a:cs typeface="Times New Roman" panose="02020603050405020304" pitchFamily="18" charset="0"/>
                        </a:rPr>
                        <a:t>Bşk</a:t>
                      </a:r>
                      <a:endParaRPr kumimoji="0" lang="tr-TR" sz="1200" kern="1200" dirty="0">
                        <a:solidFill>
                          <a:schemeClr val="dk1"/>
                        </a:solidFill>
                        <a:latin typeface="Times New Roman" panose="02020603050405020304" pitchFamily="18" charset="0"/>
                        <a:ea typeface="+mn-ea"/>
                        <a:cs typeface="Times New Roman" panose="02020603050405020304" pitchFamily="18" charset="0"/>
                      </a:endParaRPr>
                    </a:p>
                  </a:txBody>
                  <a:tcPr anchor="ctr"/>
                </a:tc>
                <a:extLst>
                  <a:ext uri="{0D108BD9-81ED-4DB2-BD59-A6C34878D82A}">
                    <a16:rowId xmlns:a16="http://schemas.microsoft.com/office/drawing/2014/main" val="10011"/>
                  </a:ext>
                </a:extLst>
              </a:tr>
            </a:tbl>
          </a:graphicData>
        </a:graphic>
      </p:graphicFrame>
      <p:graphicFrame>
        <p:nvGraphicFramePr>
          <p:cNvPr id="3" name="Tablo 2"/>
          <p:cNvGraphicFramePr>
            <a:graphicFrameLocks noGrp="1"/>
          </p:cNvGraphicFramePr>
          <p:nvPr>
            <p:extLst>
              <p:ext uri="{D42A27DB-BD31-4B8C-83A1-F6EECF244321}">
                <p14:modId xmlns:p14="http://schemas.microsoft.com/office/powerpoint/2010/main" val="1909788447"/>
              </p:ext>
            </p:extLst>
          </p:nvPr>
        </p:nvGraphicFramePr>
        <p:xfrm>
          <a:off x="0" y="6036510"/>
          <a:ext cx="9152791" cy="560842"/>
        </p:xfrm>
        <a:graphic>
          <a:graphicData uri="http://schemas.openxmlformats.org/drawingml/2006/table">
            <a:tbl>
              <a:tblPr firstRow="1" bandRow="1">
                <a:tableStyleId>{5C22544A-7EE6-4342-B048-85BDC9FD1C3A}</a:tableStyleId>
              </a:tblPr>
              <a:tblGrid>
                <a:gridCol w="2195736">
                  <a:extLst>
                    <a:ext uri="{9D8B030D-6E8A-4147-A177-3AD203B41FA5}">
                      <a16:colId xmlns:a16="http://schemas.microsoft.com/office/drawing/2014/main" val="2706488428"/>
                    </a:ext>
                  </a:extLst>
                </a:gridCol>
                <a:gridCol w="1080120">
                  <a:extLst>
                    <a:ext uri="{9D8B030D-6E8A-4147-A177-3AD203B41FA5}">
                      <a16:colId xmlns:a16="http://schemas.microsoft.com/office/drawing/2014/main" val="917375252"/>
                    </a:ext>
                  </a:extLst>
                </a:gridCol>
                <a:gridCol w="864096">
                  <a:extLst>
                    <a:ext uri="{9D8B030D-6E8A-4147-A177-3AD203B41FA5}">
                      <a16:colId xmlns:a16="http://schemas.microsoft.com/office/drawing/2014/main" val="151808641"/>
                    </a:ext>
                  </a:extLst>
                </a:gridCol>
                <a:gridCol w="1209386">
                  <a:extLst>
                    <a:ext uri="{9D8B030D-6E8A-4147-A177-3AD203B41FA5}">
                      <a16:colId xmlns:a16="http://schemas.microsoft.com/office/drawing/2014/main" val="1638590089"/>
                    </a:ext>
                  </a:extLst>
                </a:gridCol>
                <a:gridCol w="1454910">
                  <a:extLst>
                    <a:ext uri="{9D8B030D-6E8A-4147-A177-3AD203B41FA5}">
                      <a16:colId xmlns:a16="http://schemas.microsoft.com/office/drawing/2014/main" val="1919359786"/>
                    </a:ext>
                  </a:extLst>
                </a:gridCol>
                <a:gridCol w="2348543">
                  <a:extLst>
                    <a:ext uri="{9D8B030D-6E8A-4147-A177-3AD203B41FA5}">
                      <a16:colId xmlns:a16="http://schemas.microsoft.com/office/drawing/2014/main" val="3999983641"/>
                    </a:ext>
                  </a:extLst>
                </a:gridCol>
              </a:tblGrid>
              <a:tr h="560842">
                <a:tc>
                  <a:txBody>
                    <a:bodyPr/>
                    <a:lstStyle/>
                    <a:p>
                      <a:r>
                        <a:rPr lang="tr-TR" sz="1800" dirty="0" smtClean="0">
                          <a:latin typeface="Times New Roman" panose="02020603050405020304" pitchFamily="18" charset="0"/>
                          <a:cs typeface="Times New Roman" panose="02020603050405020304" pitchFamily="18" charset="0"/>
                        </a:rPr>
                        <a:t>Genel Toplam</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17</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17</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marL="0" algn="ctr" rtl="0" eaLnBrk="1" latinLnBrk="0" hangingPunct="1"/>
                      <a:r>
                        <a:rPr kumimoji="0" lang="tr-TR" sz="1800" b="1" kern="1200" dirty="0" smtClean="0">
                          <a:solidFill>
                            <a:schemeClr val="lt1"/>
                          </a:solidFill>
                          <a:latin typeface="Times New Roman" panose="02020603050405020304" pitchFamily="18" charset="0"/>
                          <a:ea typeface="+mn-ea"/>
                          <a:cs typeface="Times New Roman" panose="02020603050405020304" pitchFamily="18" charset="0"/>
                        </a:rPr>
                        <a:t>11</a:t>
                      </a:r>
                      <a:endParaRPr kumimoji="0" lang="tr-TR" sz="1800" b="1" kern="1200" dirty="0">
                        <a:solidFill>
                          <a:schemeClr val="lt1"/>
                        </a:solidFill>
                        <a:latin typeface="Times New Roman" panose="02020603050405020304" pitchFamily="18" charset="0"/>
                        <a:ea typeface="+mn-ea"/>
                        <a:cs typeface="Times New Roman" panose="02020603050405020304" pitchFamily="18" charset="0"/>
                      </a:endParaRPr>
                    </a:p>
                  </a:txBody>
                  <a:tcPr anchor="ctr"/>
                </a:tc>
                <a:tc>
                  <a:txBody>
                    <a:bodyPr/>
                    <a:lstStyle/>
                    <a:p>
                      <a:pPr marL="0" algn="ctr" rtl="0" eaLnBrk="1" latinLnBrk="0" hangingPunct="1"/>
                      <a:r>
                        <a:rPr kumimoji="0" lang="tr-TR" sz="1800" b="1" kern="1200" dirty="0" smtClean="0">
                          <a:solidFill>
                            <a:schemeClr val="lt1"/>
                          </a:solidFill>
                          <a:latin typeface="Times New Roman" panose="02020603050405020304" pitchFamily="18" charset="0"/>
                          <a:ea typeface="+mn-ea"/>
                          <a:cs typeface="Times New Roman" panose="02020603050405020304" pitchFamily="18" charset="0"/>
                        </a:rPr>
                        <a:t>9</a:t>
                      </a:r>
                      <a:endParaRPr kumimoji="0" lang="tr-TR" sz="1800" b="1" kern="1200" dirty="0">
                        <a:solidFill>
                          <a:schemeClr val="lt1"/>
                        </a:solidFill>
                        <a:latin typeface="Times New Roman" panose="02020603050405020304" pitchFamily="18" charset="0"/>
                        <a:ea typeface="+mn-ea"/>
                        <a:cs typeface="Times New Roman" panose="02020603050405020304" pitchFamily="18"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tr-TR" sz="1200" kern="1200" dirty="0">
                        <a:solidFill>
                          <a:schemeClr val="dk1"/>
                        </a:solidFill>
                        <a:latin typeface="Times New Roman" panose="02020603050405020304" pitchFamily="18" charset="0"/>
                        <a:ea typeface="+mn-ea"/>
                        <a:cs typeface="Times New Roman" panose="02020603050405020304" pitchFamily="18" charset="0"/>
                      </a:endParaRPr>
                    </a:p>
                  </a:txBody>
                  <a:tcPr anchor="ctr"/>
                </a:tc>
                <a:extLst>
                  <a:ext uri="{0D108BD9-81ED-4DB2-BD59-A6C34878D82A}">
                    <a16:rowId xmlns:a16="http://schemas.microsoft.com/office/drawing/2014/main" val="2293580882"/>
                  </a:ext>
                </a:extLst>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o 7"/>
          <p:cNvGraphicFramePr>
            <a:graphicFrameLocks noGrp="1"/>
          </p:cNvGraphicFramePr>
          <p:nvPr>
            <p:extLst>
              <p:ext uri="{D42A27DB-BD31-4B8C-83A1-F6EECF244321}">
                <p14:modId xmlns:p14="http://schemas.microsoft.com/office/powerpoint/2010/main" val="1531229391"/>
              </p:ext>
            </p:extLst>
          </p:nvPr>
        </p:nvGraphicFramePr>
        <p:xfrm>
          <a:off x="1" y="620687"/>
          <a:ext cx="9144001" cy="5616625"/>
        </p:xfrm>
        <a:graphic>
          <a:graphicData uri="http://schemas.openxmlformats.org/drawingml/2006/table">
            <a:tbl>
              <a:tblPr>
                <a:tableStyleId>{5C22544A-7EE6-4342-B048-85BDC9FD1C3A}</a:tableStyleId>
              </a:tblPr>
              <a:tblGrid>
                <a:gridCol w="769122">
                  <a:extLst>
                    <a:ext uri="{9D8B030D-6E8A-4147-A177-3AD203B41FA5}">
                      <a16:colId xmlns:a16="http://schemas.microsoft.com/office/drawing/2014/main" val="20000"/>
                    </a:ext>
                  </a:extLst>
                </a:gridCol>
                <a:gridCol w="2535013">
                  <a:extLst>
                    <a:ext uri="{9D8B030D-6E8A-4147-A177-3AD203B41FA5}">
                      <a16:colId xmlns:a16="http://schemas.microsoft.com/office/drawing/2014/main" val="20001"/>
                    </a:ext>
                  </a:extLst>
                </a:gridCol>
                <a:gridCol w="2305210">
                  <a:extLst>
                    <a:ext uri="{9D8B030D-6E8A-4147-A177-3AD203B41FA5}">
                      <a16:colId xmlns:a16="http://schemas.microsoft.com/office/drawing/2014/main" val="20002"/>
                    </a:ext>
                  </a:extLst>
                </a:gridCol>
                <a:gridCol w="3534656">
                  <a:extLst>
                    <a:ext uri="{9D8B030D-6E8A-4147-A177-3AD203B41FA5}">
                      <a16:colId xmlns:a16="http://schemas.microsoft.com/office/drawing/2014/main" val="20003"/>
                    </a:ext>
                  </a:extLst>
                </a:gridCol>
              </a:tblGrid>
              <a:tr h="504220">
                <a:tc>
                  <a:txBody>
                    <a:bodyPr/>
                    <a:lstStyle/>
                    <a:p>
                      <a:pPr algn="ctr" fontAlgn="b"/>
                      <a:r>
                        <a:rPr lang="tr-TR" sz="1600" b="1" i="0" u="none" strike="noStrike" dirty="0" smtClean="0">
                          <a:solidFill>
                            <a:srgbClr val="000000"/>
                          </a:solidFill>
                          <a:effectLst/>
                          <a:latin typeface="Times New Roman" panose="02020603050405020304" pitchFamily="18" charset="0"/>
                          <a:cs typeface="Times New Roman" panose="02020603050405020304" pitchFamily="18" charset="0"/>
                        </a:rPr>
                        <a:t>SAYI</a:t>
                      </a:r>
                    </a:p>
                  </a:txBody>
                  <a:tcPr marL="9525" marR="9525" marT="9525" marB="0" anchor="b"/>
                </a:tc>
                <a:tc>
                  <a:txBody>
                    <a:bodyPr/>
                    <a:lstStyle/>
                    <a:p>
                      <a:pPr algn="l" fontAlgn="b"/>
                      <a:r>
                        <a:rPr lang="tr-TR" sz="1600" b="1" u="none" strike="noStrike" dirty="0" smtClean="0">
                          <a:effectLst/>
                          <a:latin typeface="Times New Roman" panose="02020603050405020304" pitchFamily="18" charset="0"/>
                          <a:cs typeface="Times New Roman" panose="02020603050405020304" pitchFamily="18" charset="0"/>
                        </a:rPr>
                        <a:t>ÜNVAN</a:t>
                      </a:r>
                      <a:endParaRPr lang="tr-T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endParaRPr lang="tr-TR" sz="1600" b="1" u="none" strike="noStrike" dirty="0" smtClean="0">
                        <a:effectLst/>
                        <a:latin typeface="Times New Roman" panose="02020603050405020304" pitchFamily="18" charset="0"/>
                        <a:cs typeface="Times New Roman" panose="02020603050405020304" pitchFamily="18" charset="0"/>
                      </a:endParaRPr>
                    </a:p>
                    <a:p>
                      <a:pPr algn="l" fontAlgn="b"/>
                      <a:r>
                        <a:rPr lang="tr-TR" sz="1600" b="1" u="none" strike="noStrike" dirty="0" smtClean="0">
                          <a:effectLst/>
                          <a:latin typeface="Times New Roman" panose="02020603050405020304" pitchFamily="18" charset="0"/>
                          <a:cs typeface="Times New Roman" panose="02020603050405020304" pitchFamily="18" charset="0"/>
                        </a:rPr>
                        <a:t>ADI ve SOYADI</a:t>
                      </a:r>
                      <a:endParaRPr lang="tr-T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600" b="1" i="0" u="none" strike="noStrike" dirty="0" smtClean="0">
                          <a:solidFill>
                            <a:schemeClr val="dk1"/>
                          </a:solidFill>
                          <a:effectLst/>
                          <a:latin typeface="Times New Roman" panose="02020603050405020304" pitchFamily="18" charset="0"/>
                          <a:cs typeface="Times New Roman" panose="02020603050405020304" pitchFamily="18" charset="0"/>
                        </a:rPr>
                        <a:t>AÇIKLAMA</a:t>
                      </a:r>
                      <a:endParaRPr lang="tr-TR" sz="16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0"/>
                  </a:ext>
                </a:extLst>
              </a:tr>
              <a:tr h="380580">
                <a:tc>
                  <a:txBody>
                    <a:bodyPr/>
                    <a:lstStyle/>
                    <a:p>
                      <a:pPr algn="ctr" fontAlgn="b"/>
                      <a:r>
                        <a:rPr lang="tr-TR" sz="1200" b="1" i="0" u="none" strike="noStrike" dirty="0" smtClean="0">
                          <a:solidFill>
                            <a:srgbClr val="000000"/>
                          </a:solidFill>
                          <a:effectLst/>
                          <a:latin typeface="Times New Roman" panose="02020603050405020304" pitchFamily="18" charset="0"/>
                          <a:cs typeface="Times New Roman" panose="02020603050405020304" pitchFamily="18" charset="0"/>
                        </a:rPr>
                        <a:t>1</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u="none" strike="noStrike" dirty="0">
                          <a:effectLst/>
                          <a:latin typeface="Times New Roman" panose="02020603050405020304" pitchFamily="18" charset="0"/>
                          <a:cs typeface="Times New Roman" panose="02020603050405020304" pitchFamily="18" charset="0"/>
                        </a:rPr>
                        <a:t>GENEL SEKRETER</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endParaRPr lang="tr-TR" sz="1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MEHMET YAKAN</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1"/>
                  </a:ext>
                </a:extLst>
              </a:tr>
              <a:tr h="380580">
                <a:tc>
                  <a:txBody>
                    <a:bodyPr/>
                    <a:lstStyle/>
                    <a:p>
                      <a:pPr algn="ctr" fontAlgn="b"/>
                      <a:endParaRPr lang="tr-TR" sz="1200" b="1"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tr-TR" sz="1200" b="1" i="0" u="none" strike="noStrike" dirty="0" smtClean="0">
                          <a:solidFill>
                            <a:srgbClr val="000000"/>
                          </a:solidFill>
                          <a:effectLst/>
                          <a:latin typeface="Times New Roman" panose="02020603050405020304" pitchFamily="18" charset="0"/>
                          <a:cs typeface="Times New Roman" panose="02020603050405020304" pitchFamily="18" charset="0"/>
                        </a:rPr>
                        <a:t>2</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GENEL SEKRETER</a:t>
                      </a:r>
                      <a:r>
                        <a:rPr lang="tr-TR" sz="1200" b="0" i="0" u="none" strike="noStrike" baseline="0" dirty="0" smtClean="0">
                          <a:solidFill>
                            <a:srgbClr val="000000"/>
                          </a:solidFill>
                          <a:effectLst/>
                          <a:latin typeface="Times New Roman" panose="02020603050405020304" pitchFamily="18" charset="0"/>
                          <a:cs typeface="Times New Roman" panose="02020603050405020304" pitchFamily="18" charset="0"/>
                        </a:rPr>
                        <a:t> YRD. V.</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tr-TR" sz="1200" u="none" strike="noStrike" dirty="0" smtClean="0">
                        <a:effectLst/>
                        <a:latin typeface="Times New Roman" panose="02020603050405020304" pitchFamily="18" charset="0"/>
                        <a:cs typeface="Times New Roman" panose="02020603050405020304" pitchFamily="18" charset="0"/>
                      </a:endParaRPr>
                    </a:p>
                    <a:p>
                      <a:pPr marL="0" marR="0" indent="0" algn="l" defTabSz="914400" rtl="0" eaLnBrk="1" fontAlgn="b" latinLnBrk="0" hangingPunct="1">
                        <a:lnSpc>
                          <a:spcPct val="100000"/>
                        </a:lnSpc>
                        <a:spcBef>
                          <a:spcPts val="0"/>
                        </a:spcBef>
                        <a:spcAft>
                          <a:spcPts val="0"/>
                        </a:spcAft>
                        <a:buClrTx/>
                        <a:buSzTx/>
                        <a:buFontTx/>
                        <a:buNone/>
                        <a:tabLst/>
                        <a:defRPr/>
                      </a:pPr>
                      <a:r>
                        <a:rPr lang="tr-TR" sz="1200" u="none" strike="noStrike" dirty="0" smtClean="0">
                          <a:effectLst/>
                          <a:latin typeface="Times New Roman" panose="02020603050405020304" pitchFamily="18" charset="0"/>
                          <a:cs typeface="Times New Roman" panose="02020603050405020304" pitchFamily="18" charset="0"/>
                        </a:rPr>
                        <a:t>MEHMET</a:t>
                      </a:r>
                      <a:r>
                        <a:rPr lang="tr-TR" sz="1200" u="none" strike="noStrike" baseline="0" dirty="0" smtClean="0">
                          <a:effectLst/>
                          <a:latin typeface="Times New Roman" panose="02020603050405020304" pitchFamily="18" charset="0"/>
                          <a:cs typeface="Times New Roman" panose="02020603050405020304" pitchFamily="18" charset="0"/>
                        </a:rPr>
                        <a:t> ÖZTÜRK</a:t>
                      </a:r>
                      <a:endParaRPr lang="tr-TR" sz="1200" u="none" strike="noStrike" dirty="0" smtClean="0">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Kadrosu başka birimde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2"/>
                  </a:ext>
                </a:extLst>
              </a:tr>
              <a:tr h="380580">
                <a:tc>
                  <a:txBody>
                    <a:bodyPr/>
                    <a:lstStyle/>
                    <a:p>
                      <a:pPr algn="ctr" fontAlgn="b"/>
                      <a:r>
                        <a:rPr lang="tr-TR" sz="1200" b="1" i="0" u="none" strike="noStrike" dirty="0" smtClean="0">
                          <a:solidFill>
                            <a:srgbClr val="000000"/>
                          </a:solidFill>
                          <a:effectLst/>
                          <a:latin typeface="Times New Roman" panose="02020603050405020304" pitchFamily="18" charset="0"/>
                          <a:cs typeface="Times New Roman" panose="02020603050405020304" pitchFamily="18" charset="0"/>
                        </a:rPr>
                        <a:t>3</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ŞUBE MÜDÜRÜ</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endParaRPr lang="tr-TR" sz="1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REMZİ RÜZGAR</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Kadrosu</a:t>
                      </a:r>
                      <a:r>
                        <a:rPr lang="tr-TR" sz="1200" b="0" i="0" u="none" strike="noStrike" baseline="0" dirty="0" smtClean="0">
                          <a:solidFill>
                            <a:srgbClr val="000000"/>
                          </a:solidFill>
                          <a:effectLst/>
                          <a:latin typeface="Times New Roman" panose="02020603050405020304" pitchFamily="18" charset="0"/>
                          <a:cs typeface="Times New Roman" panose="02020603050405020304" pitchFamily="18" charset="0"/>
                        </a:rPr>
                        <a:t> başka birimde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3"/>
                  </a:ext>
                </a:extLst>
              </a:tr>
              <a:tr h="380580">
                <a:tc>
                  <a:txBody>
                    <a:bodyPr/>
                    <a:lstStyle/>
                    <a:p>
                      <a:pPr algn="ctr" fontAlgn="b"/>
                      <a:r>
                        <a:rPr lang="tr-TR" sz="1200" b="1" i="0" u="none" strike="noStrike" dirty="0" smtClean="0">
                          <a:solidFill>
                            <a:srgbClr val="000000"/>
                          </a:solidFill>
                          <a:effectLst/>
                          <a:latin typeface="Times New Roman" panose="02020603050405020304" pitchFamily="18" charset="0"/>
                          <a:cs typeface="Times New Roman" panose="02020603050405020304" pitchFamily="18" charset="0"/>
                        </a:rPr>
                        <a:t>4</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ŞUBE MÜDÜRÜ</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endParaRPr lang="tr-TR" sz="1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SUAT GÜNZÜT</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Kadrosu</a:t>
                      </a:r>
                      <a:r>
                        <a:rPr lang="tr-TR" sz="1200" b="0" i="0" u="none" strike="noStrike" baseline="0" dirty="0" smtClean="0">
                          <a:solidFill>
                            <a:srgbClr val="000000"/>
                          </a:solidFill>
                          <a:effectLst/>
                          <a:latin typeface="Times New Roman" panose="02020603050405020304" pitchFamily="18" charset="0"/>
                          <a:cs typeface="Times New Roman" panose="02020603050405020304" pitchFamily="18" charset="0"/>
                        </a:rPr>
                        <a:t> başka birimde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5"/>
                  </a:ext>
                </a:extLst>
              </a:tr>
              <a:tr h="380580">
                <a:tc>
                  <a:txBody>
                    <a:bodyPr/>
                    <a:lstStyle/>
                    <a:p>
                      <a:pPr algn="ctr" fontAlgn="b"/>
                      <a:endParaRPr lang="tr-TR" sz="1200" b="1"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ctr" fontAlgn="b"/>
                      <a:r>
                        <a:rPr lang="tr-TR" sz="1200" b="1" i="0" u="none" strike="noStrike" dirty="0" smtClean="0">
                          <a:solidFill>
                            <a:srgbClr val="000000"/>
                          </a:solidFill>
                          <a:effectLst/>
                          <a:latin typeface="Times New Roman" panose="02020603050405020304" pitchFamily="18" charset="0"/>
                          <a:cs typeface="Times New Roman" panose="02020603050405020304" pitchFamily="18" charset="0"/>
                        </a:rPr>
                        <a:t>5</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u="none" strike="noStrike" dirty="0" smtClean="0">
                          <a:effectLst/>
                          <a:latin typeface="Times New Roman" panose="02020603050405020304" pitchFamily="18" charset="0"/>
                          <a:cs typeface="Times New Roman" panose="02020603050405020304" pitchFamily="18" charset="0"/>
                        </a:rPr>
                        <a:t>ŞUBE MÜDÜRÜ</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endParaRPr lang="tr-TR" sz="1200" b="0" u="none" strike="noStrike" dirty="0" smtClean="0">
                        <a:effectLst/>
                        <a:latin typeface="Times New Roman" panose="02020603050405020304" pitchFamily="18" charset="0"/>
                        <a:cs typeface="Times New Roman" panose="02020603050405020304" pitchFamily="18" charset="0"/>
                      </a:endParaRPr>
                    </a:p>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HÜSEYİN KAPLAN</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Kadrosu</a:t>
                      </a:r>
                      <a:r>
                        <a:rPr lang="tr-TR" sz="1200" b="0" i="0" u="none" strike="noStrike" baseline="0" dirty="0" smtClean="0">
                          <a:solidFill>
                            <a:srgbClr val="000000"/>
                          </a:solidFill>
                          <a:effectLst/>
                          <a:latin typeface="Times New Roman" panose="02020603050405020304" pitchFamily="18" charset="0"/>
                          <a:cs typeface="Times New Roman" panose="02020603050405020304" pitchFamily="18" charset="0"/>
                        </a:rPr>
                        <a:t> başka birimde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7"/>
                  </a:ext>
                </a:extLst>
              </a:tr>
              <a:tr h="380580">
                <a:tc>
                  <a:txBody>
                    <a:bodyPr/>
                    <a:lstStyle/>
                    <a:p>
                      <a:pPr algn="ctr" fontAlgn="b"/>
                      <a:r>
                        <a:rPr lang="tr-TR" sz="1200" b="1" i="0" u="none" strike="noStrike" dirty="0" smtClean="0">
                          <a:solidFill>
                            <a:srgbClr val="000000"/>
                          </a:solidFill>
                          <a:effectLst/>
                          <a:latin typeface="Times New Roman" panose="02020603050405020304" pitchFamily="18" charset="0"/>
                          <a:cs typeface="Times New Roman" panose="02020603050405020304" pitchFamily="18" charset="0"/>
                        </a:rPr>
                        <a:t>6</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BİLGİSAYAR İŞLETMENİ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endParaRPr lang="tr-TR" sz="1200" b="0" u="none" strike="noStrike" dirty="0" smtClean="0">
                        <a:effectLst/>
                        <a:latin typeface="Times New Roman" panose="02020603050405020304" pitchFamily="18" charset="0"/>
                        <a:cs typeface="Times New Roman" panose="02020603050405020304" pitchFamily="18" charset="0"/>
                      </a:endParaRPr>
                    </a:p>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ERKAN ZENGİN</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08"/>
                  </a:ext>
                </a:extLst>
              </a:tr>
              <a:tr h="380580">
                <a:tc>
                  <a:txBody>
                    <a:bodyPr/>
                    <a:lstStyle/>
                    <a:p>
                      <a:pPr algn="ctr" fontAlgn="b"/>
                      <a:r>
                        <a:rPr lang="tr-TR" sz="1200" b="1" i="0" u="none" strike="noStrike" dirty="0" smtClean="0">
                          <a:solidFill>
                            <a:srgbClr val="000000"/>
                          </a:solidFill>
                          <a:effectLst/>
                          <a:latin typeface="Times New Roman" panose="02020603050405020304" pitchFamily="18" charset="0"/>
                          <a:cs typeface="Times New Roman" panose="02020603050405020304" pitchFamily="18" charset="0"/>
                        </a:rPr>
                        <a:t>7</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u="none" strike="noStrike" dirty="0" smtClean="0">
                          <a:effectLst/>
                          <a:latin typeface="Times New Roman" panose="02020603050405020304" pitchFamily="18" charset="0"/>
                          <a:cs typeface="Times New Roman" panose="02020603050405020304" pitchFamily="18" charset="0"/>
                        </a:rPr>
                        <a:t>BİLGİSAYAR İŞLETMENİ</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endParaRPr lang="tr-TR" sz="1200" u="none" strike="noStrike" dirty="0" smtClean="0">
                        <a:effectLst/>
                        <a:latin typeface="Times New Roman" panose="02020603050405020304" pitchFamily="18" charset="0"/>
                        <a:cs typeface="Times New Roman" panose="02020603050405020304" pitchFamily="18" charset="0"/>
                      </a:endParaRPr>
                    </a:p>
                    <a:p>
                      <a:pPr algn="l" fontAlgn="b"/>
                      <a:r>
                        <a:rPr lang="tr-TR" sz="1200" u="none" strike="noStrike" dirty="0" smtClean="0">
                          <a:effectLst/>
                          <a:latin typeface="Times New Roman" panose="02020603050405020304" pitchFamily="18" charset="0"/>
                          <a:cs typeface="Times New Roman" panose="02020603050405020304" pitchFamily="18" charset="0"/>
                        </a:rPr>
                        <a:t>ERGÜL GENÇ</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82779099"/>
                  </a:ext>
                </a:extLst>
              </a:tr>
              <a:tr h="380580">
                <a:tc>
                  <a:txBody>
                    <a:bodyPr/>
                    <a:lstStyle/>
                    <a:p>
                      <a:pPr algn="ctr" fontAlgn="b"/>
                      <a:r>
                        <a:rPr lang="tr-TR" sz="1200" b="1" i="0" u="none" strike="noStrike" dirty="0" smtClean="0">
                          <a:solidFill>
                            <a:srgbClr val="000000"/>
                          </a:solidFill>
                          <a:effectLst/>
                          <a:latin typeface="Times New Roman" panose="02020603050405020304" pitchFamily="18" charset="0"/>
                          <a:cs typeface="Times New Roman" panose="02020603050405020304" pitchFamily="18" charset="0"/>
                        </a:rPr>
                        <a:t>8</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u="none" strike="noStrike" dirty="0" smtClean="0">
                          <a:effectLst/>
                          <a:latin typeface="Times New Roman" panose="02020603050405020304" pitchFamily="18" charset="0"/>
                          <a:cs typeface="Times New Roman" panose="02020603050405020304" pitchFamily="18" charset="0"/>
                        </a:rPr>
                        <a:t>BİLGİSAYAR</a:t>
                      </a:r>
                      <a:r>
                        <a:rPr lang="tr-TR" sz="1200" u="none" strike="noStrike" baseline="0" dirty="0" smtClean="0">
                          <a:effectLst/>
                          <a:latin typeface="Times New Roman" panose="02020603050405020304" pitchFamily="18" charset="0"/>
                          <a:cs typeface="Times New Roman" panose="02020603050405020304" pitchFamily="18" charset="0"/>
                        </a:rPr>
                        <a:t> İŞLETMENİ</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endParaRPr lang="tr-TR" sz="1200" u="none" strike="noStrike" dirty="0" smtClean="0">
                        <a:effectLst/>
                        <a:latin typeface="Times New Roman" panose="02020603050405020304" pitchFamily="18" charset="0"/>
                        <a:cs typeface="Times New Roman" panose="02020603050405020304" pitchFamily="18" charset="0"/>
                      </a:endParaRPr>
                    </a:p>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ÖZLEM GÖK</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2440433750"/>
                  </a:ext>
                </a:extLst>
              </a:tr>
              <a:tr h="380580">
                <a:tc>
                  <a:txBody>
                    <a:bodyPr/>
                    <a:lstStyle/>
                    <a:p>
                      <a:pPr algn="ctr" fontAlgn="b"/>
                      <a:r>
                        <a:rPr lang="tr-TR" sz="1200" b="1" i="0" u="none" strike="noStrike" dirty="0" smtClean="0">
                          <a:solidFill>
                            <a:srgbClr val="000000"/>
                          </a:solidFill>
                          <a:effectLst/>
                          <a:latin typeface="Times New Roman" panose="02020603050405020304" pitchFamily="18" charset="0"/>
                          <a:cs typeface="Times New Roman" panose="02020603050405020304" pitchFamily="18" charset="0"/>
                        </a:rPr>
                        <a:t>9</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MEMUR</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endParaRPr lang="tr-TR" sz="1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RAMAZAN YEL</a:t>
                      </a: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Kadrosu başka birimde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10"/>
                  </a:ext>
                </a:extLst>
              </a:tr>
              <a:tr h="380580">
                <a:tc>
                  <a:txBody>
                    <a:bodyPr/>
                    <a:lstStyle/>
                    <a:p>
                      <a:pPr algn="ctr" fontAlgn="b"/>
                      <a:r>
                        <a:rPr lang="tr-TR" sz="1200" b="1" i="0" u="none" strike="noStrike" dirty="0" smtClean="0">
                          <a:solidFill>
                            <a:srgbClr val="000000"/>
                          </a:solidFill>
                          <a:effectLst/>
                          <a:latin typeface="Times New Roman" panose="02020603050405020304" pitchFamily="18" charset="0"/>
                          <a:cs typeface="Times New Roman" panose="02020603050405020304" pitchFamily="18" charset="0"/>
                        </a:rPr>
                        <a:t>10</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MEMUR</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endParaRPr lang="tr-TR" sz="1200" b="0" i="0" u="none" strike="noStrike" dirty="0" smtClean="0">
                        <a:solidFill>
                          <a:srgbClr val="000000"/>
                        </a:solidFill>
                        <a:effectLst/>
                        <a:latin typeface="Times New Roman" panose="02020603050405020304" pitchFamily="18" charset="0"/>
                        <a:cs typeface="Times New Roman" panose="02020603050405020304" pitchFamily="18" charset="0"/>
                      </a:endParaRPr>
                    </a:p>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MEHMET EMİN YILDIZ</a:t>
                      </a: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Kadrosu başka birimde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11"/>
                  </a:ext>
                </a:extLst>
              </a:tr>
              <a:tr h="380580">
                <a:tc>
                  <a:txBody>
                    <a:bodyPr/>
                    <a:lstStyle/>
                    <a:p>
                      <a:pPr algn="ctr" fontAlgn="b"/>
                      <a:r>
                        <a:rPr lang="tr-TR" sz="1200" b="1" i="0" u="none" strike="noStrike" dirty="0" smtClean="0">
                          <a:solidFill>
                            <a:srgbClr val="000000"/>
                          </a:solidFill>
                          <a:effectLst/>
                          <a:latin typeface="Times New Roman" panose="02020603050405020304" pitchFamily="18" charset="0"/>
                          <a:cs typeface="Times New Roman" panose="02020603050405020304" pitchFamily="18" charset="0"/>
                        </a:rPr>
                        <a:t>11</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BÜRO PERSONELİ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MEHMET EMİN BATU</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Kadrosu başka birimde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12"/>
                  </a:ext>
                </a:extLst>
              </a:tr>
              <a:tr h="294115">
                <a:tc>
                  <a:txBody>
                    <a:bodyPr/>
                    <a:lstStyle/>
                    <a:p>
                      <a:pPr algn="ctr" fontAlgn="b"/>
                      <a:r>
                        <a:rPr lang="tr-TR" sz="1200" b="1" i="0" u="none" strike="noStrike" dirty="0" smtClean="0">
                          <a:solidFill>
                            <a:srgbClr val="000000"/>
                          </a:solidFill>
                          <a:effectLst/>
                          <a:latin typeface="Times New Roman" panose="02020603050405020304" pitchFamily="18" charset="0"/>
                          <a:cs typeface="Times New Roman" panose="02020603050405020304" pitchFamily="18" charset="0"/>
                        </a:rPr>
                        <a:t>12</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HİZMETLİ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SELMAN KARDAŞ</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Kadrosu başka birimde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13"/>
                  </a:ext>
                </a:extLst>
              </a:tr>
              <a:tr h="346037">
                <a:tc>
                  <a:txBody>
                    <a:bodyPr/>
                    <a:lstStyle/>
                    <a:p>
                      <a:pPr algn="ctr" fontAlgn="b"/>
                      <a:r>
                        <a:rPr lang="tr-TR" sz="1200" b="1" i="0" u="none" strike="noStrike" dirty="0" smtClean="0">
                          <a:solidFill>
                            <a:srgbClr val="000000"/>
                          </a:solidFill>
                          <a:effectLst/>
                          <a:latin typeface="Times New Roman" panose="02020603050405020304" pitchFamily="18" charset="0"/>
                          <a:cs typeface="Times New Roman" panose="02020603050405020304" pitchFamily="18" charset="0"/>
                        </a:rPr>
                        <a:t>13</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HİZMETLİ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ALİ KAYA</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936200172"/>
                  </a:ext>
                </a:extLst>
              </a:tr>
              <a:tr h="285873">
                <a:tc>
                  <a:txBody>
                    <a:bodyPr/>
                    <a:lstStyle/>
                    <a:p>
                      <a:pPr algn="ctr" fontAlgn="b"/>
                      <a:r>
                        <a:rPr lang="tr-TR" sz="1200" b="1" i="0" u="none" strike="noStrike" dirty="0" smtClean="0">
                          <a:solidFill>
                            <a:srgbClr val="000000"/>
                          </a:solidFill>
                          <a:effectLst/>
                          <a:latin typeface="Times New Roman" panose="02020603050405020304" pitchFamily="18" charset="0"/>
                          <a:cs typeface="Times New Roman" panose="02020603050405020304" pitchFamily="18" charset="0"/>
                        </a:rPr>
                        <a:t>14</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HİZMETLİ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baseline="0" dirty="0" smtClean="0">
                          <a:solidFill>
                            <a:srgbClr val="000000"/>
                          </a:solidFill>
                          <a:effectLst/>
                          <a:latin typeface="Times New Roman" panose="02020603050405020304" pitchFamily="18" charset="0"/>
                          <a:cs typeface="Times New Roman" panose="02020603050405020304" pitchFamily="18" charset="0"/>
                        </a:rPr>
                        <a:t>ENES DEMİR</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10014"/>
                  </a:ext>
                </a:extLst>
              </a:tr>
            </a:tbl>
          </a:graphicData>
        </a:graphic>
      </p:graphicFrame>
      <p:sp>
        <p:nvSpPr>
          <p:cNvPr id="3" name="1 Başlık"/>
          <p:cNvSpPr>
            <a:spLocks noGrp="1"/>
          </p:cNvSpPr>
          <p:nvPr>
            <p:ph type="title"/>
          </p:nvPr>
        </p:nvSpPr>
        <p:spPr>
          <a:xfrm>
            <a:off x="467544" y="0"/>
            <a:ext cx="8229600" cy="476672"/>
          </a:xfrm>
        </p:spPr>
        <p:txBody>
          <a:bodyPr>
            <a:noAutofit/>
          </a:bodyPr>
          <a:lstStyle/>
          <a:p>
            <a:pPr algn="ctr"/>
            <a:r>
              <a:rPr lang="tr-TR" sz="2800" b="1" dirty="0" smtClean="0">
                <a:solidFill>
                  <a:schemeClr val="accent5"/>
                </a:solidFill>
                <a:latin typeface="Times New Roman" panose="02020603050405020304" pitchFamily="18" charset="0"/>
                <a:cs typeface="Times New Roman" panose="02020603050405020304" pitchFamily="18" charset="0"/>
              </a:rPr>
              <a:t>Birimde Fiilen Çalışan Personel Sayısı</a:t>
            </a:r>
            <a:endParaRPr lang="tr-TR" sz="2800" b="1" dirty="0">
              <a:solidFill>
                <a:schemeClr val="accent5"/>
              </a:solidFill>
              <a:latin typeface="Times New Roman" panose="02020603050405020304" pitchFamily="18" charset="0"/>
              <a:cs typeface="Times New Roman" panose="02020603050405020304" pitchFamily="18" charset="0"/>
            </a:endParaRPr>
          </a:p>
        </p:txBody>
      </p:sp>
      <p:graphicFrame>
        <p:nvGraphicFramePr>
          <p:cNvPr id="2" name="Tablo 1"/>
          <p:cNvGraphicFramePr>
            <a:graphicFrameLocks noGrp="1"/>
          </p:cNvGraphicFramePr>
          <p:nvPr>
            <p:extLst>
              <p:ext uri="{D42A27DB-BD31-4B8C-83A1-F6EECF244321}">
                <p14:modId xmlns:p14="http://schemas.microsoft.com/office/powerpoint/2010/main" val="2910121532"/>
              </p:ext>
            </p:extLst>
          </p:nvPr>
        </p:nvGraphicFramePr>
        <p:xfrm>
          <a:off x="1" y="6237311"/>
          <a:ext cx="9144000" cy="288032"/>
        </p:xfrm>
        <a:graphic>
          <a:graphicData uri="http://schemas.openxmlformats.org/drawingml/2006/table">
            <a:tbl>
              <a:tblPr>
                <a:tableStyleId>{5C22544A-7EE6-4342-B048-85BDC9FD1C3A}</a:tableStyleId>
              </a:tblPr>
              <a:tblGrid>
                <a:gridCol w="769122">
                  <a:extLst>
                    <a:ext uri="{9D8B030D-6E8A-4147-A177-3AD203B41FA5}">
                      <a16:colId xmlns:a16="http://schemas.microsoft.com/office/drawing/2014/main" val="57235302"/>
                    </a:ext>
                  </a:extLst>
                </a:gridCol>
                <a:gridCol w="2535013">
                  <a:extLst>
                    <a:ext uri="{9D8B030D-6E8A-4147-A177-3AD203B41FA5}">
                      <a16:colId xmlns:a16="http://schemas.microsoft.com/office/drawing/2014/main" val="894435370"/>
                    </a:ext>
                  </a:extLst>
                </a:gridCol>
                <a:gridCol w="2305209">
                  <a:extLst>
                    <a:ext uri="{9D8B030D-6E8A-4147-A177-3AD203B41FA5}">
                      <a16:colId xmlns:a16="http://schemas.microsoft.com/office/drawing/2014/main" val="2350938025"/>
                    </a:ext>
                  </a:extLst>
                </a:gridCol>
                <a:gridCol w="3534656">
                  <a:extLst>
                    <a:ext uri="{9D8B030D-6E8A-4147-A177-3AD203B41FA5}">
                      <a16:colId xmlns:a16="http://schemas.microsoft.com/office/drawing/2014/main" val="728025495"/>
                    </a:ext>
                  </a:extLst>
                </a:gridCol>
              </a:tblGrid>
              <a:tr h="288032">
                <a:tc>
                  <a:txBody>
                    <a:bodyPr/>
                    <a:lstStyle/>
                    <a:p>
                      <a:pPr algn="ctr" fontAlgn="b"/>
                      <a:r>
                        <a:rPr lang="tr-TR" sz="1200" b="1" i="0" u="none" strike="noStrike" dirty="0" smtClean="0">
                          <a:solidFill>
                            <a:srgbClr val="000000"/>
                          </a:solidFill>
                          <a:effectLst/>
                          <a:latin typeface="Times New Roman" panose="02020603050405020304" pitchFamily="18" charset="0"/>
                          <a:cs typeface="Times New Roman" panose="02020603050405020304" pitchFamily="18" charset="0"/>
                        </a:rPr>
                        <a:t>15</a:t>
                      </a:r>
                      <a:endParaRPr lang="tr-TR"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SÜREKLİ</a:t>
                      </a:r>
                      <a:r>
                        <a:rPr lang="tr-TR" sz="1200" b="0" i="0" u="none" strike="noStrike" baseline="0" dirty="0" smtClean="0">
                          <a:solidFill>
                            <a:srgbClr val="000000"/>
                          </a:solidFill>
                          <a:effectLst/>
                          <a:latin typeface="Times New Roman" panose="02020603050405020304" pitchFamily="18" charset="0"/>
                          <a:cs typeface="Times New Roman" panose="02020603050405020304" pitchFamily="18" charset="0"/>
                        </a:rPr>
                        <a:t> İŞÇİ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İREM ARI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l" fontAlgn="b"/>
                      <a:r>
                        <a:rPr lang="tr-TR" sz="1200" b="0" i="0" u="none" strike="noStrike" dirty="0" smtClean="0">
                          <a:solidFill>
                            <a:srgbClr val="000000"/>
                          </a:solidFill>
                          <a:effectLst/>
                          <a:latin typeface="Times New Roman" panose="02020603050405020304" pitchFamily="18" charset="0"/>
                          <a:cs typeface="Times New Roman" panose="02020603050405020304" pitchFamily="18" charset="0"/>
                        </a:rPr>
                        <a:t>Kadrosu başka birimde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tc>
                <a:extLst>
                  <a:ext uri="{0D108BD9-81ED-4DB2-BD59-A6C34878D82A}">
                    <a16:rowId xmlns:a16="http://schemas.microsoft.com/office/drawing/2014/main" val="3044719186"/>
                  </a:ext>
                </a:extLst>
              </a:tr>
            </a:tbl>
          </a:graphicData>
        </a:graphic>
      </p:graphicFrame>
    </p:spTree>
    <p:extLst>
      <p:ext uri="{BB962C8B-B14F-4D97-AF65-F5344CB8AC3E}">
        <p14:creationId xmlns:p14="http://schemas.microsoft.com/office/powerpoint/2010/main" val="9686712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332656"/>
            <a:ext cx="8229600" cy="864096"/>
          </a:xfrm>
        </p:spPr>
        <p:txBody>
          <a:bodyPr>
            <a:noAutofit/>
          </a:bodyPr>
          <a:lstStyle/>
          <a:p>
            <a:pPr algn="ctr"/>
            <a:r>
              <a:rPr lang="tr-TR" sz="3600" dirty="0" smtClean="0">
                <a:latin typeface="Comic Sans MS" pitchFamily="66" charset="0"/>
              </a:rPr>
              <a:t/>
            </a:r>
            <a:br>
              <a:rPr lang="tr-TR" sz="3600" dirty="0" smtClean="0">
                <a:latin typeface="Comic Sans MS" pitchFamily="66" charset="0"/>
              </a:rPr>
            </a:br>
            <a:r>
              <a:rPr lang="tr-TR" sz="3600" b="1" dirty="0" smtClean="0">
                <a:solidFill>
                  <a:srgbClr val="0070C0"/>
                </a:solidFill>
                <a:latin typeface="Times New Roman" panose="02020603050405020304" pitchFamily="18" charset="0"/>
                <a:cs typeface="Times New Roman" panose="02020603050405020304" pitchFamily="18" charset="0"/>
              </a:rPr>
              <a:t>İnsan Kaynakları</a:t>
            </a:r>
            <a:endParaRPr lang="tr-TR" sz="3600"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77443196"/>
              </p:ext>
            </p:extLst>
          </p:nvPr>
        </p:nvGraphicFramePr>
        <p:xfrm>
          <a:off x="611560" y="1700808"/>
          <a:ext cx="7938465" cy="2043636"/>
        </p:xfrm>
        <a:graphic>
          <a:graphicData uri="http://schemas.openxmlformats.org/drawingml/2006/table">
            <a:tbl>
              <a:tblPr firstRow="1" bandRow="1">
                <a:tableStyleId>{5C22544A-7EE6-4342-B048-85BDC9FD1C3A}</a:tableStyleId>
              </a:tblPr>
              <a:tblGrid>
                <a:gridCol w="1241062">
                  <a:extLst>
                    <a:ext uri="{9D8B030D-6E8A-4147-A177-3AD203B41FA5}">
                      <a16:colId xmlns:a16="http://schemas.microsoft.com/office/drawing/2014/main" val="20000"/>
                    </a:ext>
                  </a:extLst>
                </a:gridCol>
                <a:gridCol w="1460078">
                  <a:extLst>
                    <a:ext uri="{9D8B030D-6E8A-4147-A177-3AD203B41FA5}">
                      <a16:colId xmlns:a16="http://schemas.microsoft.com/office/drawing/2014/main" val="20001"/>
                    </a:ext>
                  </a:extLst>
                </a:gridCol>
                <a:gridCol w="891366">
                  <a:extLst>
                    <a:ext uri="{9D8B030D-6E8A-4147-A177-3AD203B41FA5}">
                      <a16:colId xmlns:a16="http://schemas.microsoft.com/office/drawing/2014/main" val="20002"/>
                    </a:ext>
                  </a:extLst>
                </a:gridCol>
                <a:gridCol w="1127729">
                  <a:extLst>
                    <a:ext uri="{9D8B030D-6E8A-4147-A177-3AD203B41FA5}">
                      <a16:colId xmlns:a16="http://schemas.microsoft.com/office/drawing/2014/main" val="20003"/>
                    </a:ext>
                  </a:extLst>
                </a:gridCol>
                <a:gridCol w="1127729">
                  <a:extLst>
                    <a:ext uri="{9D8B030D-6E8A-4147-A177-3AD203B41FA5}">
                      <a16:colId xmlns:a16="http://schemas.microsoft.com/office/drawing/2014/main" val="20004"/>
                    </a:ext>
                  </a:extLst>
                </a:gridCol>
                <a:gridCol w="1127729">
                  <a:extLst>
                    <a:ext uri="{9D8B030D-6E8A-4147-A177-3AD203B41FA5}">
                      <a16:colId xmlns:a16="http://schemas.microsoft.com/office/drawing/2014/main" val="20005"/>
                    </a:ext>
                  </a:extLst>
                </a:gridCol>
                <a:gridCol w="962772">
                  <a:extLst>
                    <a:ext uri="{9D8B030D-6E8A-4147-A177-3AD203B41FA5}">
                      <a16:colId xmlns:a16="http://schemas.microsoft.com/office/drawing/2014/main" val="20006"/>
                    </a:ext>
                  </a:extLst>
                </a:gridCol>
              </a:tblGrid>
              <a:tr h="526574">
                <a:tc gridSpan="7">
                  <a:txBody>
                    <a:bodyPr/>
                    <a:lstStyle/>
                    <a:p>
                      <a:pPr algn="ctr"/>
                      <a:r>
                        <a:rPr lang="tr-TR" sz="1800" dirty="0" smtClean="0">
                          <a:latin typeface="Times New Roman" panose="02020603050405020304" pitchFamily="18" charset="0"/>
                          <a:cs typeface="Times New Roman" panose="02020603050405020304" pitchFamily="18" charset="0"/>
                        </a:rPr>
                        <a:t>Birimde Fiilen Çalışan Personelin Eğitim Durumu</a:t>
                      </a:r>
                      <a:endParaRPr lang="tr-TR" sz="1800" dirty="0">
                        <a:latin typeface="Times New Roman" panose="02020603050405020304" pitchFamily="18" charset="0"/>
                        <a:cs typeface="Times New Roman" panose="02020603050405020304" pitchFamily="18" charset="0"/>
                      </a:endParaRPr>
                    </a:p>
                  </a:txBody>
                  <a:tcPr anchor="ct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pPr algn="ctr"/>
                      <a:endParaRPr lang="tr-TR" dirty="0">
                        <a:latin typeface="Comic Sans MS" pitchFamily="66" charset="0"/>
                      </a:endParaRPr>
                    </a:p>
                  </a:txBody>
                  <a:tcPr anchor="ctr"/>
                </a:tc>
                <a:extLst>
                  <a:ext uri="{0D108BD9-81ED-4DB2-BD59-A6C34878D82A}">
                    <a16:rowId xmlns:a16="http://schemas.microsoft.com/office/drawing/2014/main" val="10000"/>
                  </a:ext>
                </a:extLst>
              </a:tr>
              <a:tr h="742972">
                <a:tc>
                  <a:txBody>
                    <a:bodyPr/>
                    <a:lstStyle/>
                    <a:p>
                      <a:pPr algn="l"/>
                      <a:r>
                        <a:rPr lang="tr-TR" sz="1800" b="1" dirty="0" smtClean="0">
                          <a:latin typeface="Times New Roman" panose="02020603050405020304" pitchFamily="18" charset="0"/>
                          <a:cs typeface="Times New Roman" panose="02020603050405020304" pitchFamily="18" charset="0"/>
                        </a:rPr>
                        <a:t>Eğitim Durumu</a:t>
                      </a: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latin typeface="Times New Roman" panose="02020603050405020304" pitchFamily="18" charset="0"/>
                          <a:cs typeface="Times New Roman" panose="02020603050405020304" pitchFamily="18" charset="0"/>
                        </a:rPr>
                        <a:t>İlköğretim</a:t>
                      </a: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latin typeface="Times New Roman" panose="02020603050405020304" pitchFamily="18" charset="0"/>
                          <a:cs typeface="Times New Roman" panose="02020603050405020304" pitchFamily="18" charset="0"/>
                        </a:rPr>
                        <a:t>Lise</a:t>
                      </a: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latin typeface="Times New Roman" panose="02020603050405020304" pitchFamily="18" charset="0"/>
                          <a:cs typeface="Times New Roman" panose="02020603050405020304" pitchFamily="18" charset="0"/>
                        </a:rPr>
                        <a:t>Ön Lisans </a:t>
                      </a: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latin typeface="Times New Roman" panose="02020603050405020304" pitchFamily="18" charset="0"/>
                          <a:cs typeface="Times New Roman" panose="02020603050405020304" pitchFamily="18" charset="0"/>
                        </a:rPr>
                        <a:t>Lisans</a:t>
                      </a: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tr-TR" sz="1800" b="1" dirty="0" smtClean="0">
                        <a:latin typeface="Times New Roman" panose="02020603050405020304" pitchFamily="18" charset="0"/>
                        <a:cs typeface="Times New Roman" panose="02020603050405020304" pitchFamily="18" charset="0"/>
                      </a:endParaRPr>
                    </a:p>
                    <a:p>
                      <a:pPr marL="0" marR="0" indent="0" algn="ctr" defTabSz="685800" rtl="0" eaLnBrk="1" fontAlgn="auto" latinLnBrk="0" hangingPunct="1">
                        <a:lnSpc>
                          <a:spcPct val="100000"/>
                        </a:lnSpc>
                        <a:spcBef>
                          <a:spcPts val="0"/>
                        </a:spcBef>
                        <a:spcAft>
                          <a:spcPts val="0"/>
                        </a:spcAft>
                        <a:buClrTx/>
                        <a:buSzTx/>
                        <a:buFontTx/>
                        <a:buNone/>
                        <a:tabLst/>
                        <a:defRPr/>
                      </a:pPr>
                      <a:r>
                        <a:rPr lang="tr-TR" sz="1800" b="1" dirty="0" smtClean="0">
                          <a:latin typeface="Times New Roman" panose="02020603050405020304" pitchFamily="18" charset="0"/>
                          <a:cs typeface="Times New Roman" panose="02020603050405020304" pitchFamily="18" charset="0"/>
                        </a:rPr>
                        <a:t>Y. Lisans</a:t>
                      </a:r>
                    </a:p>
                    <a:p>
                      <a:pPr algn="ct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latin typeface="Times New Roman" panose="02020603050405020304" pitchFamily="18" charset="0"/>
                          <a:cs typeface="Times New Roman" panose="02020603050405020304" pitchFamily="18" charset="0"/>
                        </a:rPr>
                        <a:t>Toplam</a:t>
                      </a:r>
                      <a:endParaRPr lang="tr-TR" sz="18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1"/>
                  </a:ext>
                </a:extLst>
              </a:tr>
              <a:tr h="6026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latin typeface="Times New Roman" panose="02020603050405020304" pitchFamily="18" charset="0"/>
                          <a:cs typeface="Times New Roman" panose="02020603050405020304" pitchFamily="18" charset="0"/>
                        </a:rPr>
                        <a:t>Kişi Sayısı</a:t>
                      </a: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2</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4</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8</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0</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15</a:t>
                      </a:r>
                      <a:endParaRPr lang="tr-TR" sz="18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2"/>
                  </a:ext>
                </a:extLst>
              </a:tr>
            </a:tbl>
          </a:graphicData>
        </a:graphic>
      </p:graphicFrame>
      <p:graphicFrame>
        <p:nvGraphicFramePr>
          <p:cNvPr id="8" name="Grafik 7"/>
          <p:cNvGraphicFramePr/>
          <p:nvPr>
            <p:extLst>
              <p:ext uri="{D42A27DB-BD31-4B8C-83A1-F6EECF244321}">
                <p14:modId xmlns:p14="http://schemas.microsoft.com/office/powerpoint/2010/main" val="1480031088"/>
              </p:ext>
            </p:extLst>
          </p:nvPr>
        </p:nvGraphicFramePr>
        <p:xfrm>
          <a:off x="629143" y="3748431"/>
          <a:ext cx="7920881" cy="26642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0648"/>
            <a:ext cx="8229600" cy="1080120"/>
          </a:xfrm>
        </p:spPr>
        <p:txBody>
          <a:bodyPr>
            <a:normAutofit fontScale="90000"/>
          </a:bodyPr>
          <a:lstStyle/>
          <a:p>
            <a:pPr algn="ctr"/>
            <a:r>
              <a:rPr lang="tr-TR" dirty="0" smtClean="0">
                <a:latin typeface="Comic Sans MS" pitchFamily="66" charset="0"/>
              </a:rPr>
              <a:t/>
            </a:r>
            <a:br>
              <a:rPr lang="tr-TR" dirty="0" smtClean="0">
                <a:latin typeface="Comic Sans MS" pitchFamily="66" charset="0"/>
              </a:rPr>
            </a:br>
            <a:r>
              <a:rPr lang="tr-TR" sz="4000" b="1" dirty="0" smtClean="0">
                <a:solidFill>
                  <a:srgbClr val="0070C0"/>
                </a:solidFill>
                <a:latin typeface="Times New Roman" panose="02020603050405020304" pitchFamily="18" charset="0"/>
                <a:cs typeface="Times New Roman" panose="02020603050405020304" pitchFamily="18" charset="0"/>
              </a:rPr>
              <a:t>İnsan Kaynakları</a:t>
            </a:r>
            <a:endParaRPr lang="tr-TR" sz="4000"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3 İçerik Yer Tutucusu"/>
          <p:cNvGraphicFramePr>
            <a:graphicFrameLocks noGrp="1"/>
          </p:cNvGraphicFramePr>
          <p:nvPr>
            <p:ph idx="1"/>
            <p:extLst/>
          </p:nvPr>
        </p:nvGraphicFramePr>
        <p:xfrm>
          <a:off x="611560" y="1700808"/>
          <a:ext cx="7992889" cy="2029868"/>
        </p:xfrm>
        <a:graphic>
          <a:graphicData uri="http://schemas.openxmlformats.org/drawingml/2006/table">
            <a:tbl>
              <a:tblPr firstRow="1" bandRow="1">
                <a:tableStyleId>{5C22544A-7EE6-4342-B048-85BDC9FD1C3A}</a:tableStyleId>
              </a:tblPr>
              <a:tblGrid>
                <a:gridCol w="1224133">
                  <a:extLst>
                    <a:ext uri="{9D8B030D-6E8A-4147-A177-3AD203B41FA5}">
                      <a16:colId xmlns:a16="http://schemas.microsoft.com/office/drawing/2014/main" val="20000"/>
                    </a:ext>
                  </a:extLst>
                </a:gridCol>
                <a:gridCol w="1440163">
                  <a:extLst>
                    <a:ext uri="{9D8B030D-6E8A-4147-A177-3AD203B41FA5}">
                      <a16:colId xmlns:a16="http://schemas.microsoft.com/office/drawing/2014/main" val="20001"/>
                    </a:ext>
                  </a:extLst>
                </a:gridCol>
                <a:gridCol w="879209">
                  <a:extLst>
                    <a:ext uri="{9D8B030D-6E8A-4147-A177-3AD203B41FA5}">
                      <a16:colId xmlns:a16="http://schemas.microsoft.com/office/drawing/2014/main" val="20002"/>
                    </a:ext>
                  </a:extLst>
                </a:gridCol>
                <a:gridCol w="1112346">
                  <a:extLst>
                    <a:ext uri="{9D8B030D-6E8A-4147-A177-3AD203B41FA5}">
                      <a16:colId xmlns:a16="http://schemas.microsoft.com/office/drawing/2014/main" val="20003"/>
                    </a:ext>
                  </a:extLst>
                </a:gridCol>
                <a:gridCol w="1112346">
                  <a:extLst>
                    <a:ext uri="{9D8B030D-6E8A-4147-A177-3AD203B41FA5}">
                      <a16:colId xmlns:a16="http://schemas.microsoft.com/office/drawing/2014/main" val="20004"/>
                    </a:ext>
                  </a:extLst>
                </a:gridCol>
                <a:gridCol w="1112346">
                  <a:extLst>
                    <a:ext uri="{9D8B030D-6E8A-4147-A177-3AD203B41FA5}">
                      <a16:colId xmlns:a16="http://schemas.microsoft.com/office/drawing/2014/main" val="20005"/>
                    </a:ext>
                  </a:extLst>
                </a:gridCol>
                <a:gridCol w="1112346">
                  <a:extLst>
                    <a:ext uri="{9D8B030D-6E8A-4147-A177-3AD203B41FA5}">
                      <a16:colId xmlns:a16="http://schemas.microsoft.com/office/drawing/2014/main" val="20006"/>
                    </a:ext>
                  </a:extLst>
                </a:gridCol>
              </a:tblGrid>
              <a:tr h="648072">
                <a:tc gridSpan="7">
                  <a:txBody>
                    <a:bodyPr/>
                    <a:lstStyle/>
                    <a:p>
                      <a:pPr algn="ctr"/>
                      <a:r>
                        <a:rPr lang="tr-TR" sz="1800" dirty="0" smtClean="0">
                          <a:latin typeface="Times New Roman" panose="02020603050405020304" pitchFamily="18" charset="0"/>
                          <a:cs typeface="Times New Roman" panose="02020603050405020304" pitchFamily="18" charset="0"/>
                        </a:rPr>
                        <a:t>İDARİ</a:t>
                      </a:r>
                      <a:r>
                        <a:rPr lang="tr-TR" sz="1800" baseline="0" dirty="0" smtClean="0">
                          <a:latin typeface="Times New Roman" panose="02020603050405020304" pitchFamily="18" charset="0"/>
                          <a:cs typeface="Times New Roman" panose="02020603050405020304" pitchFamily="18" charset="0"/>
                        </a:rPr>
                        <a:t> PERSONELİN EĞİTİM DURUMU</a:t>
                      </a:r>
                      <a:endParaRPr lang="tr-TR" sz="1800" dirty="0">
                        <a:latin typeface="Times New Roman" panose="02020603050405020304" pitchFamily="18" charset="0"/>
                        <a:cs typeface="Times New Roman" panose="02020603050405020304" pitchFamily="18" charset="0"/>
                      </a:endParaRPr>
                    </a:p>
                  </a:txBody>
                  <a:tcPr anchor="ct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pPr algn="ctr"/>
                      <a:endParaRPr lang="tr-TR" dirty="0">
                        <a:latin typeface="Comic Sans MS" pitchFamily="66" charset="0"/>
                      </a:endParaRPr>
                    </a:p>
                  </a:txBody>
                  <a:tcPr anchor="ctr"/>
                </a:tc>
                <a:extLst>
                  <a:ext uri="{0D108BD9-81ED-4DB2-BD59-A6C34878D82A}">
                    <a16:rowId xmlns:a16="http://schemas.microsoft.com/office/drawing/2014/main" val="10000"/>
                  </a:ext>
                </a:extLst>
              </a:tr>
              <a:tr h="519201">
                <a:tc>
                  <a:txBody>
                    <a:bodyPr/>
                    <a:lstStyle/>
                    <a:p>
                      <a:pPr algn="l"/>
                      <a:r>
                        <a:rPr lang="tr-TR" sz="1800" b="1" dirty="0" smtClean="0">
                          <a:latin typeface="Times New Roman" panose="02020603050405020304" pitchFamily="18" charset="0"/>
                          <a:cs typeface="Times New Roman" panose="02020603050405020304" pitchFamily="18" charset="0"/>
                        </a:rPr>
                        <a:t>Eğitim Durumu</a:t>
                      </a: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latin typeface="Times New Roman" panose="02020603050405020304" pitchFamily="18" charset="0"/>
                          <a:cs typeface="Times New Roman" panose="02020603050405020304" pitchFamily="18" charset="0"/>
                        </a:rPr>
                        <a:t>İlköğretim</a:t>
                      </a: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latin typeface="Times New Roman" panose="02020603050405020304" pitchFamily="18" charset="0"/>
                          <a:cs typeface="Times New Roman" panose="02020603050405020304" pitchFamily="18" charset="0"/>
                        </a:rPr>
                        <a:t>Lise</a:t>
                      </a: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latin typeface="Times New Roman" panose="02020603050405020304" pitchFamily="18" charset="0"/>
                          <a:cs typeface="Times New Roman" panose="02020603050405020304" pitchFamily="18" charset="0"/>
                        </a:rPr>
                        <a:t>Ön Lisans </a:t>
                      </a: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latin typeface="Times New Roman" panose="02020603050405020304" pitchFamily="18" charset="0"/>
                          <a:cs typeface="Times New Roman" panose="02020603050405020304" pitchFamily="18" charset="0"/>
                        </a:rPr>
                        <a:t>Lisans </a:t>
                      </a: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latin typeface="Times New Roman" panose="02020603050405020304" pitchFamily="18" charset="0"/>
                          <a:cs typeface="Times New Roman" panose="02020603050405020304" pitchFamily="18" charset="0"/>
                        </a:rPr>
                        <a:t>Yüksek</a:t>
                      </a:r>
                      <a:r>
                        <a:rPr lang="tr-TR" sz="1800" b="1" baseline="0" dirty="0" smtClean="0">
                          <a:latin typeface="Times New Roman" panose="02020603050405020304" pitchFamily="18" charset="0"/>
                          <a:cs typeface="Times New Roman" panose="02020603050405020304" pitchFamily="18" charset="0"/>
                        </a:rPr>
                        <a:t> Lisans</a:t>
                      </a: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latin typeface="Times New Roman" panose="02020603050405020304" pitchFamily="18" charset="0"/>
                          <a:cs typeface="Times New Roman" panose="02020603050405020304" pitchFamily="18" charset="0"/>
                        </a:rPr>
                        <a:t>Toplam</a:t>
                      </a:r>
                      <a:endParaRPr lang="tr-TR" sz="18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1"/>
                  </a:ext>
                </a:extLst>
              </a:tr>
              <a:tr h="7417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latin typeface="Times New Roman" panose="02020603050405020304" pitchFamily="18" charset="0"/>
                          <a:cs typeface="Times New Roman" panose="02020603050405020304" pitchFamily="18" charset="0"/>
                        </a:rPr>
                        <a:t>Kişi Sayısı</a:t>
                      </a: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12</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16</a:t>
                      </a:r>
                      <a:endParaRPr lang="tr-TR" sz="18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2"/>
                  </a:ext>
                </a:extLst>
              </a:tr>
            </a:tbl>
          </a:graphicData>
        </a:graphic>
      </p:graphicFrame>
      <p:graphicFrame>
        <p:nvGraphicFramePr>
          <p:cNvPr id="6" name="5 Tablo"/>
          <p:cNvGraphicFramePr>
            <a:graphicFrameLocks noGrp="1"/>
          </p:cNvGraphicFramePr>
          <p:nvPr>
            <p:extLst>
              <p:ext uri="{D42A27DB-BD31-4B8C-83A1-F6EECF244321}">
                <p14:modId xmlns:p14="http://schemas.microsoft.com/office/powerpoint/2010/main" val="285904032"/>
              </p:ext>
            </p:extLst>
          </p:nvPr>
        </p:nvGraphicFramePr>
        <p:xfrm>
          <a:off x="611560" y="1916832"/>
          <a:ext cx="7992887" cy="1896210"/>
        </p:xfrm>
        <a:graphic>
          <a:graphicData uri="http://schemas.openxmlformats.org/drawingml/2006/table">
            <a:tbl>
              <a:tblPr firstRow="1" bandRow="1">
                <a:tableStyleId>{5C22544A-7EE6-4342-B048-85BDC9FD1C3A}</a:tableStyleId>
              </a:tblPr>
              <a:tblGrid>
                <a:gridCol w="1049260">
                  <a:extLst>
                    <a:ext uri="{9D8B030D-6E8A-4147-A177-3AD203B41FA5}">
                      <a16:colId xmlns:a16="http://schemas.microsoft.com/office/drawing/2014/main" val="20000"/>
                    </a:ext>
                  </a:extLst>
                </a:gridCol>
                <a:gridCol w="1038972">
                  <a:extLst>
                    <a:ext uri="{9D8B030D-6E8A-4147-A177-3AD203B41FA5}">
                      <a16:colId xmlns:a16="http://schemas.microsoft.com/office/drawing/2014/main" val="20001"/>
                    </a:ext>
                  </a:extLst>
                </a:gridCol>
                <a:gridCol w="1152128">
                  <a:extLst>
                    <a:ext uri="{9D8B030D-6E8A-4147-A177-3AD203B41FA5}">
                      <a16:colId xmlns:a16="http://schemas.microsoft.com/office/drawing/2014/main" val="20003"/>
                    </a:ext>
                  </a:extLst>
                </a:gridCol>
                <a:gridCol w="1008112">
                  <a:extLst>
                    <a:ext uri="{9D8B030D-6E8A-4147-A177-3AD203B41FA5}">
                      <a16:colId xmlns:a16="http://schemas.microsoft.com/office/drawing/2014/main" val="20004"/>
                    </a:ext>
                  </a:extLst>
                </a:gridCol>
                <a:gridCol w="1152128">
                  <a:extLst>
                    <a:ext uri="{9D8B030D-6E8A-4147-A177-3AD203B41FA5}">
                      <a16:colId xmlns:a16="http://schemas.microsoft.com/office/drawing/2014/main" val="20005"/>
                    </a:ext>
                  </a:extLst>
                </a:gridCol>
                <a:gridCol w="1296144">
                  <a:extLst>
                    <a:ext uri="{9D8B030D-6E8A-4147-A177-3AD203B41FA5}">
                      <a16:colId xmlns:a16="http://schemas.microsoft.com/office/drawing/2014/main" val="20006"/>
                    </a:ext>
                  </a:extLst>
                </a:gridCol>
                <a:gridCol w="1296143">
                  <a:extLst>
                    <a:ext uri="{9D8B030D-6E8A-4147-A177-3AD203B41FA5}">
                      <a16:colId xmlns:a16="http://schemas.microsoft.com/office/drawing/2014/main" val="2577559553"/>
                    </a:ext>
                  </a:extLst>
                </a:gridCol>
              </a:tblGrid>
              <a:tr h="504056">
                <a:tc gridSpan="7">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tr-TR" sz="2000" b="1" i="0"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Birimde Fiilen Çalışan Personelin Hizmet Süreleri</a:t>
                      </a:r>
                      <a:endParaRPr lang="tr-TR" sz="2000" dirty="0">
                        <a:latin typeface="Times New Roman" panose="02020603050405020304" pitchFamily="18" charset="0"/>
                        <a:cs typeface="Times New Roman" panose="02020603050405020304" pitchFamily="18" charset="0"/>
                      </a:endParaRPr>
                    </a:p>
                  </a:txBody>
                  <a:tcPr anchor="ct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a:p>
                  </a:txBody>
                  <a:tcPr/>
                </a:tc>
                <a:extLst>
                  <a:ext uri="{0D108BD9-81ED-4DB2-BD59-A6C34878D82A}">
                    <a16:rowId xmlns:a16="http://schemas.microsoft.com/office/drawing/2014/main" val="10000"/>
                  </a:ext>
                </a:extLst>
              </a:tr>
              <a:tr h="696077">
                <a:tc>
                  <a:txBody>
                    <a:bodyPr/>
                    <a:lstStyle/>
                    <a:p>
                      <a:pPr algn="l"/>
                      <a:r>
                        <a:rPr lang="tr-TR" b="1" dirty="0" smtClean="0">
                          <a:latin typeface="Times New Roman" panose="02020603050405020304" pitchFamily="18" charset="0"/>
                          <a:cs typeface="Times New Roman" panose="02020603050405020304" pitchFamily="18" charset="0"/>
                        </a:rPr>
                        <a:t>Hizmet</a:t>
                      </a:r>
                      <a:r>
                        <a:rPr lang="tr-TR" b="1" baseline="0" dirty="0" smtClean="0">
                          <a:latin typeface="Times New Roman" panose="02020603050405020304" pitchFamily="18" charset="0"/>
                          <a:cs typeface="Times New Roman" panose="02020603050405020304" pitchFamily="18" charset="0"/>
                        </a:rPr>
                        <a:t> Süresi</a:t>
                      </a:r>
                      <a:endParaRPr lang="tr-TR" b="1" dirty="0">
                        <a:latin typeface="Times New Roman" panose="02020603050405020304" pitchFamily="18" charset="0"/>
                        <a:cs typeface="Times New Roman" panose="02020603050405020304" pitchFamily="18" charset="0"/>
                      </a:endParaRPr>
                    </a:p>
                  </a:txBody>
                  <a:tcPr anchor="ctr"/>
                </a:tc>
                <a:tc>
                  <a:txBody>
                    <a:bodyPr/>
                    <a:lstStyle/>
                    <a:p>
                      <a:pPr algn="ctr"/>
                      <a:r>
                        <a:rPr lang="tr-TR" b="1" dirty="0" smtClean="0">
                          <a:latin typeface="Times New Roman" panose="02020603050405020304" pitchFamily="18" charset="0"/>
                          <a:cs typeface="Times New Roman" panose="02020603050405020304" pitchFamily="18" charset="0"/>
                        </a:rPr>
                        <a:t>0-3 Yıl</a:t>
                      </a:r>
                      <a:endParaRPr lang="tr-TR" b="1" dirty="0">
                        <a:latin typeface="Times New Roman" panose="02020603050405020304" pitchFamily="18" charset="0"/>
                        <a:cs typeface="Times New Roman" panose="02020603050405020304" pitchFamily="18" charset="0"/>
                      </a:endParaRPr>
                    </a:p>
                  </a:txBody>
                  <a:tcPr anchor="ctr"/>
                </a:tc>
                <a:tc>
                  <a:txBody>
                    <a:bodyPr/>
                    <a:lstStyle/>
                    <a:p>
                      <a:pPr algn="ctr"/>
                      <a:r>
                        <a:rPr lang="tr-TR" b="1" dirty="0" smtClean="0">
                          <a:latin typeface="Times New Roman" panose="02020603050405020304" pitchFamily="18" charset="0"/>
                          <a:cs typeface="Times New Roman" panose="02020603050405020304" pitchFamily="18" charset="0"/>
                        </a:rPr>
                        <a:t>4-6 Yıl</a:t>
                      </a:r>
                      <a:endParaRPr lang="tr-TR" b="1" dirty="0">
                        <a:latin typeface="Times New Roman" panose="02020603050405020304" pitchFamily="18" charset="0"/>
                        <a:cs typeface="Times New Roman" panose="02020603050405020304" pitchFamily="18" charset="0"/>
                      </a:endParaRPr>
                    </a:p>
                  </a:txBody>
                  <a:tcPr anchor="ctr"/>
                </a:tc>
                <a:tc>
                  <a:txBody>
                    <a:bodyPr/>
                    <a:lstStyle/>
                    <a:p>
                      <a:pPr algn="ctr"/>
                      <a:r>
                        <a:rPr lang="tr-TR" b="1" dirty="0" smtClean="0">
                          <a:latin typeface="Times New Roman" panose="02020603050405020304" pitchFamily="18" charset="0"/>
                          <a:cs typeface="Times New Roman" panose="02020603050405020304" pitchFamily="18" charset="0"/>
                        </a:rPr>
                        <a:t>7-10 Yıl</a:t>
                      </a:r>
                      <a:endParaRPr lang="tr-TR" b="1" dirty="0">
                        <a:latin typeface="Times New Roman" panose="02020603050405020304" pitchFamily="18" charset="0"/>
                        <a:cs typeface="Times New Roman" panose="02020603050405020304" pitchFamily="18" charset="0"/>
                      </a:endParaRPr>
                    </a:p>
                  </a:txBody>
                  <a:tcPr anchor="ctr"/>
                </a:tc>
                <a:tc>
                  <a:txBody>
                    <a:bodyPr/>
                    <a:lstStyle/>
                    <a:p>
                      <a:pPr algn="ctr"/>
                      <a:r>
                        <a:rPr lang="tr-TR" b="1" dirty="0" smtClean="0">
                          <a:latin typeface="Times New Roman" panose="02020603050405020304" pitchFamily="18" charset="0"/>
                          <a:cs typeface="Times New Roman" panose="02020603050405020304" pitchFamily="18" charset="0"/>
                        </a:rPr>
                        <a:t>11 -15</a:t>
                      </a:r>
                      <a:r>
                        <a:rPr lang="tr-TR" b="1" baseline="0" dirty="0" smtClean="0">
                          <a:latin typeface="Times New Roman" panose="02020603050405020304" pitchFamily="18" charset="0"/>
                          <a:cs typeface="Times New Roman" panose="02020603050405020304" pitchFamily="18" charset="0"/>
                        </a:rPr>
                        <a:t> Yıl</a:t>
                      </a:r>
                      <a:endParaRPr lang="tr-TR" b="1" dirty="0">
                        <a:latin typeface="Times New Roman" panose="02020603050405020304" pitchFamily="18" charset="0"/>
                        <a:cs typeface="Times New Roman" panose="02020603050405020304" pitchFamily="18" charset="0"/>
                      </a:endParaRPr>
                    </a:p>
                  </a:txBody>
                  <a:tcPr anchor="ctr"/>
                </a:tc>
                <a:tc>
                  <a:txBody>
                    <a:bodyPr/>
                    <a:lstStyle/>
                    <a:p>
                      <a:pPr algn="ctr"/>
                      <a:r>
                        <a:rPr lang="tr-TR" b="1" dirty="0" smtClean="0">
                          <a:latin typeface="Times New Roman" panose="02020603050405020304" pitchFamily="18" charset="0"/>
                          <a:cs typeface="Times New Roman" panose="02020603050405020304" pitchFamily="18" charset="0"/>
                        </a:rPr>
                        <a:t>16-20 Yıl</a:t>
                      </a:r>
                      <a:endParaRPr lang="tr-TR" b="1"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tcPr>
                </a:tc>
                <a:tc>
                  <a:txBody>
                    <a:bodyPr/>
                    <a:lstStyle/>
                    <a:p>
                      <a:pPr algn="ctr"/>
                      <a:r>
                        <a:rPr lang="tr-TR" b="1" u="none" dirty="0" smtClean="0">
                          <a:latin typeface="Times New Roman" panose="02020603050405020304" pitchFamily="18" charset="0"/>
                          <a:cs typeface="Times New Roman" panose="02020603050405020304" pitchFamily="18" charset="0"/>
                        </a:rPr>
                        <a:t>21 üzeri</a:t>
                      </a:r>
                      <a:endParaRPr lang="tr-TR" b="1" u="none"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696077">
                <a:tc>
                  <a:txBody>
                    <a:bodyPr/>
                    <a:lstStyle/>
                    <a:p>
                      <a:pPr algn="l"/>
                      <a:r>
                        <a:rPr lang="tr-TR" b="1" dirty="0" smtClean="0">
                          <a:latin typeface="Times New Roman" panose="02020603050405020304" pitchFamily="18" charset="0"/>
                          <a:cs typeface="Times New Roman" panose="02020603050405020304" pitchFamily="18" charset="0"/>
                        </a:rPr>
                        <a:t>Kişi Sayısı</a:t>
                      </a:r>
                      <a:endParaRPr lang="tr-TR" b="1" dirty="0">
                        <a:latin typeface="Times New Roman" panose="02020603050405020304" pitchFamily="18" charset="0"/>
                        <a:cs typeface="Times New Roman" panose="02020603050405020304" pitchFamily="18" charset="0"/>
                      </a:endParaRPr>
                    </a:p>
                  </a:txBody>
                  <a:tcPr anchor="ctr"/>
                </a:tc>
                <a:tc>
                  <a:txBody>
                    <a:bodyPr/>
                    <a:lstStyle/>
                    <a:p>
                      <a:pPr algn="ctr"/>
                      <a:r>
                        <a:rPr lang="tr-TR" dirty="0" smtClean="0">
                          <a:latin typeface="Times New Roman" panose="02020603050405020304" pitchFamily="18" charset="0"/>
                          <a:cs typeface="Times New Roman" panose="02020603050405020304" pitchFamily="18" charset="0"/>
                        </a:rPr>
                        <a:t>1</a:t>
                      </a:r>
                      <a:endParaRPr lang="tr-TR" dirty="0">
                        <a:latin typeface="Times New Roman" panose="02020603050405020304" pitchFamily="18" charset="0"/>
                        <a:cs typeface="Times New Roman" panose="02020603050405020304" pitchFamily="18" charset="0"/>
                      </a:endParaRPr>
                    </a:p>
                  </a:txBody>
                  <a:tcPr anchor="ctr"/>
                </a:tc>
                <a:tc>
                  <a:txBody>
                    <a:bodyPr/>
                    <a:lstStyle/>
                    <a:p>
                      <a:pPr algn="ctr"/>
                      <a:r>
                        <a:rPr lang="tr-TR" dirty="0" smtClean="0">
                          <a:latin typeface="Times New Roman" panose="02020603050405020304" pitchFamily="18" charset="0"/>
                          <a:cs typeface="Times New Roman" panose="02020603050405020304" pitchFamily="18" charset="0"/>
                        </a:rPr>
                        <a:t>3</a:t>
                      </a:r>
                      <a:endParaRPr lang="tr-TR" dirty="0">
                        <a:latin typeface="Times New Roman" panose="02020603050405020304" pitchFamily="18" charset="0"/>
                        <a:cs typeface="Times New Roman" panose="02020603050405020304" pitchFamily="18" charset="0"/>
                      </a:endParaRPr>
                    </a:p>
                  </a:txBody>
                  <a:tcPr anchor="ctr"/>
                </a:tc>
                <a:tc>
                  <a:txBody>
                    <a:bodyPr/>
                    <a:lstStyle/>
                    <a:p>
                      <a:pPr algn="ctr"/>
                      <a:r>
                        <a:rPr lang="tr-TR" dirty="0" smtClean="0">
                          <a:latin typeface="Times New Roman" panose="02020603050405020304" pitchFamily="18" charset="0"/>
                          <a:cs typeface="Times New Roman" panose="02020603050405020304" pitchFamily="18" charset="0"/>
                        </a:rPr>
                        <a:t>8</a:t>
                      </a:r>
                      <a:endParaRPr lang="tr-TR" dirty="0">
                        <a:latin typeface="Times New Roman" panose="02020603050405020304" pitchFamily="18" charset="0"/>
                        <a:cs typeface="Times New Roman" panose="02020603050405020304" pitchFamily="18" charset="0"/>
                      </a:endParaRPr>
                    </a:p>
                  </a:txBody>
                  <a:tcPr anchor="ctr"/>
                </a:tc>
                <a:tc>
                  <a:txBody>
                    <a:bodyPr/>
                    <a:lstStyle/>
                    <a:p>
                      <a:pPr algn="ctr"/>
                      <a:r>
                        <a:rPr lang="tr-TR" dirty="0" smtClean="0">
                          <a:latin typeface="Times New Roman" panose="02020603050405020304" pitchFamily="18" charset="0"/>
                          <a:cs typeface="Times New Roman" panose="02020603050405020304" pitchFamily="18" charset="0"/>
                        </a:rPr>
                        <a:t>0</a:t>
                      </a:r>
                      <a:endParaRPr lang="tr-TR" dirty="0">
                        <a:latin typeface="Times New Roman" panose="02020603050405020304" pitchFamily="18" charset="0"/>
                        <a:cs typeface="Times New Roman" panose="02020603050405020304" pitchFamily="18" charset="0"/>
                      </a:endParaRPr>
                    </a:p>
                  </a:txBody>
                  <a:tcPr anchor="ctr"/>
                </a:tc>
                <a:tc>
                  <a:txBody>
                    <a:bodyPr/>
                    <a:lstStyle/>
                    <a:p>
                      <a:pPr algn="ctr"/>
                      <a:r>
                        <a:rPr lang="tr-TR" dirty="0" smtClean="0">
                          <a:latin typeface="Times New Roman" panose="02020603050405020304" pitchFamily="18" charset="0"/>
                          <a:cs typeface="Times New Roman" panose="02020603050405020304" pitchFamily="18" charset="0"/>
                        </a:rPr>
                        <a:t>0</a:t>
                      </a:r>
                      <a:endParaRPr lang="tr-TR"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tcPr>
                </a:tc>
                <a:tc>
                  <a:txBody>
                    <a:bodyPr/>
                    <a:lstStyle/>
                    <a:p>
                      <a:pPr algn="ctr"/>
                      <a:r>
                        <a:rPr lang="tr-TR" u="none" dirty="0" smtClean="0">
                          <a:latin typeface="Times New Roman" panose="02020603050405020304" pitchFamily="18" charset="0"/>
                          <a:cs typeface="Times New Roman" panose="02020603050405020304" pitchFamily="18" charset="0"/>
                        </a:rPr>
                        <a:t>3</a:t>
                      </a:r>
                      <a:endParaRPr lang="tr-TR" u="none"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bl>
          </a:graphicData>
        </a:graphic>
      </p:graphicFrame>
      <p:graphicFrame>
        <p:nvGraphicFramePr>
          <p:cNvPr id="14" name="Grafik 13"/>
          <p:cNvGraphicFramePr/>
          <p:nvPr>
            <p:extLst>
              <p:ext uri="{D42A27DB-BD31-4B8C-83A1-F6EECF244321}">
                <p14:modId xmlns:p14="http://schemas.microsoft.com/office/powerpoint/2010/main" val="514634788"/>
              </p:ext>
            </p:extLst>
          </p:nvPr>
        </p:nvGraphicFramePr>
        <p:xfrm>
          <a:off x="704258" y="3946700"/>
          <a:ext cx="7992886" cy="26506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526638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04664"/>
            <a:ext cx="8229600" cy="936104"/>
          </a:xfrm>
        </p:spPr>
        <p:txBody>
          <a:bodyPr>
            <a:normAutofit fontScale="90000"/>
          </a:bodyPr>
          <a:lstStyle/>
          <a:p>
            <a:pPr algn="ctr"/>
            <a:r>
              <a:rPr lang="tr-TR" dirty="0" smtClean="0">
                <a:latin typeface="Comic Sans MS" pitchFamily="66" charset="0"/>
              </a:rPr>
              <a:t/>
            </a:r>
            <a:br>
              <a:rPr lang="tr-TR" dirty="0" smtClean="0">
                <a:latin typeface="Comic Sans MS" pitchFamily="66" charset="0"/>
              </a:rPr>
            </a:br>
            <a:r>
              <a:rPr lang="tr-TR" sz="4000" b="1" dirty="0" smtClean="0">
                <a:solidFill>
                  <a:srgbClr val="0070C0"/>
                </a:solidFill>
                <a:latin typeface="Times New Roman" panose="02020603050405020304" pitchFamily="18" charset="0"/>
                <a:cs typeface="Times New Roman" panose="02020603050405020304" pitchFamily="18" charset="0"/>
              </a:rPr>
              <a:t>İnsan Kaynakları</a:t>
            </a:r>
            <a:endParaRPr lang="tr-TR" sz="4000" b="1" dirty="0">
              <a:solidFill>
                <a:srgbClr val="0070C0"/>
              </a:solidFill>
              <a:latin typeface="Times New Roman" panose="02020603050405020304" pitchFamily="18" charset="0"/>
              <a:ea typeface="Yu Gothic" panose="020B0400000000000000" pitchFamily="34" charset="-128"/>
              <a:cs typeface="Times New Roman" panose="02020603050405020304" pitchFamily="18" charset="0"/>
            </a:endParaRPr>
          </a:p>
        </p:txBody>
      </p:sp>
      <p:graphicFrame>
        <p:nvGraphicFramePr>
          <p:cNvPr id="4" name="3 İçerik Yer Tutucusu"/>
          <p:cNvGraphicFramePr>
            <a:graphicFrameLocks noGrp="1"/>
          </p:cNvGraphicFramePr>
          <p:nvPr>
            <p:ph idx="1"/>
            <p:extLst/>
          </p:nvPr>
        </p:nvGraphicFramePr>
        <p:xfrm>
          <a:off x="611560" y="1700808"/>
          <a:ext cx="7992889" cy="2029868"/>
        </p:xfrm>
        <a:graphic>
          <a:graphicData uri="http://schemas.openxmlformats.org/drawingml/2006/table">
            <a:tbl>
              <a:tblPr firstRow="1" bandRow="1">
                <a:tableStyleId>{5C22544A-7EE6-4342-B048-85BDC9FD1C3A}</a:tableStyleId>
              </a:tblPr>
              <a:tblGrid>
                <a:gridCol w="1224133">
                  <a:extLst>
                    <a:ext uri="{9D8B030D-6E8A-4147-A177-3AD203B41FA5}">
                      <a16:colId xmlns:a16="http://schemas.microsoft.com/office/drawing/2014/main" val="20000"/>
                    </a:ext>
                  </a:extLst>
                </a:gridCol>
                <a:gridCol w="1440163">
                  <a:extLst>
                    <a:ext uri="{9D8B030D-6E8A-4147-A177-3AD203B41FA5}">
                      <a16:colId xmlns:a16="http://schemas.microsoft.com/office/drawing/2014/main" val="20001"/>
                    </a:ext>
                  </a:extLst>
                </a:gridCol>
                <a:gridCol w="879209">
                  <a:extLst>
                    <a:ext uri="{9D8B030D-6E8A-4147-A177-3AD203B41FA5}">
                      <a16:colId xmlns:a16="http://schemas.microsoft.com/office/drawing/2014/main" val="20002"/>
                    </a:ext>
                  </a:extLst>
                </a:gridCol>
                <a:gridCol w="1112346">
                  <a:extLst>
                    <a:ext uri="{9D8B030D-6E8A-4147-A177-3AD203B41FA5}">
                      <a16:colId xmlns:a16="http://schemas.microsoft.com/office/drawing/2014/main" val="20003"/>
                    </a:ext>
                  </a:extLst>
                </a:gridCol>
                <a:gridCol w="1112346">
                  <a:extLst>
                    <a:ext uri="{9D8B030D-6E8A-4147-A177-3AD203B41FA5}">
                      <a16:colId xmlns:a16="http://schemas.microsoft.com/office/drawing/2014/main" val="20004"/>
                    </a:ext>
                  </a:extLst>
                </a:gridCol>
                <a:gridCol w="1112346">
                  <a:extLst>
                    <a:ext uri="{9D8B030D-6E8A-4147-A177-3AD203B41FA5}">
                      <a16:colId xmlns:a16="http://schemas.microsoft.com/office/drawing/2014/main" val="20005"/>
                    </a:ext>
                  </a:extLst>
                </a:gridCol>
                <a:gridCol w="1112346">
                  <a:extLst>
                    <a:ext uri="{9D8B030D-6E8A-4147-A177-3AD203B41FA5}">
                      <a16:colId xmlns:a16="http://schemas.microsoft.com/office/drawing/2014/main" val="20006"/>
                    </a:ext>
                  </a:extLst>
                </a:gridCol>
              </a:tblGrid>
              <a:tr h="648072">
                <a:tc gridSpan="7">
                  <a:txBody>
                    <a:bodyPr/>
                    <a:lstStyle/>
                    <a:p>
                      <a:pPr algn="ctr"/>
                      <a:r>
                        <a:rPr lang="tr-TR" sz="1800" dirty="0" smtClean="0">
                          <a:latin typeface="Times New Roman" panose="02020603050405020304" pitchFamily="18" charset="0"/>
                          <a:cs typeface="Times New Roman" panose="02020603050405020304" pitchFamily="18" charset="0"/>
                        </a:rPr>
                        <a:t>İDARİ</a:t>
                      </a:r>
                      <a:r>
                        <a:rPr lang="tr-TR" sz="1800" baseline="0" dirty="0" smtClean="0">
                          <a:latin typeface="Times New Roman" panose="02020603050405020304" pitchFamily="18" charset="0"/>
                          <a:cs typeface="Times New Roman" panose="02020603050405020304" pitchFamily="18" charset="0"/>
                        </a:rPr>
                        <a:t> PERSONELİN EĞİTİM DURUMU</a:t>
                      </a:r>
                      <a:endParaRPr lang="tr-TR" sz="1800" dirty="0">
                        <a:latin typeface="Times New Roman" panose="02020603050405020304" pitchFamily="18" charset="0"/>
                        <a:cs typeface="Times New Roman" panose="02020603050405020304" pitchFamily="18" charset="0"/>
                      </a:endParaRPr>
                    </a:p>
                  </a:txBody>
                  <a:tcPr anchor="ct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pPr algn="ctr"/>
                      <a:endParaRPr lang="tr-TR" dirty="0">
                        <a:latin typeface="Comic Sans MS" pitchFamily="66" charset="0"/>
                      </a:endParaRPr>
                    </a:p>
                  </a:txBody>
                  <a:tcPr anchor="ctr"/>
                </a:tc>
                <a:extLst>
                  <a:ext uri="{0D108BD9-81ED-4DB2-BD59-A6C34878D82A}">
                    <a16:rowId xmlns:a16="http://schemas.microsoft.com/office/drawing/2014/main" val="10000"/>
                  </a:ext>
                </a:extLst>
              </a:tr>
              <a:tr h="519201">
                <a:tc>
                  <a:txBody>
                    <a:bodyPr/>
                    <a:lstStyle/>
                    <a:p>
                      <a:pPr algn="l"/>
                      <a:r>
                        <a:rPr lang="tr-TR" sz="1800" b="1" dirty="0" smtClean="0">
                          <a:latin typeface="Times New Roman" panose="02020603050405020304" pitchFamily="18" charset="0"/>
                          <a:cs typeface="Times New Roman" panose="02020603050405020304" pitchFamily="18" charset="0"/>
                        </a:rPr>
                        <a:t>Eğitim Durumu</a:t>
                      </a: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latin typeface="Times New Roman" panose="02020603050405020304" pitchFamily="18" charset="0"/>
                          <a:cs typeface="Times New Roman" panose="02020603050405020304" pitchFamily="18" charset="0"/>
                        </a:rPr>
                        <a:t>İlköğretim</a:t>
                      </a: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latin typeface="Times New Roman" panose="02020603050405020304" pitchFamily="18" charset="0"/>
                          <a:cs typeface="Times New Roman" panose="02020603050405020304" pitchFamily="18" charset="0"/>
                        </a:rPr>
                        <a:t>Lise</a:t>
                      </a: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latin typeface="Times New Roman" panose="02020603050405020304" pitchFamily="18" charset="0"/>
                          <a:cs typeface="Times New Roman" panose="02020603050405020304" pitchFamily="18" charset="0"/>
                        </a:rPr>
                        <a:t>Ön Lisans </a:t>
                      </a: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latin typeface="Times New Roman" panose="02020603050405020304" pitchFamily="18" charset="0"/>
                          <a:cs typeface="Times New Roman" panose="02020603050405020304" pitchFamily="18" charset="0"/>
                        </a:rPr>
                        <a:t>Lisans </a:t>
                      </a: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latin typeface="Times New Roman" panose="02020603050405020304" pitchFamily="18" charset="0"/>
                          <a:cs typeface="Times New Roman" panose="02020603050405020304" pitchFamily="18" charset="0"/>
                        </a:rPr>
                        <a:t>Yüksek</a:t>
                      </a:r>
                      <a:r>
                        <a:rPr lang="tr-TR" sz="1800" b="1" baseline="0" dirty="0" smtClean="0">
                          <a:latin typeface="Times New Roman" panose="02020603050405020304" pitchFamily="18" charset="0"/>
                          <a:cs typeface="Times New Roman" panose="02020603050405020304" pitchFamily="18" charset="0"/>
                        </a:rPr>
                        <a:t> Lisans</a:t>
                      </a:r>
                      <a:endParaRPr lang="tr-TR" sz="1800" b="1"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latin typeface="Times New Roman" panose="02020603050405020304" pitchFamily="18" charset="0"/>
                          <a:cs typeface="Times New Roman" panose="02020603050405020304" pitchFamily="18" charset="0"/>
                        </a:rPr>
                        <a:t>Toplam</a:t>
                      </a:r>
                      <a:endParaRPr lang="tr-TR" sz="1800"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1"/>
                  </a:ext>
                </a:extLst>
              </a:tr>
              <a:tr h="7417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dirty="0" smtClean="0">
                          <a:latin typeface="Times New Roman" panose="02020603050405020304" pitchFamily="18" charset="0"/>
                          <a:cs typeface="Times New Roman" panose="02020603050405020304" pitchFamily="18" charset="0"/>
                        </a:rPr>
                        <a:t>Kişi Sayısı</a:t>
                      </a: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12</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16</a:t>
                      </a:r>
                      <a:endParaRPr lang="tr-TR" sz="18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2"/>
                  </a:ext>
                </a:extLst>
              </a:tr>
            </a:tbl>
          </a:graphicData>
        </a:graphic>
      </p:graphicFrame>
      <p:graphicFrame>
        <p:nvGraphicFramePr>
          <p:cNvPr id="6" name="5 Tablo"/>
          <p:cNvGraphicFramePr>
            <a:graphicFrameLocks noGrp="1"/>
          </p:cNvGraphicFramePr>
          <p:nvPr>
            <p:extLst>
              <p:ext uri="{D42A27DB-BD31-4B8C-83A1-F6EECF244321}">
                <p14:modId xmlns:p14="http://schemas.microsoft.com/office/powerpoint/2010/main" val="690663679"/>
              </p:ext>
            </p:extLst>
          </p:nvPr>
        </p:nvGraphicFramePr>
        <p:xfrm>
          <a:off x="611560" y="1916832"/>
          <a:ext cx="7992887" cy="1896210"/>
        </p:xfrm>
        <a:graphic>
          <a:graphicData uri="http://schemas.openxmlformats.org/drawingml/2006/table">
            <a:tbl>
              <a:tblPr firstRow="1" bandRow="1">
                <a:tableStyleId>{5C22544A-7EE6-4342-B048-85BDC9FD1C3A}</a:tableStyleId>
              </a:tblPr>
              <a:tblGrid>
                <a:gridCol w="1049260">
                  <a:extLst>
                    <a:ext uri="{9D8B030D-6E8A-4147-A177-3AD203B41FA5}">
                      <a16:colId xmlns:a16="http://schemas.microsoft.com/office/drawing/2014/main" val="20000"/>
                    </a:ext>
                  </a:extLst>
                </a:gridCol>
                <a:gridCol w="1038972">
                  <a:extLst>
                    <a:ext uri="{9D8B030D-6E8A-4147-A177-3AD203B41FA5}">
                      <a16:colId xmlns:a16="http://schemas.microsoft.com/office/drawing/2014/main" val="20001"/>
                    </a:ext>
                  </a:extLst>
                </a:gridCol>
                <a:gridCol w="1152128">
                  <a:extLst>
                    <a:ext uri="{9D8B030D-6E8A-4147-A177-3AD203B41FA5}">
                      <a16:colId xmlns:a16="http://schemas.microsoft.com/office/drawing/2014/main" val="20003"/>
                    </a:ext>
                  </a:extLst>
                </a:gridCol>
                <a:gridCol w="1008112">
                  <a:extLst>
                    <a:ext uri="{9D8B030D-6E8A-4147-A177-3AD203B41FA5}">
                      <a16:colId xmlns:a16="http://schemas.microsoft.com/office/drawing/2014/main" val="20004"/>
                    </a:ext>
                  </a:extLst>
                </a:gridCol>
                <a:gridCol w="1152128">
                  <a:extLst>
                    <a:ext uri="{9D8B030D-6E8A-4147-A177-3AD203B41FA5}">
                      <a16:colId xmlns:a16="http://schemas.microsoft.com/office/drawing/2014/main" val="20005"/>
                    </a:ext>
                  </a:extLst>
                </a:gridCol>
                <a:gridCol w="1296144">
                  <a:extLst>
                    <a:ext uri="{9D8B030D-6E8A-4147-A177-3AD203B41FA5}">
                      <a16:colId xmlns:a16="http://schemas.microsoft.com/office/drawing/2014/main" val="20006"/>
                    </a:ext>
                  </a:extLst>
                </a:gridCol>
                <a:gridCol w="1296143">
                  <a:extLst>
                    <a:ext uri="{9D8B030D-6E8A-4147-A177-3AD203B41FA5}">
                      <a16:colId xmlns:a16="http://schemas.microsoft.com/office/drawing/2014/main" val="2577559553"/>
                    </a:ext>
                  </a:extLst>
                </a:gridCol>
              </a:tblGrid>
              <a:tr h="504056">
                <a:tc gridSpan="7">
                  <a:txBody>
                    <a:bodyPr/>
                    <a:lstStyle/>
                    <a:p>
                      <a:pPr algn="ctr"/>
                      <a:r>
                        <a:rPr lang="tr-TR" sz="2000" dirty="0" smtClean="0">
                          <a:latin typeface="Times New Roman" panose="02020603050405020304" pitchFamily="18" charset="0"/>
                          <a:cs typeface="Times New Roman" panose="02020603050405020304" pitchFamily="18" charset="0"/>
                        </a:rPr>
                        <a:t>Birimde Fiilen Çalışan Personelin Yaş Aralığı</a:t>
                      </a:r>
                      <a:endParaRPr lang="tr-TR" sz="2000" dirty="0">
                        <a:latin typeface="Times New Roman" panose="02020603050405020304" pitchFamily="18" charset="0"/>
                        <a:cs typeface="Times New Roman" panose="02020603050405020304" pitchFamily="18" charset="0"/>
                      </a:endParaRPr>
                    </a:p>
                  </a:txBody>
                  <a:tcPr anchor="ct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dirty="0"/>
                    </a:p>
                  </a:txBody>
                  <a:tcPr/>
                </a:tc>
                <a:tc hMerge="1">
                  <a:txBody>
                    <a:bodyPr/>
                    <a:lstStyle/>
                    <a:p>
                      <a:endParaRPr lang="tr-TR"/>
                    </a:p>
                  </a:txBody>
                  <a:tcPr/>
                </a:tc>
                <a:extLst>
                  <a:ext uri="{0D108BD9-81ED-4DB2-BD59-A6C34878D82A}">
                    <a16:rowId xmlns:a16="http://schemas.microsoft.com/office/drawing/2014/main" val="10000"/>
                  </a:ext>
                </a:extLst>
              </a:tr>
              <a:tr h="696077">
                <a:tc>
                  <a:txBody>
                    <a:bodyPr/>
                    <a:lstStyle/>
                    <a:p>
                      <a:pPr algn="l"/>
                      <a:r>
                        <a:rPr lang="tr-TR" b="1" dirty="0" smtClean="0">
                          <a:latin typeface="Times New Roman" panose="02020603050405020304" pitchFamily="18" charset="0"/>
                          <a:cs typeface="Times New Roman" panose="02020603050405020304" pitchFamily="18" charset="0"/>
                        </a:rPr>
                        <a:t>Hizmet</a:t>
                      </a:r>
                      <a:r>
                        <a:rPr lang="tr-TR" b="1" baseline="0" dirty="0" smtClean="0">
                          <a:latin typeface="Times New Roman" panose="02020603050405020304" pitchFamily="18" charset="0"/>
                          <a:cs typeface="Times New Roman" panose="02020603050405020304" pitchFamily="18" charset="0"/>
                        </a:rPr>
                        <a:t> Sınıfı</a:t>
                      </a:r>
                      <a:endParaRPr lang="tr-TR" b="1" dirty="0">
                        <a:latin typeface="Times New Roman" panose="02020603050405020304" pitchFamily="18" charset="0"/>
                        <a:cs typeface="Times New Roman" panose="02020603050405020304" pitchFamily="18" charset="0"/>
                      </a:endParaRPr>
                    </a:p>
                  </a:txBody>
                  <a:tcPr anchor="ctr"/>
                </a:tc>
                <a:tc>
                  <a:txBody>
                    <a:bodyPr/>
                    <a:lstStyle/>
                    <a:p>
                      <a:pPr algn="ctr"/>
                      <a:r>
                        <a:rPr lang="tr-TR" b="1" dirty="0" smtClean="0">
                          <a:latin typeface="Times New Roman" panose="02020603050405020304" pitchFamily="18" charset="0"/>
                          <a:cs typeface="Times New Roman" panose="02020603050405020304" pitchFamily="18" charset="0"/>
                        </a:rPr>
                        <a:t>21-25 Yaş</a:t>
                      </a:r>
                      <a:endParaRPr lang="tr-TR" b="1" dirty="0">
                        <a:latin typeface="Times New Roman" panose="02020603050405020304" pitchFamily="18" charset="0"/>
                        <a:cs typeface="Times New Roman" panose="02020603050405020304" pitchFamily="18" charset="0"/>
                      </a:endParaRPr>
                    </a:p>
                  </a:txBody>
                  <a:tcPr anchor="ctr"/>
                </a:tc>
                <a:tc>
                  <a:txBody>
                    <a:bodyPr/>
                    <a:lstStyle/>
                    <a:p>
                      <a:pPr algn="ctr"/>
                      <a:r>
                        <a:rPr lang="tr-TR" b="1" dirty="0" smtClean="0">
                          <a:latin typeface="Times New Roman" panose="02020603050405020304" pitchFamily="18" charset="0"/>
                          <a:cs typeface="Times New Roman" panose="02020603050405020304" pitchFamily="18" charset="0"/>
                        </a:rPr>
                        <a:t>26-30 Yaş</a:t>
                      </a:r>
                      <a:endParaRPr lang="tr-TR" b="1" dirty="0">
                        <a:latin typeface="Times New Roman" panose="02020603050405020304" pitchFamily="18" charset="0"/>
                        <a:cs typeface="Times New Roman" panose="02020603050405020304" pitchFamily="18" charset="0"/>
                      </a:endParaRPr>
                    </a:p>
                  </a:txBody>
                  <a:tcPr anchor="ctr"/>
                </a:tc>
                <a:tc>
                  <a:txBody>
                    <a:bodyPr/>
                    <a:lstStyle/>
                    <a:p>
                      <a:pPr algn="ctr"/>
                      <a:r>
                        <a:rPr lang="tr-TR" b="1" dirty="0" smtClean="0">
                          <a:latin typeface="Times New Roman" panose="02020603050405020304" pitchFamily="18" charset="0"/>
                          <a:cs typeface="Times New Roman" panose="02020603050405020304" pitchFamily="18" charset="0"/>
                        </a:rPr>
                        <a:t>31-35 Yaş</a:t>
                      </a:r>
                      <a:endParaRPr lang="tr-TR" b="1" dirty="0">
                        <a:latin typeface="Times New Roman" panose="02020603050405020304" pitchFamily="18" charset="0"/>
                        <a:cs typeface="Times New Roman" panose="02020603050405020304" pitchFamily="18" charset="0"/>
                      </a:endParaRPr>
                    </a:p>
                  </a:txBody>
                  <a:tcPr anchor="ctr"/>
                </a:tc>
                <a:tc>
                  <a:txBody>
                    <a:bodyPr/>
                    <a:lstStyle/>
                    <a:p>
                      <a:pPr algn="ctr"/>
                      <a:r>
                        <a:rPr lang="tr-TR" b="1" baseline="0" dirty="0" smtClean="0">
                          <a:latin typeface="Times New Roman" panose="02020603050405020304" pitchFamily="18" charset="0"/>
                          <a:cs typeface="Times New Roman" panose="02020603050405020304" pitchFamily="18" charset="0"/>
                        </a:rPr>
                        <a:t>36-40 Yaş</a:t>
                      </a:r>
                      <a:endParaRPr lang="tr-TR" b="1" dirty="0">
                        <a:latin typeface="Times New Roman" panose="02020603050405020304" pitchFamily="18" charset="0"/>
                        <a:cs typeface="Times New Roman" panose="02020603050405020304" pitchFamily="18" charset="0"/>
                      </a:endParaRPr>
                    </a:p>
                  </a:txBody>
                  <a:tcPr anchor="ctr"/>
                </a:tc>
                <a:tc>
                  <a:txBody>
                    <a:bodyPr/>
                    <a:lstStyle/>
                    <a:p>
                      <a:pPr algn="ctr"/>
                      <a:r>
                        <a:rPr lang="tr-TR" b="1" dirty="0" smtClean="0">
                          <a:latin typeface="Times New Roman" panose="02020603050405020304" pitchFamily="18" charset="0"/>
                          <a:cs typeface="Times New Roman" panose="02020603050405020304" pitchFamily="18" charset="0"/>
                        </a:rPr>
                        <a:t>41-50 Yaş</a:t>
                      </a:r>
                      <a:endParaRPr lang="tr-TR" b="1"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tcPr>
                </a:tc>
                <a:tc>
                  <a:txBody>
                    <a:bodyPr/>
                    <a:lstStyle/>
                    <a:p>
                      <a:pPr algn="ctr"/>
                      <a:r>
                        <a:rPr lang="tr-TR" b="1" u="none" dirty="0" smtClean="0">
                          <a:latin typeface="Times New Roman" panose="02020603050405020304" pitchFamily="18" charset="0"/>
                          <a:cs typeface="Times New Roman" panose="02020603050405020304" pitchFamily="18" charset="0"/>
                        </a:rPr>
                        <a:t>51 üzeri</a:t>
                      </a:r>
                      <a:endParaRPr lang="tr-TR" b="1" u="none"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696077">
                <a:tc>
                  <a:txBody>
                    <a:bodyPr/>
                    <a:lstStyle/>
                    <a:p>
                      <a:pPr algn="l"/>
                      <a:r>
                        <a:rPr lang="tr-TR" b="1" dirty="0" smtClean="0">
                          <a:latin typeface="Times New Roman" panose="02020603050405020304" pitchFamily="18" charset="0"/>
                          <a:cs typeface="Times New Roman" panose="02020603050405020304" pitchFamily="18" charset="0"/>
                        </a:rPr>
                        <a:t>Genel İdari Hizmetler</a:t>
                      </a:r>
                      <a:endParaRPr lang="tr-TR" b="1" dirty="0">
                        <a:latin typeface="Times New Roman" panose="02020603050405020304" pitchFamily="18" charset="0"/>
                        <a:cs typeface="Times New Roman" panose="02020603050405020304" pitchFamily="18" charset="0"/>
                      </a:endParaRPr>
                    </a:p>
                  </a:txBody>
                  <a:tcPr anchor="ctr"/>
                </a:tc>
                <a:tc>
                  <a:txBody>
                    <a:bodyPr/>
                    <a:lstStyle/>
                    <a:p>
                      <a:pPr algn="ctr"/>
                      <a:r>
                        <a:rPr lang="tr-TR" dirty="0" smtClean="0">
                          <a:latin typeface="Times New Roman" panose="02020603050405020304" pitchFamily="18" charset="0"/>
                          <a:cs typeface="Times New Roman" panose="02020603050405020304" pitchFamily="18" charset="0"/>
                        </a:rPr>
                        <a:t>1</a:t>
                      </a:r>
                      <a:endParaRPr lang="tr-TR" dirty="0">
                        <a:latin typeface="Times New Roman" panose="02020603050405020304" pitchFamily="18" charset="0"/>
                        <a:cs typeface="Times New Roman" panose="02020603050405020304" pitchFamily="18" charset="0"/>
                      </a:endParaRPr>
                    </a:p>
                  </a:txBody>
                  <a:tcPr anchor="ctr"/>
                </a:tc>
                <a:tc>
                  <a:txBody>
                    <a:bodyPr/>
                    <a:lstStyle/>
                    <a:p>
                      <a:pPr algn="ctr"/>
                      <a:r>
                        <a:rPr lang="tr-TR" dirty="0" smtClean="0">
                          <a:latin typeface="Times New Roman" panose="02020603050405020304" pitchFamily="18" charset="0"/>
                          <a:cs typeface="Times New Roman" panose="02020603050405020304" pitchFamily="18" charset="0"/>
                        </a:rPr>
                        <a:t>3</a:t>
                      </a:r>
                      <a:endParaRPr lang="tr-TR" dirty="0">
                        <a:latin typeface="Times New Roman" panose="02020603050405020304" pitchFamily="18" charset="0"/>
                        <a:cs typeface="Times New Roman" panose="02020603050405020304" pitchFamily="18" charset="0"/>
                      </a:endParaRPr>
                    </a:p>
                  </a:txBody>
                  <a:tcPr anchor="ctr"/>
                </a:tc>
                <a:tc>
                  <a:txBody>
                    <a:bodyPr/>
                    <a:lstStyle/>
                    <a:p>
                      <a:pPr algn="ctr"/>
                      <a:r>
                        <a:rPr lang="tr-TR" smtClean="0">
                          <a:latin typeface="Times New Roman" panose="02020603050405020304" pitchFamily="18" charset="0"/>
                          <a:cs typeface="Times New Roman" panose="02020603050405020304" pitchFamily="18" charset="0"/>
                        </a:rPr>
                        <a:t>5</a:t>
                      </a:r>
                      <a:endParaRPr lang="tr-TR" dirty="0">
                        <a:latin typeface="Times New Roman" panose="02020603050405020304" pitchFamily="18" charset="0"/>
                        <a:cs typeface="Times New Roman" panose="02020603050405020304" pitchFamily="18" charset="0"/>
                      </a:endParaRPr>
                    </a:p>
                  </a:txBody>
                  <a:tcPr anchor="ctr"/>
                </a:tc>
                <a:tc>
                  <a:txBody>
                    <a:bodyPr/>
                    <a:lstStyle/>
                    <a:p>
                      <a:pPr algn="ctr"/>
                      <a:r>
                        <a:rPr lang="tr-TR" dirty="0" smtClean="0">
                          <a:latin typeface="Times New Roman" panose="02020603050405020304" pitchFamily="18" charset="0"/>
                          <a:cs typeface="Times New Roman" panose="02020603050405020304" pitchFamily="18" charset="0"/>
                        </a:rPr>
                        <a:t>2</a:t>
                      </a:r>
                      <a:endParaRPr lang="tr-TR" dirty="0">
                        <a:latin typeface="Times New Roman" panose="02020603050405020304" pitchFamily="18" charset="0"/>
                        <a:cs typeface="Times New Roman" panose="02020603050405020304" pitchFamily="18" charset="0"/>
                      </a:endParaRPr>
                    </a:p>
                  </a:txBody>
                  <a:tcPr anchor="ctr"/>
                </a:tc>
                <a:tc>
                  <a:txBody>
                    <a:bodyPr/>
                    <a:lstStyle/>
                    <a:p>
                      <a:pPr algn="ctr"/>
                      <a:r>
                        <a:rPr lang="tr-TR" dirty="0" smtClean="0">
                          <a:latin typeface="Times New Roman" panose="02020603050405020304" pitchFamily="18" charset="0"/>
                          <a:cs typeface="Times New Roman" panose="02020603050405020304" pitchFamily="18" charset="0"/>
                        </a:rPr>
                        <a:t>3</a:t>
                      </a:r>
                      <a:endParaRPr lang="tr-TR"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tcPr>
                </a:tc>
                <a:tc>
                  <a:txBody>
                    <a:bodyPr/>
                    <a:lstStyle/>
                    <a:p>
                      <a:pPr algn="ctr"/>
                      <a:r>
                        <a:rPr lang="tr-TR" u="none" dirty="0" smtClean="0">
                          <a:latin typeface="Times New Roman" panose="02020603050405020304" pitchFamily="18" charset="0"/>
                          <a:cs typeface="Times New Roman" panose="02020603050405020304" pitchFamily="18" charset="0"/>
                        </a:rPr>
                        <a:t>1</a:t>
                      </a:r>
                      <a:endParaRPr lang="tr-TR" u="none"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bl>
          </a:graphicData>
        </a:graphic>
      </p:graphicFrame>
      <p:graphicFrame>
        <p:nvGraphicFramePr>
          <p:cNvPr id="14" name="Grafik 13"/>
          <p:cNvGraphicFramePr/>
          <p:nvPr>
            <p:extLst>
              <p:ext uri="{D42A27DB-BD31-4B8C-83A1-F6EECF244321}">
                <p14:modId xmlns:p14="http://schemas.microsoft.com/office/powerpoint/2010/main" val="4173400019"/>
              </p:ext>
            </p:extLst>
          </p:nvPr>
        </p:nvGraphicFramePr>
        <p:xfrm>
          <a:off x="704258" y="3946700"/>
          <a:ext cx="7992886" cy="26506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21480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16632"/>
            <a:ext cx="7886700" cy="576063"/>
          </a:xfrm>
        </p:spPr>
        <p:txBody>
          <a:bodyPr>
            <a:normAutofit fontScale="90000"/>
          </a:bodyPr>
          <a:lstStyle/>
          <a:p>
            <a:pPr algn="ctr"/>
            <a:r>
              <a:rPr lang="tr-TR" sz="3600" b="1" dirty="0">
                <a:solidFill>
                  <a:schemeClr val="accent5"/>
                </a:solidFill>
                <a:latin typeface="Times New Roman" panose="02020603050405020304" pitchFamily="18" charset="0"/>
                <a:cs typeface="Times New Roman" panose="02020603050405020304" pitchFamily="18" charset="0"/>
              </a:rPr>
              <a:t>Ulaştırma </a:t>
            </a:r>
            <a:r>
              <a:rPr lang="tr-TR" sz="3600" b="1" dirty="0" smtClean="0">
                <a:solidFill>
                  <a:schemeClr val="accent5"/>
                </a:solidFill>
                <a:latin typeface="Times New Roman" panose="02020603050405020304" pitchFamily="18" charset="0"/>
                <a:cs typeface="Times New Roman" panose="02020603050405020304" pitchFamily="18" charset="0"/>
              </a:rPr>
              <a:t>Hizmetleri</a:t>
            </a:r>
            <a:endParaRPr lang="tr-TR" b="1" dirty="0">
              <a:solidFill>
                <a:schemeClr val="accent5"/>
              </a:solidFill>
            </a:endParaRPr>
          </a:p>
        </p:txBody>
      </p:sp>
      <p:sp>
        <p:nvSpPr>
          <p:cNvPr id="3" name="İçerik Yer Tutucusu 2"/>
          <p:cNvSpPr>
            <a:spLocks noGrp="1"/>
          </p:cNvSpPr>
          <p:nvPr>
            <p:ph idx="1"/>
          </p:nvPr>
        </p:nvSpPr>
        <p:spPr>
          <a:xfrm>
            <a:off x="628650" y="836711"/>
            <a:ext cx="7886700" cy="5340251"/>
          </a:xfrm>
        </p:spPr>
        <p:txBody>
          <a:bodyPr>
            <a:normAutofit fontScale="92500" lnSpcReduction="20000"/>
          </a:bodyPr>
          <a:lstStyle/>
          <a:p>
            <a:r>
              <a:rPr lang="tr-TR" dirty="0" smtClean="0">
                <a:latin typeface="Times New Roman" panose="02020603050405020304" pitchFamily="18" charset="0"/>
                <a:cs typeface="Times New Roman" panose="02020603050405020304" pitchFamily="18" charset="0"/>
              </a:rPr>
              <a:t>Üniversitenin genel araç hizmetlerini sağlıklı ve hızlı bir şekilde yerine getirmek,</a:t>
            </a:r>
          </a:p>
          <a:p>
            <a:r>
              <a:rPr lang="tr-TR" dirty="0" smtClean="0">
                <a:latin typeface="Times New Roman" panose="02020603050405020304" pitchFamily="18" charset="0"/>
                <a:cs typeface="Times New Roman" panose="02020603050405020304" pitchFamily="18" charset="0"/>
              </a:rPr>
              <a:t>Personel servisi hizmeti yapmak, </a:t>
            </a:r>
          </a:p>
          <a:p>
            <a:r>
              <a:rPr lang="tr-TR" dirty="0" smtClean="0">
                <a:latin typeface="Times New Roman" panose="02020603050405020304" pitchFamily="18" charset="0"/>
                <a:cs typeface="Times New Roman" panose="02020603050405020304" pitchFamily="18" charset="0"/>
              </a:rPr>
              <a:t>Öğrenci </a:t>
            </a:r>
            <a:r>
              <a:rPr lang="tr-TR" dirty="0">
                <a:latin typeface="Times New Roman" panose="02020603050405020304" pitchFamily="18" charset="0"/>
                <a:cs typeface="Times New Roman" panose="02020603050405020304" pitchFamily="18" charset="0"/>
              </a:rPr>
              <a:t>sosyal </a:t>
            </a:r>
            <a:r>
              <a:rPr lang="tr-TR" dirty="0" smtClean="0">
                <a:latin typeface="Times New Roman" panose="02020603050405020304" pitchFamily="18" charset="0"/>
                <a:cs typeface="Times New Roman" panose="02020603050405020304" pitchFamily="18" charset="0"/>
              </a:rPr>
              <a:t>aktiviteleri hizmeti yapmak,</a:t>
            </a:r>
          </a:p>
          <a:p>
            <a:r>
              <a:rPr lang="tr-TR" dirty="0" smtClean="0">
                <a:latin typeface="Times New Roman" panose="02020603050405020304" pitchFamily="18" charset="0"/>
                <a:cs typeface="Times New Roman" panose="02020603050405020304" pitchFamily="18" charset="0"/>
              </a:rPr>
              <a:t>Diğer kurumların öğrenci </a:t>
            </a:r>
            <a:r>
              <a:rPr lang="tr-TR" dirty="0">
                <a:latin typeface="Times New Roman" panose="02020603050405020304" pitchFamily="18" charset="0"/>
                <a:cs typeface="Times New Roman" panose="02020603050405020304" pitchFamily="18" charset="0"/>
              </a:rPr>
              <a:t>sosyal </a:t>
            </a:r>
            <a:r>
              <a:rPr lang="tr-TR" dirty="0" smtClean="0">
                <a:latin typeface="Times New Roman" panose="02020603050405020304" pitchFamily="18" charset="0"/>
                <a:cs typeface="Times New Roman" panose="02020603050405020304" pitchFamily="18" charset="0"/>
              </a:rPr>
              <a:t>aktiviteleri hizmeti yapmak,</a:t>
            </a:r>
            <a:endParaRPr lang="tr-TR" dirty="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 Tarla ve bahçe işlerine hizmette bulunmak,</a:t>
            </a:r>
          </a:p>
          <a:p>
            <a:r>
              <a:rPr lang="tr-TR" dirty="0">
                <a:latin typeface="Times New Roman" panose="02020603050405020304" pitchFamily="18" charset="0"/>
                <a:cs typeface="Times New Roman" panose="02020603050405020304" pitchFamily="18" charset="0"/>
              </a:rPr>
              <a:t> Yapı İşleri ve Teknik Daire </a:t>
            </a:r>
            <a:r>
              <a:rPr lang="tr-TR" dirty="0" smtClean="0">
                <a:latin typeface="Times New Roman" panose="02020603050405020304" pitchFamily="18" charset="0"/>
                <a:cs typeface="Times New Roman" panose="02020603050405020304" pitchFamily="18" charset="0"/>
              </a:rPr>
              <a:t>Başkanlığınca talep edilen hizmetleri yapmak,</a:t>
            </a:r>
            <a:endParaRPr lang="tr-TR" dirty="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 Merkez </a:t>
            </a:r>
            <a:r>
              <a:rPr lang="tr-TR" dirty="0">
                <a:latin typeface="Times New Roman" panose="02020603050405020304" pitchFamily="18" charset="0"/>
                <a:cs typeface="Times New Roman" panose="02020603050405020304" pitchFamily="18" charset="0"/>
              </a:rPr>
              <a:t>ve Batı </a:t>
            </a:r>
            <a:r>
              <a:rPr lang="tr-TR" dirty="0" smtClean="0">
                <a:latin typeface="Times New Roman" panose="02020603050405020304" pitchFamily="18" charset="0"/>
                <a:cs typeface="Times New Roman" panose="02020603050405020304" pitchFamily="18" charset="0"/>
              </a:rPr>
              <a:t>Raman Kampüslerinde itfaiye hizmetlerini yapmak,</a:t>
            </a:r>
          </a:p>
          <a:p>
            <a:r>
              <a:rPr lang="tr-TR" dirty="0">
                <a:latin typeface="Times New Roman" panose="02020603050405020304" pitchFamily="18" charset="0"/>
                <a:cs typeface="Times New Roman" panose="02020603050405020304" pitchFamily="18" charset="0"/>
              </a:rPr>
              <a:t> Kampüs içi ve kampüs dışında, kuruma ait iş ve işlemleri yürüten  </a:t>
            </a:r>
            <a:r>
              <a:rPr lang="tr-TR" dirty="0" smtClean="0">
                <a:latin typeface="Times New Roman" panose="02020603050405020304" pitchFamily="18" charset="0"/>
                <a:cs typeface="Times New Roman" panose="02020603050405020304" pitchFamily="18" charset="0"/>
              </a:rPr>
              <a:t> </a:t>
            </a:r>
          </a:p>
          <a:p>
            <a:pPr marL="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personelin </a:t>
            </a:r>
            <a:r>
              <a:rPr lang="tr-TR" dirty="0">
                <a:latin typeface="Times New Roman" panose="02020603050405020304" pitchFamily="18" charset="0"/>
                <a:cs typeface="Times New Roman" panose="02020603050405020304" pitchFamily="18" charset="0"/>
              </a:rPr>
              <a:t>ulaşımlarını sağlamak  ve üniversitemize ait diğer </a:t>
            </a:r>
            <a:endParaRPr lang="tr-TR" dirty="0" smtClean="0">
              <a:latin typeface="Times New Roman" panose="02020603050405020304" pitchFamily="18" charset="0"/>
              <a:cs typeface="Times New Roman" panose="02020603050405020304" pitchFamily="18" charset="0"/>
            </a:endParaRPr>
          </a:p>
          <a:p>
            <a:pPr marL="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hizmetleri </a:t>
            </a:r>
            <a:r>
              <a:rPr lang="tr-TR" dirty="0">
                <a:latin typeface="Times New Roman" panose="02020603050405020304" pitchFamily="18" charset="0"/>
                <a:cs typeface="Times New Roman" panose="02020603050405020304" pitchFamily="18" charset="0"/>
              </a:rPr>
              <a:t>yerine </a:t>
            </a:r>
            <a:r>
              <a:rPr lang="tr-TR" dirty="0" smtClean="0">
                <a:latin typeface="Times New Roman" panose="02020603050405020304" pitchFamily="18" charset="0"/>
                <a:cs typeface="Times New Roman" panose="02020603050405020304" pitchFamily="18" charset="0"/>
              </a:rPr>
              <a:t>getirmek,</a:t>
            </a:r>
          </a:p>
          <a:p>
            <a:r>
              <a:rPr lang="tr-TR" dirty="0">
                <a:latin typeface="Times New Roman" panose="02020603050405020304" pitchFamily="18" charset="0"/>
                <a:cs typeface="Times New Roman" panose="02020603050405020304" pitchFamily="18" charset="0"/>
              </a:rPr>
              <a:t> Batı Raman Kampüsü çöp atıkları </a:t>
            </a:r>
            <a:r>
              <a:rPr lang="tr-TR" dirty="0" smtClean="0">
                <a:latin typeface="Times New Roman" panose="02020603050405020304" pitchFamily="18" charset="0"/>
                <a:cs typeface="Times New Roman" panose="02020603050405020304" pitchFamily="18" charset="0"/>
              </a:rPr>
              <a:t>ve diğer </a:t>
            </a:r>
            <a:r>
              <a:rPr lang="tr-TR" dirty="0">
                <a:latin typeface="Times New Roman" panose="02020603050405020304" pitchFamily="18" charset="0"/>
                <a:cs typeface="Times New Roman" panose="02020603050405020304" pitchFamily="18" charset="0"/>
              </a:rPr>
              <a:t>atıkları belediye </a:t>
            </a:r>
            <a:r>
              <a:rPr lang="tr-TR" dirty="0" smtClean="0">
                <a:latin typeface="Times New Roman" panose="02020603050405020304" pitchFamily="18" charset="0"/>
                <a:cs typeface="Times New Roman" panose="02020603050405020304" pitchFamily="18" charset="0"/>
              </a:rPr>
              <a:t>atık</a:t>
            </a:r>
          </a:p>
          <a:p>
            <a:pPr marL="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sahasına </a:t>
            </a:r>
            <a:r>
              <a:rPr lang="tr-TR" dirty="0">
                <a:latin typeface="Times New Roman" panose="02020603050405020304" pitchFamily="18" charset="0"/>
                <a:cs typeface="Times New Roman" panose="02020603050405020304" pitchFamily="18" charset="0"/>
              </a:rPr>
              <a:t>götürme </a:t>
            </a:r>
            <a:r>
              <a:rPr lang="tr-TR" dirty="0" smtClean="0">
                <a:latin typeface="Times New Roman" panose="02020603050405020304" pitchFamily="18" charset="0"/>
                <a:cs typeface="Times New Roman" panose="02020603050405020304" pitchFamily="18" charset="0"/>
              </a:rPr>
              <a:t>vb. hizmetleri yapmak,</a:t>
            </a:r>
          </a:p>
          <a:p>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Sağlık Kültür ve Spor </a:t>
            </a:r>
            <a:r>
              <a:rPr lang="tr-TR" dirty="0">
                <a:latin typeface="Times New Roman" panose="02020603050405020304" pitchFamily="18" charset="0"/>
                <a:cs typeface="Times New Roman" panose="02020603050405020304" pitchFamily="18" charset="0"/>
              </a:rPr>
              <a:t>Daire Başkanlığı bünyesinde Merkez Kampüs ve Batı </a:t>
            </a:r>
            <a:endParaRPr lang="tr-TR" dirty="0" smtClean="0">
              <a:latin typeface="Times New Roman" panose="02020603050405020304" pitchFamily="18" charset="0"/>
              <a:cs typeface="Times New Roman" panose="02020603050405020304" pitchFamily="18" charset="0"/>
            </a:endParaRPr>
          </a:p>
          <a:p>
            <a:pPr marL="0" indent="0">
              <a:buNone/>
            </a:pP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Raman Kampüs hizmeti sunmak,</a:t>
            </a:r>
          </a:p>
          <a:p>
            <a:r>
              <a:rPr lang="tr-TR" dirty="0" smtClean="0">
                <a:latin typeface="Times New Roman" panose="02020603050405020304" pitchFamily="18" charset="0"/>
                <a:cs typeface="Times New Roman" panose="02020603050405020304" pitchFamily="18" charset="0"/>
              </a:rPr>
              <a:t> Rektörlük </a:t>
            </a:r>
            <a:r>
              <a:rPr lang="tr-TR" dirty="0">
                <a:latin typeface="Times New Roman" panose="02020603050405020304" pitchFamily="18" charset="0"/>
                <a:cs typeface="Times New Roman" panose="02020603050405020304" pitchFamily="18" charset="0"/>
              </a:rPr>
              <a:t>Özel Kalem </a:t>
            </a:r>
            <a:r>
              <a:rPr lang="tr-TR" dirty="0" smtClean="0">
                <a:latin typeface="Times New Roman" panose="02020603050405020304" pitchFamily="18" charset="0"/>
                <a:cs typeface="Times New Roman" panose="02020603050405020304" pitchFamily="18" charset="0"/>
              </a:rPr>
              <a:t>ve </a:t>
            </a:r>
            <a:r>
              <a:rPr lang="tr-TR" dirty="0">
                <a:latin typeface="Times New Roman" panose="02020603050405020304" pitchFamily="18" charset="0"/>
                <a:cs typeface="Times New Roman" panose="02020603050405020304" pitchFamily="18" charset="0"/>
              </a:rPr>
              <a:t>G</a:t>
            </a:r>
            <a:r>
              <a:rPr lang="tr-TR" dirty="0" smtClean="0">
                <a:latin typeface="Times New Roman" panose="02020603050405020304" pitchFamily="18" charset="0"/>
                <a:cs typeface="Times New Roman" panose="02020603050405020304" pitchFamily="18" charset="0"/>
              </a:rPr>
              <a:t>enel Sekreterlik hizmetlerini yerine getirmek,</a:t>
            </a:r>
          </a:p>
          <a:p>
            <a:r>
              <a:rPr lang="tr-TR" dirty="0" smtClean="0">
                <a:latin typeface="Times New Roman" panose="02020603050405020304" pitchFamily="18" charset="0"/>
                <a:cs typeface="Times New Roman" panose="02020603050405020304" pitchFamily="18" charset="0"/>
              </a:rPr>
              <a:t> Haşereyle </a:t>
            </a:r>
            <a:r>
              <a:rPr lang="tr-TR" dirty="0">
                <a:latin typeface="Times New Roman" panose="02020603050405020304" pitchFamily="18" charset="0"/>
                <a:cs typeface="Times New Roman" panose="02020603050405020304" pitchFamily="18" charset="0"/>
              </a:rPr>
              <a:t>mücadele </a:t>
            </a:r>
            <a:r>
              <a:rPr lang="tr-TR" dirty="0" smtClean="0">
                <a:latin typeface="Times New Roman" panose="02020603050405020304" pitchFamily="18" charset="0"/>
                <a:cs typeface="Times New Roman" panose="02020603050405020304" pitchFamily="18" charset="0"/>
              </a:rPr>
              <a:t>hizmetlerini yerine getirmek.</a:t>
            </a:r>
            <a:endParaRPr lang="tr-TR" dirty="0">
              <a:latin typeface="Times New Roman" panose="02020603050405020304" pitchFamily="18" charset="0"/>
              <a:cs typeface="Times New Roman" panose="02020603050405020304" pitchFamily="18" charset="0"/>
            </a:endParaRPr>
          </a:p>
          <a:p>
            <a:pPr marL="0" indent="0">
              <a:buNone/>
            </a:pPr>
            <a:endParaRPr lang="tr-TR" dirty="0"/>
          </a:p>
          <a:p>
            <a:endParaRPr lang="tr-TR" dirty="0" smtClean="0"/>
          </a:p>
          <a:p>
            <a:pPr marL="0" indent="0">
              <a:buNone/>
            </a:pPr>
            <a:endParaRPr lang="tr-TR" dirty="0" smtClean="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1165454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dirty="0">
                <a:solidFill>
                  <a:srgbClr val="0070C0"/>
                </a:solidFill>
                <a:latin typeface="Times New Roman" panose="02020603050405020304" pitchFamily="18" charset="0"/>
                <a:cs typeface="Times New Roman" panose="02020603050405020304" pitchFamily="18" charset="0"/>
              </a:rPr>
              <a:t>Ulaştırma </a:t>
            </a:r>
            <a:r>
              <a:rPr lang="tr-TR" sz="2800" dirty="0" smtClean="0">
                <a:solidFill>
                  <a:srgbClr val="0070C0"/>
                </a:solidFill>
                <a:latin typeface="Times New Roman" panose="02020603050405020304" pitchFamily="18" charset="0"/>
                <a:cs typeface="Times New Roman" panose="02020603050405020304" pitchFamily="18" charset="0"/>
              </a:rPr>
              <a:t>Hizmetlerinde Çalışan İnsan Kaynakları</a:t>
            </a:r>
            <a:endParaRPr lang="tr-TR" sz="2800" dirty="0">
              <a:solidFill>
                <a:srgbClr val="0070C0"/>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329770479"/>
              </p:ext>
            </p:extLst>
          </p:nvPr>
        </p:nvGraphicFramePr>
        <p:xfrm>
          <a:off x="628650" y="1513264"/>
          <a:ext cx="7543749" cy="3198187"/>
        </p:xfrm>
        <a:graphic>
          <a:graphicData uri="http://schemas.openxmlformats.org/drawingml/2006/table">
            <a:tbl>
              <a:tblPr firstRow="1" firstCol="1" bandRow="1">
                <a:tableStyleId>{5C22544A-7EE6-4342-B048-85BDC9FD1C3A}</a:tableStyleId>
              </a:tblPr>
              <a:tblGrid>
                <a:gridCol w="2514583">
                  <a:extLst>
                    <a:ext uri="{9D8B030D-6E8A-4147-A177-3AD203B41FA5}">
                      <a16:colId xmlns:a16="http://schemas.microsoft.com/office/drawing/2014/main" val="1080655322"/>
                    </a:ext>
                  </a:extLst>
                </a:gridCol>
                <a:gridCol w="2514583">
                  <a:extLst>
                    <a:ext uri="{9D8B030D-6E8A-4147-A177-3AD203B41FA5}">
                      <a16:colId xmlns:a16="http://schemas.microsoft.com/office/drawing/2014/main" val="277797073"/>
                    </a:ext>
                  </a:extLst>
                </a:gridCol>
                <a:gridCol w="2514583">
                  <a:extLst>
                    <a:ext uri="{9D8B030D-6E8A-4147-A177-3AD203B41FA5}">
                      <a16:colId xmlns:a16="http://schemas.microsoft.com/office/drawing/2014/main" val="1116859747"/>
                    </a:ext>
                  </a:extLst>
                </a:gridCol>
              </a:tblGrid>
              <a:tr h="334543">
                <a:tc>
                  <a:txBody>
                    <a:bodyPr/>
                    <a:lstStyle/>
                    <a:p>
                      <a:pPr>
                        <a:lnSpc>
                          <a:spcPct val="107000"/>
                        </a:lnSpc>
                        <a:spcAft>
                          <a:spcPts val="0"/>
                        </a:spcAft>
                      </a:pPr>
                      <a:r>
                        <a:rPr lang="tr-TR" sz="1600" dirty="0">
                          <a:effectLst/>
                          <a:latin typeface="Times New Roman" panose="02020603050405020304" pitchFamily="18" charset="0"/>
                          <a:cs typeface="Times New Roman" panose="02020603050405020304" pitchFamily="18" charset="0"/>
                        </a:rPr>
                        <a:t>Unvanı</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a:effectLst/>
                          <a:latin typeface="Times New Roman" panose="02020603050405020304" pitchFamily="18" charset="0"/>
                          <a:cs typeface="Times New Roman" panose="02020603050405020304" pitchFamily="18" charset="0"/>
                        </a:rPr>
                        <a:t>Görevi</a:t>
                      </a:r>
                      <a:endParaRPr lang="tr-TR"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a:effectLst/>
                          <a:latin typeface="Times New Roman" panose="02020603050405020304" pitchFamily="18" charset="0"/>
                          <a:cs typeface="Times New Roman" panose="02020603050405020304" pitchFamily="18" charset="0"/>
                        </a:rPr>
                        <a:t>Personel Sayısı</a:t>
                      </a:r>
                      <a:endParaRPr lang="tr-TR"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0119688"/>
                  </a:ext>
                </a:extLst>
              </a:tr>
              <a:tr h="313529">
                <a:tc>
                  <a:txBody>
                    <a:bodyPr/>
                    <a:lstStyle/>
                    <a:p>
                      <a:pPr>
                        <a:lnSpc>
                          <a:spcPct val="107000"/>
                        </a:lnSpc>
                        <a:spcAft>
                          <a:spcPts val="0"/>
                        </a:spcAft>
                      </a:pPr>
                      <a:r>
                        <a:rPr lang="tr-TR" sz="1600" dirty="0">
                          <a:effectLst/>
                          <a:latin typeface="Times New Roman" panose="02020603050405020304" pitchFamily="18" charset="0"/>
                          <a:cs typeface="Times New Roman" panose="02020603050405020304" pitchFamily="18" charset="0"/>
                        </a:rPr>
                        <a:t>Bilgisayar İşletmeni</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dirty="0">
                          <a:effectLst/>
                          <a:latin typeface="Times New Roman" panose="02020603050405020304" pitchFamily="18" charset="0"/>
                          <a:cs typeface="Times New Roman" panose="02020603050405020304" pitchFamily="18" charset="0"/>
                        </a:rPr>
                        <a:t>Şube Müdür V. 	</a:t>
                      </a:r>
                    </a:p>
                    <a:p>
                      <a:pPr>
                        <a:lnSpc>
                          <a:spcPct val="107000"/>
                        </a:lnSpc>
                        <a:spcAft>
                          <a:spcPts val="0"/>
                        </a:spcAft>
                      </a:pPr>
                      <a:r>
                        <a:rPr lang="tr-TR" sz="1600" dirty="0">
                          <a:effectLst/>
                          <a:latin typeface="Times New Roman" panose="02020603050405020304" pitchFamily="18" charset="0"/>
                          <a:cs typeface="Times New Roman" panose="02020603050405020304" pitchFamily="18" charset="0"/>
                        </a:rPr>
                        <a:t> </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600">
                          <a:effectLst/>
                          <a:latin typeface="Times New Roman" panose="02020603050405020304" pitchFamily="18" charset="0"/>
                          <a:cs typeface="Times New Roman" panose="02020603050405020304" pitchFamily="18" charset="0"/>
                        </a:rPr>
                        <a:t>1</a:t>
                      </a:r>
                      <a:endParaRPr lang="tr-TR"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04845617"/>
                  </a:ext>
                </a:extLst>
              </a:tr>
              <a:tr h="334543">
                <a:tc>
                  <a:txBody>
                    <a:bodyPr/>
                    <a:lstStyle/>
                    <a:p>
                      <a:pPr>
                        <a:lnSpc>
                          <a:spcPct val="107000"/>
                        </a:lnSpc>
                        <a:spcAft>
                          <a:spcPts val="0"/>
                        </a:spcAft>
                      </a:pPr>
                      <a:r>
                        <a:rPr lang="tr-TR" sz="1600" dirty="0">
                          <a:effectLst/>
                          <a:latin typeface="Times New Roman" panose="02020603050405020304" pitchFamily="18" charset="0"/>
                          <a:cs typeface="Times New Roman" panose="02020603050405020304" pitchFamily="18" charset="0"/>
                        </a:rPr>
                        <a:t>4/B Sözleşmeli</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dirty="0">
                          <a:effectLst/>
                          <a:latin typeface="Times New Roman" panose="02020603050405020304" pitchFamily="18" charset="0"/>
                          <a:cs typeface="Times New Roman" panose="02020603050405020304" pitchFamily="18" charset="0"/>
                        </a:rPr>
                        <a:t>Baş Şoför</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600" dirty="0">
                          <a:effectLst/>
                          <a:latin typeface="Times New Roman" panose="02020603050405020304" pitchFamily="18" charset="0"/>
                          <a:cs typeface="Times New Roman" panose="02020603050405020304" pitchFamily="18" charset="0"/>
                        </a:rPr>
                        <a:t>1</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62607910"/>
                  </a:ext>
                </a:extLst>
              </a:tr>
              <a:tr h="334543">
                <a:tc>
                  <a:txBody>
                    <a:bodyPr/>
                    <a:lstStyle/>
                    <a:p>
                      <a:pPr>
                        <a:lnSpc>
                          <a:spcPct val="107000"/>
                        </a:lnSpc>
                        <a:spcAft>
                          <a:spcPts val="0"/>
                        </a:spcAft>
                      </a:pPr>
                      <a:r>
                        <a:rPr lang="tr-TR" sz="1600">
                          <a:effectLst/>
                          <a:latin typeface="Times New Roman" panose="02020603050405020304" pitchFamily="18" charset="0"/>
                          <a:cs typeface="Times New Roman" panose="02020603050405020304" pitchFamily="18" charset="0"/>
                        </a:rPr>
                        <a:t>4/B Sözleşmeli</a:t>
                      </a:r>
                      <a:endParaRPr lang="tr-TR"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dirty="0">
                          <a:effectLst/>
                          <a:latin typeface="Times New Roman" panose="02020603050405020304" pitchFamily="18" charset="0"/>
                          <a:cs typeface="Times New Roman" panose="02020603050405020304" pitchFamily="18" charset="0"/>
                        </a:rPr>
                        <a:t>Şoför</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600">
                          <a:effectLst/>
                          <a:latin typeface="Times New Roman" panose="02020603050405020304" pitchFamily="18" charset="0"/>
                          <a:cs typeface="Times New Roman" panose="02020603050405020304" pitchFamily="18" charset="0"/>
                        </a:rPr>
                        <a:t>3</a:t>
                      </a:r>
                      <a:endParaRPr lang="tr-TR"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75728804"/>
                  </a:ext>
                </a:extLst>
              </a:tr>
              <a:tr h="334543">
                <a:tc>
                  <a:txBody>
                    <a:bodyPr/>
                    <a:lstStyle/>
                    <a:p>
                      <a:pPr>
                        <a:lnSpc>
                          <a:spcPct val="107000"/>
                        </a:lnSpc>
                        <a:spcAft>
                          <a:spcPts val="0"/>
                        </a:spcAft>
                      </a:pPr>
                      <a:r>
                        <a:rPr lang="tr-TR" sz="1600">
                          <a:effectLst/>
                          <a:latin typeface="Times New Roman" panose="02020603050405020304" pitchFamily="18" charset="0"/>
                          <a:cs typeface="Times New Roman" panose="02020603050405020304" pitchFamily="18" charset="0"/>
                        </a:rPr>
                        <a:t>Bilgisayar İşletmeni</a:t>
                      </a:r>
                      <a:endParaRPr lang="tr-TR"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dirty="0">
                          <a:effectLst/>
                          <a:latin typeface="Times New Roman" panose="02020603050405020304" pitchFamily="18" charset="0"/>
                          <a:cs typeface="Times New Roman" panose="02020603050405020304" pitchFamily="18" charset="0"/>
                        </a:rPr>
                        <a:t>Şoför</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600">
                          <a:effectLst/>
                          <a:latin typeface="Times New Roman" panose="02020603050405020304" pitchFamily="18" charset="0"/>
                          <a:cs typeface="Times New Roman" panose="02020603050405020304" pitchFamily="18" charset="0"/>
                        </a:rPr>
                        <a:t>1</a:t>
                      </a:r>
                      <a:endParaRPr lang="tr-TR"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29559308"/>
                  </a:ext>
                </a:extLst>
              </a:tr>
              <a:tr h="334543">
                <a:tc>
                  <a:txBody>
                    <a:bodyPr/>
                    <a:lstStyle/>
                    <a:p>
                      <a:pPr>
                        <a:lnSpc>
                          <a:spcPct val="107000"/>
                        </a:lnSpc>
                        <a:spcAft>
                          <a:spcPts val="0"/>
                        </a:spcAft>
                      </a:pPr>
                      <a:r>
                        <a:rPr lang="tr-TR" sz="1600">
                          <a:effectLst/>
                          <a:latin typeface="Times New Roman" panose="02020603050405020304" pitchFamily="18" charset="0"/>
                          <a:cs typeface="Times New Roman" panose="02020603050405020304" pitchFamily="18" charset="0"/>
                        </a:rPr>
                        <a:t>Teknisyen</a:t>
                      </a:r>
                      <a:endParaRPr lang="tr-TR"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dirty="0">
                          <a:effectLst/>
                          <a:latin typeface="Times New Roman" panose="02020603050405020304" pitchFamily="18" charset="0"/>
                          <a:cs typeface="Times New Roman" panose="02020603050405020304" pitchFamily="18" charset="0"/>
                        </a:rPr>
                        <a:t>Şoför</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600">
                          <a:effectLst/>
                          <a:latin typeface="Times New Roman" panose="02020603050405020304" pitchFamily="18" charset="0"/>
                          <a:cs typeface="Times New Roman" panose="02020603050405020304" pitchFamily="18" charset="0"/>
                        </a:rPr>
                        <a:t>1</a:t>
                      </a:r>
                      <a:endParaRPr lang="tr-TR"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92245658"/>
                  </a:ext>
                </a:extLst>
              </a:tr>
              <a:tr h="334543">
                <a:tc>
                  <a:txBody>
                    <a:bodyPr/>
                    <a:lstStyle/>
                    <a:p>
                      <a:pPr>
                        <a:lnSpc>
                          <a:spcPct val="107000"/>
                        </a:lnSpc>
                        <a:spcAft>
                          <a:spcPts val="0"/>
                        </a:spcAft>
                      </a:pPr>
                      <a:r>
                        <a:rPr lang="tr-TR" sz="1600">
                          <a:effectLst/>
                          <a:latin typeface="Times New Roman" panose="02020603050405020304" pitchFamily="18" charset="0"/>
                          <a:cs typeface="Times New Roman" panose="02020603050405020304" pitchFamily="18" charset="0"/>
                        </a:rPr>
                        <a:t>Şoför</a:t>
                      </a:r>
                      <a:endParaRPr lang="tr-TR"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dirty="0">
                          <a:effectLst/>
                          <a:latin typeface="Times New Roman" panose="02020603050405020304" pitchFamily="18" charset="0"/>
                          <a:cs typeface="Times New Roman" panose="02020603050405020304" pitchFamily="18" charset="0"/>
                        </a:rPr>
                        <a:t>Şoför</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600">
                          <a:effectLst/>
                          <a:latin typeface="Times New Roman" panose="02020603050405020304" pitchFamily="18" charset="0"/>
                          <a:cs typeface="Times New Roman" panose="02020603050405020304" pitchFamily="18" charset="0"/>
                        </a:rPr>
                        <a:t>2</a:t>
                      </a:r>
                      <a:endParaRPr lang="tr-TR"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4632979"/>
                  </a:ext>
                </a:extLst>
              </a:tr>
              <a:tr h="334543">
                <a:tc>
                  <a:txBody>
                    <a:bodyPr/>
                    <a:lstStyle/>
                    <a:p>
                      <a:pPr>
                        <a:lnSpc>
                          <a:spcPct val="107000"/>
                        </a:lnSpc>
                        <a:spcAft>
                          <a:spcPts val="0"/>
                        </a:spcAft>
                      </a:pPr>
                      <a:r>
                        <a:rPr lang="tr-TR" sz="1600" dirty="0">
                          <a:effectLst/>
                          <a:latin typeface="Times New Roman" panose="02020603050405020304" pitchFamily="18" charset="0"/>
                          <a:cs typeface="Times New Roman" panose="02020603050405020304" pitchFamily="18" charset="0"/>
                        </a:rPr>
                        <a:t>Hizmetli</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dirty="0">
                          <a:effectLst/>
                          <a:latin typeface="Times New Roman" panose="02020603050405020304" pitchFamily="18" charset="0"/>
                          <a:cs typeface="Times New Roman" panose="02020603050405020304" pitchFamily="18" charset="0"/>
                        </a:rPr>
                        <a:t>Şoför</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600" dirty="0">
                          <a:effectLst/>
                          <a:latin typeface="Times New Roman" panose="02020603050405020304" pitchFamily="18" charset="0"/>
                          <a:cs typeface="Times New Roman" panose="02020603050405020304" pitchFamily="18" charset="0"/>
                        </a:rPr>
                        <a:t>5</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36643771"/>
                  </a:ext>
                </a:extLst>
              </a:tr>
              <a:tr h="334543">
                <a:tc>
                  <a:txBody>
                    <a:bodyPr/>
                    <a:lstStyle/>
                    <a:p>
                      <a:pPr>
                        <a:lnSpc>
                          <a:spcPct val="107000"/>
                        </a:lnSpc>
                        <a:spcAft>
                          <a:spcPts val="0"/>
                        </a:spcAft>
                      </a:pPr>
                      <a:r>
                        <a:rPr lang="tr-TR" sz="1600" dirty="0">
                          <a:effectLst/>
                          <a:latin typeface="Times New Roman" panose="02020603050405020304" pitchFamily="18" charset="0"/>
                          <a:cs typeface="Times New Roman" panose="02020603050405020304" pitchFamily="18" charset="0"/>
                        </a:rPr>
                        <a:t>Sürekli İşçi</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dirty="0">
                          <a:effectLst/>
                          <a:latin typeface="Times New Roman" panose="02020603050405020304" pitchFamily="18" charset="0"/>
                          <a:cs typeface="Times New Roman" panose="02020603050405020304" pitchFamily="18" charset="0"/>
                        </a:rPr>
                        <a:t>Şoför</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600" dirty="0">
                          <a:effectLst/>
                          <a:latin typeface="Times New Roman" panose="02020603050405020304" pitchFamily="18" charset="0"/>
                          <a:cs typeface="Times New Roman" panose="02020603050405020304" pitchFamily="18" charset="0"/>
                        </a:rPr>
                        <a:t>3</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6542814"/>
                  </a:ext>
                </a:extLst>
              </a:tr>
            </a:tbl>
          </a:graphicData>
        </a:graphic>
      </p:graphicFrame>
      <p:sp>
        <p:nvSpPr>
          <p:cNvPr id="5" name="Rectangle 1"/>
          <p:cNvSpPr>
            <a:spLocks noChangeArrowheads="1"/>
          </p:cNvSpPr>
          <p:nvPr/>
        </p:nvSpPr>
        <p:spPr bwMode="auto">
          <a:xfrm>
            <a:off x="1335088" y="31035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2916031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44625"/>
            <a:ext cx="7886700" cy="504055"/>
          </a:xfrm>
        </p:spPr>
        <p:txBody>
          <a:bodyPr>
            <a:normAutofit fontScale="90000"/>
          </a:bodyPr>
          <a:lstStyle/>
          <a:p>
            <a:pPr algn="ctr"/>
            <a:r>
              <a:rPr lang="tr-TR" dirty="0" smtClean="0">
                <a:solidFill>
                  <a:srgbClr val="0070C0"/>
                </a:solidFill>
                <a:latin typeface="Times New Roman" panose="02020603050405020304" pitchFamily="18" charset="0"/>
                <a:cs typeface="Times New Roman" panose="02020603050405020304" pitchFamily="18" charset="0"/>
              </a:rPr>
              <a:t>Ulaştırma </a:t>
            </a:r>
            <a:r>
              <a:rPr lang="tr-TR" dirty="0">
                <a:solidFill>
                  <a:srgbClr val="0070C0"/>
                </a:solidFill>
                <a:latin typeface="Times New Roman" panose="02020603050405020304" pitchFamily="18" charset="0"/>
                <a:cs typeface="Times New Roman" panose="02020603050405020304" pitchFamily="18" charset="0"/>
              </a:rPr>
              <a:t>Hizmetlerine Bağlı Resmi Araçlar</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543823866"/>
              </p:ext>
            </p:extLst>
          </p:nvPr>
        </p:nvGraphicFramePr>
        <p:xfrm>
          <a:off x="17748" y="620688"/>
          <a:ext cx="9108504" cy="6049427"/>
        </p:xfrm>
        <a:graphic>
          <a:graphicData uri="http://schemas.openxmlformats.org/drawingml/2006/table">
            <a:tbl>
              <a:tblPr firstRow="1" firstCol="1" lastRow="1" lastCol="1" bandRow="1" bandCol="1">
                <a:tableStyleId>{5C22544A-7EE6-4342-B048-85BDC9FD1C3A}</a:tableStyleId>
              </a:tblPr>
              <a:tblGrid>
                <a:gridCol w="323528">
                  <a:extLst>
                    <a:ext uri="{9D8B030D-6E8A-4147-A177-3AD203B41FA5}">
                      <a16:colId xmlns:a16="http://schemas.microsoft.com/office/drawing/2014/main" val="102331123"/>
                    </a:ext>
                  </a:extLst>
                </a:gridCol>
                <a:gridCol w="792088">
                  <a:extLst>
                    <a:ext uri="{9D8B030D-6E8A-4147-A177-3AD203B41FA5}">
                      <a16:colId xmlns:a16="http://schemas.microsoft.com/office/drawing/2014/main" val="1924856229"/>
                    </a:ext>
                  </a:extLst>
                </a:gridCol>
                <a:gridCol w="792088">
                  <a:extLst>
                    <a:ext uri="{9D8B030D-6E8A-4147-A177-3AD203B41FA5}">
                      <a16:colId xmlns:a16="http://schemas.microsoft.com/office/drawing/2014/main" val="989044627"/>
                    </a:ext>
                  </a:extLst>
                </a:gridCol>
                <a:gridCol w="1008112">
                  <a:extLst>
                    <a:ext uri="{9D8B030D-6E8A-4147-A177-3AD203B41FA5}">
                      <a16:colId xmlns:a16="http://schemas.microsoft.com/office/drawing/2014/main" val="1380801462"/>
                    </a:ext>
                  </a:extLst>
                </a:gridCol>
                <a:gridCol w="1656184">
                  <a:extLst>
                    <a:ext uri="{9D8B030D-6E8A-4147-A177-3AD203B41FA5}">
                      <a16:colId xmlns:a16="http://schemas.microsoft.com/office/drawing/2014/main" val="3364023161"/>
                    </a:ext>
                  </a:extLst>
                </a:gridCol>
                <a:gridCol w="4536504">
                  <a:extLst>
                    <a:ext uri="{9D8B030D-6E8A-4147-A177-3AD203B41FA5}">
                      <a16:colId xmlns:a16="http://schemas.microsoft.com/office/drawing/2014/main" val="214054701"/>
                    </a:ext>
                  </a:extLst>
                </a:gridCol>
              </a:tblGrid>
              <a:tr h="342892">
                <a:tc>
                  <a:txBody>
                    <a:bodyPr/>
                    <a:lstStyle/>
                    <a:p>
                      <a:pPr marL="64135" marR="59690" algn="ctr">
                        <a:lnSpc>
                          <a:spcPts val="1255"/>
                        </a:lnSpc>
                        <a:spcAft>
                          <a:spcPts val="0"/>
                        </a:spcAft>
                      </a:pPr>
                      <a:r>
                        <a:rPr lang="en-US" sz="800" dirty="0">
                          <a:effectLst/>
                          <a:latin typeface="Times New Roman" panose="02020603050405020304" pitchFamily="18" charset="0"/>
                          <a:cs typeface="Times New Roman" panose="02020603050405020304" pitchFamily="18" charset="0"/>
                        </a:rPr>
                        <a:t>NO</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marR="106045" algn="ctr">
                        <a:lnSpc>
                          <a:spcPts val="1260"/>
                        </a:lnSpc>
                        <a:spcBef>
                          <a:spcPts val="10"/>
                        </a:spcBef>
                        <a:spcAft>
                          <a:spcPts val="0"/>
                        </a:spcAft>
                      </a:pPr>
                      <a:r>
                        <a:rPr lang="en-US" sz="800" dirty="0">
                          <a:effectLst/>
                          <a:latin typeface="Times New Roman" panose="02020603050405020304" pitchFamily="18" charset="0"/>
                          <a:cs typeface="Times New Roman" panose="02020603050405020304" pitchFamily="18" charset="0"/>
                        </a:rPr>
                        <a:t>ARAÇ PLAKASI</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215" marR="271145" algn="ctr">
                        <a:lnSpc>
                          <a:spcPts val="1260"/>
                        </a:lnSpc>
                        <a:spcBef>
                          <a:spcPts val="10"/>
                        </a:spcBef>
                        <a:spcAft>
                          <a:spcPts val="0"/>
                        </a:spcAft>
                      </a:pPr>
                      <a:r>
                        <a:rPr lang="en-US" sz="800" dirty="0">
                          <a:effectLst/>
                          <a:latin typeface="Times New Roman" panose="02020603050405020304" pitchFamily="18" charset="0"/>
                          <a:cs typeface="Times New Roman" panose="02020603050405020304" pitchFamily="18" charset="0"/>
                        </a:rPr>
                        <a:t>ARAÇ CİNSİ</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850" algn="ctr">
                        <a:lnSpc>
                          <a:spcPts val="1255"/>
                        </a:lnSpc>
                        <a:spcAft>
                          <a:spcPts val="0"/>
                        </a:spcAft>
                      </a:pPr>
                      <a:r>
                        <a:rPr lang="en-US" sz="800">
                          <a:effectLst/>
                          <a:latin typeface="Times New Roman" panose="02020603050405020304" pitchFamily="18" charset="0"/>
                          <a:cs typeface="Times New Roman" panose="02020603050405020304" pitchFamily="18" charset="0"/>
                        </a:rPr>
                        <a:t>MARKASI</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0485" algn="ctr">
                        <a:lnSpc>
                          <a:spcPts val="1255"/>
                        </a:lnSpc>
                        <a:spcAft>
                          <a:spcPts val="0"/>
                        </a:spcAft>
                      </a:pPr>
                      <a:r>
                        <a:rPr lang="en-US" sz="800">
                          <a:effectLst/>
                          <a:latin typeface="Times New Roman" panose="02020603050405020304" pitchFamily="18" charset="0"/>
                          <a:cs typeface="Times New Roman" panose="02020603050405020304" pitchFamily="18" charset="0"/>
                        </a:rPr>
                        <a:t>MODELİ</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9690" marR="48260" algn="ctr">
                        <a:lnSpc>
                          <a:spcPts val="1255"/>
                        </a:lnSpc>
                        <a:spcAft>
                          <a:spcPts val="0"/>
                        </a:spcAft>
                      </a:pPr>
                      <a:r>
                        <a:rPr lang="en-US" sz="800">
                          <a:effectLst/>
                          <a:latin typeface="Times New Roman" panose="02020603050405020304" pitchFamily="18" charset="0"/>
                          <a:cs typeface="Times New Roman" panose="02020603050405020304" pitchFamily="18" charset="0"/>
                        </a:rPr>
                        <a:t>GÖREVİ</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139794576"/>
                  </a:ext>
                </a:extLst>
              </a:tr>
              <a:tr h="358527">
                <a:tc>
                  <a:txBody>
                    <a:bodyPr/>
                    <a:lstStyle/>
                    <a:p>
                      <a:pPr marL="5715" algn="ctr">
                        <a:lnSpc>
                          <a:spcPts val="1255"/>
                        </a:lnSpc>
                        <a:spcAft>
                          <a:spcPts val="0"/>
                        </a:spcAft>
                      </a:pPr>
                      <a:r>
                        <a:rPr lang="en-US" sz="800">
                          <a:effectLst/>
                          <a:latin typeface="Times New Roman" panose="02020603050405020304" pitchFamily="18" charset="0"/>
                          <a:cs typeface="Times New Roman" panose="02020603050405020304" pitchFamily="18" charset="0"/>
                        </a:rPr>
                        <a:t>1</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spcBef>
                          <a:spcPts val="20"/>
                        </a:spcBef>
                        <a:spcAft>
                          <a:spcPts val="0"/>
                        </a:spcAft>
                      </a:pPr>
                      <a:r>
                        <a:rPr lang="en-US" sz="800" dirty="0">
                          <a:effectLst/>
                          <a:latin typeface="Times New Roman" panose="02020603050405020304" pitchFamily="18" charset="0"/>
                          <a:cs typeface="Times New Roman" panose="02020603050405020304" pitchFamily="18" charset="0"/>
                        </a:rPr>
                        <a:t> </a:t>
                      </a:r>
                      <a:endParaRPr lang="tr-TR" sz="800" dirty="0">
                        <a:effectLst/>
                        <a:latin typeface="Times New Roman" panose="02020603050405020304" pitchFamily="18" charset="0"/>
                        <a:cs typeface="Times New Roman" panose="02020603050405020304" pitchFamily="18" charset="0"/>
                      </a:endParaRPr>
                    </a:p>
                    <a:p>
                      <a:pPr marL="49530" marR="112395" algn="l">
                        <a:spcAft>
                          <a:spcPts val="0"/>
                        </a:spcAft>
                      </a:pPr>
                      <a:r>
                        <a:rPr lang="en-US" sz="800" dirty="0">
                          <a:effectLst/>
                          <a:latin typeface="Times New Roman" panose="02020603050405020304" pitchFamily="18" charset="0"/>
                          <a:cs typeface="Times New Roman" panose="02020603050405020304" pitchFamily="18" charset="0"/>
                        </a:rPr>
                        <a:t>72 AT 004</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spcBef>
                          <a:spcPts val="20"/>
                        </a:spcBef>
                        <a:spcAft>
                          <a:spcPts val="0"/>
                        </a:spcAft>
                      </a:pPr>
                      <a:r>
                        <a:rPr lang="en-US" sz="800" dirty="0">
                          <a:effectLst/>
                          <a:latin typeface="Times New Roman" panose="02020603050405020304" pitchFamily="18" charset="0"/>
                          <a:cs typeface="Times New Roman" panose="02020603050405020304" pitchFamily="18" charset="0"/>
                        </a:rPr>
                        <a:t> </a:t>
                      </a:r>
                      <a:endParaRPr lang="tr-TR" sz="800" dirty="0">
                        <a:effectLst/>
                        <a:latin typeface="Times New Roman" panose="02020603050405020304" pitchFamily="18" charset="0"/>
                        <a:cs typeface="Times New Roman" panose="02020603050405020304" pitchFamily="18" charset="0"/>
                      </a:endParaRPr>
                    </a:p>
                    <a:p>
                      <a:pPr marL="69215" algn="l">
                        <a:spcAft>
                          <a:spcPts val="0"/>
                        </a:spcAft>
                      </a:pPr>
                      <a:r>
                        <a:rPr lang="en-US" sz="800" dirty="0" err="1">
                          <a:effectLst/>
                          <a:latin typeface="Times New Roman" panose="02020603050405020304" pitchFamily="18" charset="0"/>
                          <a:cs typeface="Times New Roman" panose="02020603050405020304" pitchFamily="18" charset="0"/>
                        </a:rPr>
                        <a:t>Otobüs</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spcBef>
                          <a:spcPts val="20"/>
                        </a:spcBef>
                        <a:spcAft>
                          <a:spcPts val="0"/>
                        </a:spcAft>
                      </a:pPr>
                      <a:r>
                        <a:rPr lang="en-US" sz="800" dirty="0">
                          <a:effectLst/>
                          <a:latin typeface="Times New Roman" panose="02020603050405020304" pitchFamily="18" charset="0"/>
                          <a:cs typeface="Times New Roman" panose="02020603050405020304" pitchFamily="18" charset="0"/>
                        </a:rPr>
                        <a:t> </a:t>
                      </a:r>
                      <a:endParaRPr lang="tr-TR" sz="800" dirty="0">
                        <a:effectLst/>
                        <a:latin typeface="Times New Roman" panose="02020603050405020304" pitchFamily="18" charset="0"/>
                        <a:cs typeface="Times New Roman" panose="02020603050405020304" pitchFamily="18" charset="0"/>
                      </a:endParaRPr>
                    </a:p>
                    <a:p>
                      <a:pPr marL="69850" algn="l">
                        <a:spcAft>
                          <a:spcPts val="0"/>
                        </a:spcAft>
                      </a:pPr>
                      <a:r>
                        <a:rPr lang="en-US" sz="800" dirty="0">
                          <a:effectLst/>
                          <a:latin typeface="Times New Roman" panose="02020603050405020304" pitchFamily="18" charset="0"/>
                          <a:cs typeface="Times New Roman" panose="02020603050405020304" pitchFamily="18" charset="0"/>
                        </a:rPr>
                        <a:t>TEMSA</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spcBef>
                          <a:spcPts val="20"/>
                        </a:spcBef>
                        <a:spcAft>
                          <a:spcPts val="0"/>
                        </a:spcAft>
                      </a:pPr>
                      <a:r>
                        <a:rPr lang="en-US" sz="800" dirty="0">
                          <a:effectLst/>
                          <a:latin typeface="Times New Roman" panose="02020603050405020304" pitchFamily="18" charset="0"/>
                          <a:cs typeface="Times New Roman" panose="02020603050405020304" pitchFamily="18" charset="0"/>
                        </a:rPr>
                        <a:t> </a:t>
                      </a:r>
                      <a:endParaRPr lang="tr-TR" sz="800" dirty="0">
                        <a:effectLst/>
                        <a:latin typeface="Times New Roman" panose="02020603050405020304" pitchFamily="18" charset="0"/>
                        <a:cs typeface="Times New Roman" panose="02020603050405020304" pitchFamily="18" charset="0"/>
                      </a:endParaRPr>
                    </a:p>
                    <a:p>
                      <a:pPr marL="70485" algn="l">
                        <a:spcAft>
                          <a:spcPts val="0"/>
                        </a:spcAft>
                      </a:pPr>
                      <a:r>
                        <a:rPr lang="en-US" sz="800" dirty="0">
                          <a:effectLst/>
                          <a:latin typeface="Times New Roman" panose="02020603050405020304" pitchFamily="18" charset="0"/>
                          <a:cs typeface="Times New Roman" panose="02020603050405020304" pitchFamily="18" charset="0"/>
                        </a:rPr>
                        <a:t>R-SAFİR</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1120" algn="just">
                        <a:lnSpc>
                          <a:spcPts val="1170"/>
                        </a:lnSpc>
                        <a:spcAft>
                          <a:spcPts val="0"/>
                        </a:spcAft>
                      </a:pPr>
                      <a:r>
                        <a:rPr lang="en-US" sz="800" dirty="0" err="1">
                          <a:effectLst/>
                          <a:latin typeface="Times New Roman" panose="02020603050405020304" pitchFamily="18" charset="0"/>
                          <a:cs typeface="Times New Roman" panose="02020603050405020304" pitchFamily="18" charset="0"/>
                        </a:rPr>
                        <a:t>Personel</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servisi</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öğrenci</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sosyal</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aktivitelerinde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ve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diğer</a:t>
                      </a:r>
                      <a:r>
                        <a:rPr lang="en-US" sz="800" dirty="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kurumların</a:t>
                      </a:r>
                      <a:r>
                        <a:rPr lang="tr-TR" sz="800" dirty="0" smtClean="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talep</a:t>
                      </a:r>
                      <a:r>
                        <a:rPr lang="en-US" sz="800" dirty="0" smtClean="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etmesi</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halinde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kullanılmaktadır</a:t>
                      </a:r>
                      <a:r>
                        <a:rPr lang="en-US" sz="800" dirty="0">
                          <a:effectLst/>
                          <a:latin typeface="Times New Roman" panose="02020603050405020304" pitchFamily="18" charset="0"/>
                          <a:cs typeface="Times New Roman" panose="02020603050405020304" pitchFamily="18" charset="0"/>
                        </a:rPr>
                        <a:t>.</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32848262"/>
                  </a:ext>
                </a:extLst>
              </a:tr>
              <a:tr h="451365">
                <a:tc>
                  <a:txBody>
                    <a:bodyPr/>
                    <a:lstStyle/>
                    <a:p>
                      <a:pPr marL="5715" algn="ctr">
                        <a:lnSpc>
                          <a:spcPts val="1255"/>
                        </a:lnSpc>
                        <a:spcAft>
                          <a:spcPts val="0"/>
                        </a:spcAft>
                      </a:pPr>
                      <a:r>
                        <a:rPr lang="en-US" sz="800">
                          <a:effectLst/>
                          <a:latin typeface="Times New Roman" panose="02020603050405020304" pitchFamily="18" charset="0"/>
                          <a:cs typeface="Times New Roman" panose="02020603050405020304" pitchFamily="18" charset="0"/>
                        </a:rPr>
                        <a:t>2</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spcBef>
                          <a:spcPts val="30"/>
                        </a:spcBef>
                        <a:spcAft>
                          <a:spcPts val="0"/>
                        </a:spcAft>
                      </a:pPr>
                      <a:r>
                        <a:rPr lang="en-US" sz="800">
                          <a:effectLst/>
                          <a:latin typeface="Times New Roman" panose="02020603050405020304" pitchFamily="18" charset="0"/>
                          <a:cs typeface="Times New Roman" panose="02020603050405020304" pitchFamily="18" charset="0"/>
                        </a:rPr>
                        <a:t> </a:t>
                      </a:r>
                      <a:endParaRPr lang="tr-TR" sz="800">
                        <a:effectLst/>
                        <a:latin typeface="Times New Roman" panose="02020603050405020304" pitchFamily="18" charset="0"/>
                        <a:cs typeface="Times New Roman" panose="02020603050405020304" pitchFamily="18" charset="0"/>
                      </a:endParaRPr>
                    </a:p>
                    <a:p>
                      <a:pPr marL="50165" marR="112395" algn="l">
                        <a:spcAft>
                          <a:spcPts val="0"/>
                        </a:spcAft>
                      </a:pPr>
                      <a:r>
                        <a:rPr lang="en-US" sz="800">
                          <a:effectLst/>
                          <a:latin typeface="Times New Roman" panose="02020603050405020304" pitchFamily="18" charset="0"/>
                          <a:cs typeface="Times New Roman" panose="02020603050405020304" pitchFamily="18" charset="0"/>
                        </a:rPr>
                        <a:t>72 AL 770</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spcBef>
                          <a:spcPts val="30"/>
                        </a:spcBef>
                        <a:spcAft>
                          <a:spcPts val="0"/>
                        </a:spcAft>
                      </a:pPr>
                      <a:r>
                        <a:rPr lang="en-US" sz="800" dirty="0">
                          <a:effectLst/>
                          <a:latin typeface="Times New Roman" panose="02020603050405020304" pitchFamily="18" charset="0"/>
                          <a:cs typeface="Times New Roman" panose="02020603050405020304" pitchFamily="18" charset="0"/>
                        </a:rPr>
                        <a:t> </a:t>
                      </a:r>
                      <a:endParaRPr lang="tr-TR" sz="800" dirty="0">
                        <a:effectLst/>
                        <a:latin typeface="Times New Roman" panose="02020603050405020304" pitchFamily="18" charset="0"/>
                        <a:cs typeface="Times New Roman" panose="02020603050405020304" pitchFamily="18" charset="0"/>
                      </a:endParaRPr>
                    </a:p>
                    <a:p>
                      <a:pPr marL="69215" algn="l">
                        <a:spcAft>
                          <a:spcPts val="0"/>
                        </a:spcAft>
                      </a:pPr>
                      <a:r>
                        <a:rPr lang="en-US" sz="800" dirty="0" err="1">
                          <a:effectLst/>
                          <a:latin typeface="Times New Roman" panose="02020603050405020304" pitchFamily="18" charset="0"/>
                          <a:cs typeface="Times New Roman" panose="02020603050405020304" pitchFamily="18" charset="0"/>
                        </a:rPr>
                        <a:t>Otobüs</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spcBef>
                          <a:spcPts val="50"/>
                        </a:spcBef>
                        <a:spcAft>
                          <a:spcPts val="0"/>
                        </a:spcAft>
                      </a:pPr>
                      <a:r>
                        <a:rPr lang="en-US" sz="800" dirty="0">
                          <a:effectLst/>
                          <a:latin typeface="Times New Roman" panose="02020603050405020304" pitchFamily="18" charset="0"/>
                          <a:cs typeface="Times New Roman" panose="02020603050405020304" pitchFamily="18" charset="0"/>
                        </a:rPr>
                        <a:t> </a:t>
                      </a:r>
                      <a:endParaRPr lang="tr-TR" sz="800" dirty="0">
                        <a:effectLst/>
                        <a:latin typeface="Times New Roman" panose="02020603050405020304" pitchFamily="18" charset="0"/>
                        <a:cs typeface="Times New Roman" panose="02020603050405020304" pitchFamily="18" charset="0"/>
                      </a:endParaRPr>
                    </a:p>
                    <a:p>
                      <a:pPr marL="69850" marR="377825" algn="l">
                        <a:lnSpc>
                          <a:spcPts val="1260"/>
                        </a:lnSpc>
                        <a:spcAft>
                          <a:spcPts val="0"/>
                        </a:spcAft>
                      </a:pPr>
                      <a:r>
                        <a:rPr lang="en-US" sz="800" dirty="0">
                          <a:effectLst/>
                          <a:latin typeface="Times New Roman" panose="02020603050405020304" pitchFamily="18" charset="0"/>
                          <a:cs typeface="Times New Roman" panose="02020603050405020304" pitchFamily="18" charset="0"/>
                        </a:rPr>
                        <a:t>MERCEDES BENZ</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spcBef>
                          <a:spcPts val="30"/>
                        </a:spcBef>
                        <a:spcAft>
                          <a:spcPts val="0"/>
                        </a:spcAft>
                      </a:pPr>
                      <a:r>
                        <a:rPr lang="en-US" sz="800" dirty="0">
                          <a:effectLst/>
                          <a:latin typeface="Times New Roman" panose="02020603050405020304" pitchFamily="18" charset="0"/>
                          <a:cs typeface="Times New Roman" panose="02020603050405020304" pitchFamily="18" charset="0"/>
                        </a:rPr>
                        <a:t> </a:t>
                      </a:r>
                      <a:endParaRPr lang="tr-TR" sz="800" dirty="0">
                        <a:effectLst/>
                        <a:latin typeface="Times New Roman" panose="02020603050405020304" pitchFamily="18" charset="0"/>
                        <a:cs typeface="Times New Roman" panose="02020603050405020304" pitchFamily="18" charset="0"/>
                      </a:endParaRPr>
                    </a:p>
                    <a:p>
                      <a:pPr marL="70485" algn="l">
                        <a:spcAft>
                          <a:spcPts val="0"/>
                        </a:spcAft>
                      </a:pPr>
                      <a:r>
                        <a:rPr lang="en-US" sz="800" dirty="0">
                          <a:effectLst/>
                          <a:latin typeface="Times New Roman" panose="02020603050405020304" pitchFamily="18" charset="0"/>
                          <a:cs typeface="Times New Roman" panose="02020603050405020304" pitchFamily="18" charset="0"/>
                        </a:rPr>
                        <a:t>TOURISMO RHD</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1120" algn="just">
                        <a:lnSpc>
                          <a:spcPts val="1170"/>
                        </a:lnSpc>
                        <a:spcAft>
                          <a:spcPts val="0"/>
                        </a:spcAft>
                      </a:pPr>
                      <a:r>
                        <a:rPr lang="en-US" sz="800" dirty="0" err="1">
                          <a:effectLst/>
                          <a:latin typeface="Times New Roman" panose="02020603050405020304" pitchFamily="18" charset="0"/>
                          <a:cs typeface="Times New Roman" panose="02020603050405020304" pitchFamily="18" charset="0"/>
                        </a:rPr>
                        <a:t>Personel</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servisi</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öğrenci</a:t>
                      </a:r>
                      <a:r>
                        <a:rPr lang="en-US" sz="800" dirty="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sosyal</a:t>
                      </a:r>
                      <a:r>
                        <a:rPr lang="tr-TR" sz="800" dirty="0" smtClean="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aktivitelerinde</a:t>
                      </a:r>
                      <a:r>
                        <a:rPr lang="en-US" sz="800" dirty="0" smtClean="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ve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diğer</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kurumların</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talep</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etmesi</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halinde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kullanılmaktadır</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675062963"/>
                  </a:ext>
                </a:extLst>
              </a:tr>
              <a:tr h="371169">
                <a:tc>
                  <a:txBody>
                    <a:bodyPr/>
                    <a:lstStyle/>
                    <a:p>
                      <a:pPr marL="5715" algn="ctr">
                        <a:lnSpc>
                          <a:spcPts val="1255"/>
                        </a:lnSpc>
                        <a:spcAft>
                          <a:spcPts val="0"/>
                        </a:spcAft>
                      </a:pPr>
                      <a:r>
                        <a:rPr lang="en-US" sz="800">
                          <a:effectLst/>
                          <a:latin typeface="Times New Roman" panose="02020603050405020304" pitchFamily="18" charset="0"/>
                          <a:cs typeface="Times New Roman" panose="02020603050405020304" pitchFamily="18" charset="0"/>
                        </a:rPr>
                        <a:t>3</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112395" algn="l">
                        <a:lnSpc>
                          <a:spcPts val="1235"/>
                        </a:lnSpc>
                        <a:spcAft>
                          <a:spcPts val="0"/>
                        </a:spcAft>
                      </a:pPr>
                      <a:r>
                        <a:rPr lang="en-US" sz="800">
                          <a:effectLst/>
                          <a:latin typeface="Times New Roman" panose="02020603050405020304" pitchFamily="18" charset="0"/>
                          <a:cs typeface="Times New Roman" panose="02020603050405020304" pitchFamily="18" charset="0"/>
                        </a:rPr>
                        <a:t>72 DT 856</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215" algn="l">
                        <a:lnSpc>
                          <a:spcPts val="1235"/>
                        </a:lnSpc>
                        <a:spcAft>
                          <a:spcPts val="0"/>
                        </a:spcAft>
                      </a:pPr>
                      <a:r>
                        <a:rPr lang="en-US" sz="800" dirty="0" err="1">
                          <a:effectLst/>
                          <a:latin typeface="Times New Roman" panose="02020603050405020304" pitchFamily="18" charset="0"/>
                          <a:cs typeface="Times New Roman" panose="02020603050405020304" pitchFamily="18" charset="0"/>
                        </a:rPr>
                        <a:t>Minibüs</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850" algn="l">
                        <a:lnSpc>
                          <a:spcPts val="1235"/>
                        </a:lnSpc>
                        <a:spcAft>
                          <a:spcPts val="0"/>
                        </a:spcAft>
                      </a:pPr>
                      <a:r>
                        <a:rPr lang="en-US" sz="800">
                          <a:effectLst/>
                          <a:latin typeface="Times New Roman" panose="02020603050405020304" pitchFamily="18" charset="0"/>
                          <a:cs typeface="Times New Roman" panose="02020603050405020304" pitchFamily="18" charset="0"/>
                        </a:rPr>
                        <a:t>FORD</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0485" algn="l">
                        <a:lnSpc>
                          <a:spcPts val="1235"/>
                        </a:lnSpc>
                        <a:spcAft>
                          <a:spcPts val="0"/>
                        </a:spcAft>
                      </a:pPr>
                      <a:r>
                        <a:rPr lang="en-US" sz="800" dirty="0">
                          <a:effectLst/>
                          <a:latin typeface="Times New Roman" panose="02020603050405020304" pitchFamily="18" charset="0"/>
                          <a:cs typeface="Times New Roman" panose="02020603050405020304" pitchFamily="18" charset="0"/>
                        </a:rPr>
                        <a:t>TRANSİT</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1120" algn="just">
                        <a:lnSpc>
                          <a:spcPts val="1170"/>
                        </a:lnSpc>
                        <a:spcAft>
                          <a:spcPts val="0"/>
                        </a:spcAft>
                      </a:pPr>
                      <a:r>
                        <a:rPr lang="en-US" sz="800" dirty="0" err="1">
                          <a:effectLst/>
                          <a:latin typeface="Times New Roman" panose="02020603050405020304" pitchFamily="18" charset="0"/>
                          <a:cs typeface="Times New Roman" panose="02020603050405020304" pitchFamily="18" charset="0"/>
                        </a:rPr>
                        <a:t>Personel</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servisi</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öğrenci</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sosyal</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aktivitelerinde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ve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diğer</a:t>
                      </a:r>
                      <a:r>
                        <a:rPr lang="en-US" sz="800" dirty="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kurumların</a:t>
                      </a:r>
                      <a:r>
                        <a:rPr lang="tr-TR" sz="800" dirty="0" smtClean="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talep</a:t>
                      </a:r>
                      <a:r>
                        <a:rPr lang="en-US" sz="800" dirty="0" smtClean="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etmesi</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halinde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kullanılmaktadır</a:t>
                      </a:r>
                      <a:r>
                        <a:rPr lang="en-US" sz="800" dirty="0">
                          <a:effectLst/>
                          <a:latin typeface="Times New Roman" panose="02020603050405020304" pitchFamily="18" charset="0"/>
                          <a:cs typeface="Times New Roman" panose="02020603050405020304" pitchFamily="18" charset="0"/>
                        </a:rPr>
                        <a:t>.</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692141980"/>
                  </a:ext>
                </a:extLst>
              </a:tr>
              <a:tr h="321177">
                <a:tc>
                  <a:txBody>
                    <a:bodyPr/>
                    <a:lstStyle/>
                    <a:p>
                      <a:pPr marL="5715" algn="ctr">
                        <a:lnSpc>
                          <a:spcPts val="1255"/>
                        </a:lnSpc>
                        <a:spcAft>
                          <a:spcPts val="0"/>
                        </a:spcAft>
                      </a:pPr>
                      <a:r>
                        <a:rPr lang="en-US" sz="800">
                          <a:effectLst/>
                          <a:latin typeface="Times New Roman" panose="02020603050405020304" pitchFamily="18" charset="0"/>
                          <a:cs typeface="Times New Roman" panose="02020603050405020304" pitchFamily="18" charset="0"/>
                        </a:rPr>
                        <a:t>4</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7150" marR="112395" algn="l">
                        <a:lnSpc>
                          <a:spcPts val="1235"/>
                        </a:lnSpc>
                        <a:spcAft>
                          <a:spcPts val="0"/>
                        </a:spcAft>
                      </a:pPr>
                      <a:r>
                        <a:rPr lang="en-US" sz="800">
                          <a:effectLst/>
                          <a:latin typeface="Times New Roman" panose="02020603050405020304" pitchFamily="18" charset="0"/>
                          <a:cs typeface="Times New Roman" panose="02020603050405020304" pitchFamily="18" charset="0"/>
                        </a:rPr>
                        <a:t>72 DC 625</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215" algn="l">
                        <a:lnSpc>
                          <a:spcPts val="1235"/>
                        </a:lnSpc>
                        <a:spcAft>
                          <a:spcPts val="0"/>
                        </a:spcAft>
                      </a:pPr>
                      <a:r>
                        <a:rPr lang="en-US" sz="800" dirty="0">
                          <a:effectLst/>
                          <a:latin typeface="Times New Roman" panose="02020603050405020304" pitchFamily="18" charset="0"/>
                          <a:cs typeface="Times New Roman" panose="02020603050405020304" pitchFamily="18" charset="0"/>
                        </a:rPr>
                        <a:t>Pick-Up</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850" algn="l">
                        <a:lnSpc>
                          <a:spcPts val="1235"/>
                        </a:lnSpc>
                        <a:spcAft>
                          <a:spcPts val="0"/>
                        </a:spcAft>
                      </a:pPr>
                      <a:r>
                        <a:rPr lang="en-US" sz="800" dirty="0">
                          <a:effectLst/>
                          <a:latin typeface="Times New Roman" panose="02020603050405020304" pitchFamily="18" charset="0"/>
                          <a:cs typeface="Times New Roman" panose="02020603050405020304" pitchFamily="18" charset="0"/>
                        </a:rPr>
                        <a:t>ISUZU</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0485" marR="240030" algn="l">
                        <a:lnSpc>
                          <a:spcPct val="100000"/>
                        </a:lnSpc>
                        <a:spcAft>
                          <a:spcPts val="0"/>
                        </a:spcAft>
                      </a:pPr>
                      <a:r>
                        <a:rPr lang="en-US" sz="800">
                          <a:effectLst/>
                          <a:latin typeface="Times New Roman" panose="02020603050405020304" pitchFamily="18" charset="0"/>
                          <a:cs typeface="Times New Roman" panose="02020603050405020304" pitchFamily="18" charset="0"/>
                        </a:rPr>
                        <a:t>TF TFR86 D-MAX 4X2</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1120" algn="just">
                        <a:lnSpc>
                          <a:spcPts val="1170"/>
                        </a:lnSpc>
                        <a:spcAft>
                          <a:spcPts val="0"/>
                        </a:spcAft>
                      </a:pPr>
                      <a:r>
                        <a:rPr lang="en-US" sz="800">
                          <a:effectLst/>
                          <a:latin typeface="Times New Roman" panose="02020603050405020304" pitchFamily="18" charset="0"/>
                          <a:cs typeface="Times New Roman" panose="02020603050405020304" pitchFamily="18" charset="0"/>
                        </a:rPr>
                        <a:t>Yapı İşleri ve Teknik Daire Başkanlığının Park Bahçe hizmetlerinde kullanılmaktadır.</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579428547"/>
                  </a:ext>
                </a:extLst>
              </a:tr>
              <a:tr h="351805">
                <a:tc>
                  <a:txBody>
                    <a:bodyPr/>
                    <a:lstStyle/>
                    <a:p>
                      <a:pPr marL="5715" algn="ctr">
                        <a:spcBef>
                          <a:spcPts val="5"/>
                        </a:spcBef>
                        <a:spcAft>
                          <a:spcPts val="0"/>
                        </a:spcAft>
                      </a:pPr>
                      <a:r>
                        <a:rPr lang="en-US" sz="800">
                          <a:effectLst/>
                          <a:latin typeface="Times New Roman" panose="02020603050405020304" pitchFamily="18" charset="0"/>
                          <a:cs typeface="Times New Roman" panose="02020603050405020304" pitchFamily="18" charset="0"/>
                        </a:rPr>
                        <a:t>5</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1910" marR="112395" algn="l">
                        <a:lnSpc>
                          <a:spcPts val="1245"/>
                        </a:lnSpc>
                        <a:spcAft>
                          <a:spcPts val="0"/>
                        </a:spcAft>
                      </a:pPr>
                      <a:r>
                        <a:rPr lang="en-US" sz="800">
                          <a:effectLst/>
                          <a:latin typeface="Times New Roman" panose="02020603050405020304" pitchFamily="18" charset="0"/>
                          <a:cs typeface="Times New Roman" panose="02020603050405020304" pitchFamily="18" charset="0"/>
                        </a:rPr>
                        <a:t>72 EC 542</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215" marR="224790" algn="l">
                        <a:spcAft>
                          <a:spcPts val="0"/>
                        </a:spcAft>
                      </a:pPr>
                      <a:r>
                        <a:rPr lang="en-US" sz="800">
                          <a:effectLst/>
                          <a:latin typeface="Times New Roman" panose="02020603050405020304" pitchFamily="18" charset="0"/>
                          <a:cs typeface="Times New Roman" panose="02020603050405020304" pitchFamily="18" charset="0"/>
                        </a:rPr>
                        <a:t>Otobüs (Yarım)</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850" algn="l">
                        <a:lnSpc>
                          <a:spcPts val="1245"/>
                        </a:lnSpc>
                        <a:spcAft>
                          <a:spcPts val="0"/>
                        </a:spcAft>
                      </a:pPr>
                      <a:r>
                        <a:rPr lang="en-US" sz="800" dirty="0">
                          <a:effectLst/>
                          <a:latin typeface="Times New Roman" panose="02020603050405020304" pitchFamily="18" charset="0"/>
                          <a:cs typeface="Times New Roman" panose="02020603050405020304" pitchFamily="18" charset="0"/>
                        </a:rPr>
                        <a:t>ISUZU</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0485" algn="l">
                        <a:lnSpc>
                          <a:spcPts val="1245"/>
                        </a:lnSpc>
                        <a:spcAft>
                          <a:spcPts val="0"/>
                        </a:spcAft>
                      </a:pPr>
                      <a:r>
                        <a:rPr lang="en-US" sz="800" dirty="0">
                          <a:effectLst/>
                          <a:latin typeface="Times New Roman" panose="02020603050405020304" pitchFamily="18" charset="0"/>
                          <a:cs typeface="Times New Roman" panose="02020603050405020304" pitchFamily="18" charset="0"/>
                        </a:rPr>
                        <a:t>Q-BUS31</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1120" algn="just">
                        <a:lnSpc>
                          <a:spcPts val="1170"/>
                        </a:lnSpc>
                        <a:spcAft>
                          <a:spcPts val="0"/>
                        </a:spcAft>
                      </a:pPr>
                      <a:r>
                        <a:rPr lang="en-US" sz="800" dirty="0" err="1">
                          <a:effectLst/>
                          <a:latin typeface="Times New Roman" panose="02020603050405020304" pitchFamily="18" charset="0"/>
                          <a:cs typeface="Times New Roman" panose="02020603050405020304" pitchFamily="18" charset="0"/>
                        </a:rPr>
                        <a:t>Personel</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servisi</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öğrenci</a:t>
                      </a:r>
                      <a:r>
                        <a:rPr lang="en-US" sz="800" dirty="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sosyal</a:t>
                      </a:r>
                      <a:r>
                        <a:rPr lang="tr-TR" sz="800" dirty="0" smtClean="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aktivitelerinde</a:t>
                      </a:r>
                      <a:r>
                        <a:rPr lang="en-US" sz="800" dirty="0" smtClean="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ve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diğer</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kurumların</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talep</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etmesi</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halinde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kullanılmaktadır</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986785351"/>
                  </a:ext>
                </a:extLst>
              </a:tr>
              <a:tr h="388616">
                <a:tc>
                  <a:txBody>
                    <a:bodyPr/>
                    <a:lstStyle/>
                    <a:p>
                      <a:pPr marL="5715" algn="ctr">
                        <a:lnSpc>
                          <a:spcPts val="1255"/>
                        </a:lnSpc>
                        <a:spcAft>
                          <a:spcPts val="0"/>
                        </a:spcAft>
                      </a:pPr>
                      <a:r>
                        <a:rPr lang="en-US" sz="800">
                          <a:effectLst/>
                          <a:latin typeface="Times New Roman" panose="02020603050405020304" pitchFamily="18" charset="0"/>
                          <a:cs typeface="Times New Roman" panose="02020603050405020304" pitchFamily="18" charset="0"/>
                        </a:rPr>
                        <a:t>6</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112395" algn="l">
                        <a:lnSpc>
                          <a:spcPts val="1235"/>
                        </a:lnSpc>
                        <a:spcAft>
                          <a:spcPts val="0"/>
                        </a:spcAft>
                      </a:pPr>
                      <a:r>
                        <a:rPr lang="en-US" sz="800">
                          <a:effectLst/>
                          <a:latin typeface="Times New Roman" panose="02020603050405020304" pitchFamily="18" charset="0"/>
                          <a:cs typeface="Times New Roman" panose="02020603050405020304" pitchFamily="18" charset="0"/>
                        </a:rPr>
                        <a:t>72 EH 866</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215" algn="l">
                        <a:lnSpc>
                          <a:spcPts val="1235"/>
                        </a:lnSpc>
                        <a:spcAft>
                          <a:spcPts val="0"/>
                        </a:spcAft>
                      </a:pPr>
                      <a:r>
                        <a:rPr lang="en-US" sz="800">
                          <a:effectLst/>
                          <a:latin typeface="Times New Roman" panose="02020603050405020304" pitchFamily="18" charset="0"/>
                          <a:cs typeface="Times New Roman" panose="02020603050405020304" pitchFamily="18" charset="0"/>
                        </a:rPr>
                        <a:t>İtfaiye</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850" algn="l">
                        <a:lnSpc>
                          <a:spcPts val="1235"/>
                        </a:lnSpc>
                        <a:spcAft>
                          <a:spcPts val="0"/>
                        </a:spcAft>
                      </a:pPr>
                      <a:r>
                        <a:rPr lang="en-US" sz="800" dirty="0">
                          <a:effectLst/>
                          <a:latin typeface="Times New Roman" panose="02020603050405020304" pitchFamily="18" charset="0"/>
                          <a:cs typeface="Times New Roman" panose="02020603050405020304" pitchFamily="18" charset="0"/>
                        </a:rPr>
                        <a:t>MERCEDES</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0485" marR="399415" algn="l">
                        <a:spcAft>
                          <a:spcPts val="0"/>
                        </a:spcAft>
                      </a:pPr>
                      <a:r>
                        <a:rPr lang="en-US" sz="800" dirty="0">
                          <a:effectLst/>
                          <a:latin typeface="Times New Roman" panose="02020603050405020304" pitchFamily="18" charset="0"/>
                          <a:cs typeface="Times New Roman" panose="02020603050405020304" pitchFamily="18" charset="0"/>
                        </a:rPr>
                        <a:t>ÖZEL AMAÇLI (İTFAİYE)</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1120" algn="just">
                        <a:lnSpc>
                          <a:spcPts val="1170"/>
                        </a:lnSpc>
                        <a:spcAft>
                          <a:spcPts val="0"/>
                        </a:spcAft>
                      </a:pPr>
                      <a:r>
                        <a:rPr lang="en-US" sz="800" dirty="0" err="1">
                          <a:effectLst/>
                          <a:latin typeface="Times New Roman" panose="02020603050405020304" pitchFamily="18" charset="0"/>
                          <a:cs typeface="Times New Roman" panose="02020603050405020304" pitchFamily="18" charset="0"/>
                        </a:rPr>
                        <a:t>Merkez</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ve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Batı</a:t>
                      </a:r>
                      <a:r>
                        <a:rPr lang="en-US" sz="800" dirty="0">
                          <a:effectLst/>
                          <a:latin typeface="Times New Roman" panose="02020603050405020304" pitchFamily="18" charset="0"/>
                          <a:cs typeface="Times New Roman" panose="02020603050405020304" pitchFamily="18" charset="0"/>
                        </a:rPr>
                        <a:t> </a:t>
                      </a:r>
                      <a:r>
                        <a:rPr lang="en-US" sz="800" dirty="0" smtClean="0">
                          <a:effectLst/>
                          <a:latin typeface="Times New Roman" panose="02020603050405020304" pitchFamily="18" charset="0"/>
                          <a:cs typeface="Times New Roman" panose="02020603050405020304" pitchFamily="18" charset="0"/>
                        </a:rPr>
                        <a:t>Raman</a:t>
                      </a:r>
                      <a:r>
                        <a:rPr lang="tr-TR" sz="800" dirty="0" smtClean="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Kampüslerinde</a:t>
                      </a:r>
                      <a:r>
                        <a:rPr lang="en-US" sz="800" dirty="0" smtClean="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itfaiye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ile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ilgili</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işlerde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kullanılmaktadır</a:t>
                      </a:r>
                      <a:r>
                        <a:rPr lang="en-US" sz="800" dirty="0">
                          <a:effectLst/>
                          <a:latin typeface="Times New Roman" panose="02020603050405020304" pitchFamily="18" charset="0"/>
                          <a:cs typeface="Times New Roman" panose="02020603050405020304" pitchFamily="18" charset="0"/>
                        </a:rPr>
                        <a:t>.</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95686562"/>
                  </a:ext>
                </a:extLst>
              </a:tr>
              <a:tr h="359143">
                <a:tc>
                  <a:txBody>
                    <a:bodyPr/>
                    <a:lstStyle/>
                    <a:p>
                      <a:pPr marL="5715" algn="ctr">
                        <a:lnSpc>
                          <a:spcPts val="1255"/>
                        </a:lnSpc>
                        <a:spcAft>
                          <a:spcPts val="0"/>
                        </a:spcAft>
                      </a:pPr>
                      <a:r>
                        <a:rPr lang="en-US" sz="800">
                          <a:effectLst/>
                          <a:latin typeface="Times New Roman" panose="02020603050405020304" pitchFamily="18" charset="0"/>
                          <a:cs typeface="Times New Roman" panose="02020603050405020304" pitchFamily="18" charset="0"/>
                        </a:rPr>
                        <a:t>7</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2545" marR="112395" algn="l">
                        <a:lnSpc>
                          <a:spcPts val="1235"/>
                        </a:lnSpc>
                        <a:spcAft>
                          <a:spcPts val="0"/>
                        </a:spcAft>
                      </a:pPr>
                      <a:r>
                        <a:rPr lang="en-US" sz="800">
                          <a:effectLst/>
                          <a:latin typeface="Times New Roman" panose="02020603050405020304" pitchFamily="18" charset="0"/>
                          <a:cs typeface="Times New Roman" panose="02020603050405020304" pitchFamily="18" charset="0"/>
                        </a:rPr>
                        <a:t>72 DS 530</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215" algn="l">
                        <a:lnSpc>
                          <a:spcPts val="1235"/>
                        </a:lnSpc>
                        <a:spcAft>
                          <a:spcPts val="0"/>
                        </a:spcAft>
                      </a:pPr>
                      <a:r>
                        <a:rPr lang="en-US" sz="800">
                          <a:effectLst/>
                          <a:latin typeface="Times New Roman" panose="02020603050405020304" pitchFamily="18" charset="0"/>
                          <a:cs typeface="Times New Roman" panose="02020603050405020304" pitchFamily="18" charset="0"/>
                        </a:rPr>
                        <a:t>Otomobil</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850" algn="l">
                        <a:lnSpc>
                          <a:spcPts val="1235"/>
                        </a:lnSpc>
                        <a:spcAft>
                          <a:spcPts val="0"/>
                        </a:spcAft>
                      </a:pPr>
                      <a:r>
                        <a:rPr lang="en-US" sz="800">
                          <a:effectLst/>
                          <a:latin typeface="Times New Roman" panose="02020603050405020304" pitchFamily="18" charset="0"/>
                          <a:cs typeface="Times New Roman" panose="02020603050405020304" pitchFamily="18" charset="0"/>
                        </a:rPr>
                        <a:t>RENAULT</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0485" algn="l">
                        <a:lnSpc>
                          <a:spcPts val="1235"/>
                        </a:lnSpc>
                        <a:spcAft>
                          <a:spcPts val="0"/>
                        </a:spcAft>
                      </a:pPr>
                      <a:r>
                        <a:rPr lang="en-US" sz="800" dirty="0">
                          <a:effectLst/>
                          <a:latin typeface="Times New Roman" panose="02020603050405020304" pitchFamily="18" charset="0"/>
                          <a:cs typeface="Times New Roman" panose="02020603050405020304" pitchFamily="18" charset="0"/>
                        </a:rPr>
                        <a:t>MEGANE SEDAN</a:t>
                      </a:r>
                      <a:endParaRPr lang="tr-TR" sz="800" dirty="0">
                        <a:effectLst/>
                        <a:latin typeface="Times New Roman" panose="02020603050405020304" pitchFamily="18" charset="0"/>
                        <a:cs typeface="Times New Roman" panose="02020603050405020304" pitchFamily="18" charset="0"/>
                      </a:endParaRPr>
                    </a:p>
                    <a:p>
                      <a:pPr marL="70485" algn="l">
                        <a:lnSpc>
                          <a:spcPts val="1190"/>
                        </a:lnSpc>
                        <a:spcBef>
                          <a:spcPts val="5"/>
                        </a:spcBef>
                        <a:spcAft>
                          <a:spcPts val="0"/>
                        </a:spcAft>
                      </a:pPr>
                      <a:r>
                        <a:rPr lang="en-US" sz="800" dirty="0">
                          <a:effectLst/>
                          <a:latin typeface="Times New Roman" panose="02020603050405020304" pitchFamily="18" charset="0"/>
                          <a:cs typeface="Times New Roman" panose="02020603050405020304" pitchFamily="18" charset="0"/>
                        </a:rPr>
                        <a:t>AUTH 1.6</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1120" algn="just">
                        <a:lnSpc>
                          <a:spcPts val="1170"/>
                        </a:lnSpc>
                        <a:spcAft>
                          <a:spcPts val="0"/>
                        </a:spcAft>
                      </a:pPr>
                      <a:r>
                        <a:rPr lang="en-US" sz="800">
                          <a:effectLst/>
                          <a:latin typeface="Times New Roman" panose="02020603050405020304" pitchFamily="18" charset="0"/>
                          <a:cs typeface="Times New Roman" panose="02020603050405020304" pitchFamily="18" charset="0"/>
                        </a:rPr>
                        <a:t>Kampüs içi ve kampüs dışında, kuruma ait iş ve işlemleri yürüten  Personelin ulaşımlarını sağlamak  ve üniversitemize ait diğer hizmetleri yerine getirmektedir..</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150605424"/>
                  </a:ext>
                </a:extLst>
              </a:tr>
              <a:tr h="373879">
                <a:tc>
                  <a:txBody>
                    <a:bodyPr/>
                    <a:lstStyle/>
                    <a:p>
                      <a:pPr marL="5715" algn="ctr">
                        <a:lnSpc>
                          <a:spcPts val="1255"/>
                        </a:lnSpc>
                        <a:spcAft>
                          <a:spcPts val="0"/>
                        </a:spcAft>
                      </a:pPr>
                      <a:r>
                        <a:rPr lang="en-US" sz="800">
                          <a:effectLst/>
                          <a:latin typeface="Times New Roman" panose="02020603050405020304" pitchFamily="18" charset="0"/>
                          <a:cs typeface="Times New Roman" panose="02020603050405020304" pitchFamily="18" charset="0"/>
                        </a:rPr>
                        <a:t>8</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1910" marR="112395" algn="l">
                        <a:lnSpc>
                          <a:spcPts val="1235"/>
                        </a:lnSpc>
                        <a:spcAft>
                          <a:spcPts val="0"/>
                        </a:spcAft>
                      </a:pPr>
                      <a:r>
                        <a:rPr lang="en-US" sz="800">
                          <a:effectLst/>
                          <a:latin typeface="Times New Roman" panose="02020603050405020304" pitchFamily="18" charset="0"/>
                          <a:cs typeface="Times New Roman" panose="02020603050405020304" pitchFamily="18" charset="0"/>
                        </a:rPr>
                        <a:t>72 EC 188</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215" algn="l">
                        <a:lnSpc>
                          <a:spcPts val="1235"/>
                        </a:lnSpc>
                        <a:spcAft>
                          <a:spcPts val="0"/>
                        </a:spcAft>
                      </a:pPr>
                      <a:r>
                        <a:rPr lang="en-US" sz="800">
                          <a:effectLst/>
                          <a:latin typeface="Times New Roman" panose="02020603050405020304" pitchFamily="18" charset="0"/>
                          <a:cs typeface="Times New Roman" panose="02020603050405020304" pitchFamily="18" charset="0"/>
                        </a:rPr>
                        <a:t>Panel T09</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850" algn="l">
                        <a:lnSpc>
                          <a:spcPts val="1235"/>
                        </a:lnSpc>
                        <a:spcAft>
                          <a:spcPts val="0"/>
                        </a:spcAft>
                      </a:pPr>
                      <a:r>
                        <a:rPr lang="en-US" sz="800" dirty="0">
                          <a:effectLst/>
                          <a:latin typeface="Times New Roman" panose="02020603050405020304" pitchFamily="18" charset="0"/>
                          <a:cs typeface="Times New Roman" panose="02020603050405020304" pitchFamily="18" charset="0"/>
                        </a:rPr>
                        <a:t>VOLKSWAGEN</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0485" algn="l">
                        <a:lnSpc>
                          <a:spcPts val="1235"/>
                        </a:lnSpc>
                        <a:spcAft>
                          <a:spcPts val="0"/>
                        </a:spcAft>
                      </a:pPr>
                      <a:r>
                        <a:rPr lang="en-US" sz="800" dirty="0">
                          <a:effectLst/>
                          <a:latin typeface="Times New Roman" panose="02020603050405020304" pitchFamily="18" charset="0"/>
                          <a:cs typeface="Times New Roman" panose="02020603050405020304" pitchFamily="18" charset="0"/>
                        </a:rPr>
                        <a:t>7J0TRANSPORTER</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1120" algn="just">
                        <a:lnSpc>
                          <a:spcPts val="1170"/>
                        </a:lnSpc>
                        <a:spcAft>
                          <a:spcPts val="0"/>
                        </a:spcAft>
                      </a:pPr>
                      <a:r>
                        <a:rPr lang="en-US" sz="800">
                          <a:effectLst/>
                          <a:latin typeface="Times New Roman" panose="02020603050405020304" pitchFamily="18" charset="0"/>
                          <a:cs typeface="Times New Roman" panose="02020603050405020304" pitchFamily="18" charset="0"/>
                        </a:rPr>
                        <a:t>Kampüs içi ve kampüs dışında, kuruma ait iş ve işlemleri yürüten  Personelin ulaşımlarını sağlamak  ve üniversitemize ait diğer hizmetleri yerine getirmektedir..</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093790090"/>
                  </a:ext>
                </a:extLst>
              </a:tr>
              <a:tr h="373879">
                <a:tc>
                  <a:txBody>
                    <a:bodyPr/>
                    <a:lstStyle/>
                    <a:p>
                      <a:pPr marL="5715" algn="ctr">
                        <a:lnSpc>
                          <a:spcPts val="1255"/>
                        </a:lnSpc>
                        <a:spcAft>
                          <a:spcPts val="0"/>
                        </a:spcAft>
                      </a:pPr>
                      <a:r>
                        <a:rPr lang="en-US" sz="800">
                          <a:effectLst/>
                          <a:latin typeface="Times New Roman" panose="02020603050405020304" pitchFamily="18" charset="0"/>
                          <a:cs typeface="Times New Roman" panose="02020603050405020304" pitchFamily="18" charset="0"/>
                        </a:rPr>
                        <a:t>9</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2545" marR="112395" algn="l">
                        <a:lnSpc>
                          <a:spcPts val="1235"/>
                        </a:lnSpc>
                        <a:spcAft>
                          <a:spcPts val="0"/>
                        </a:spcAft>
                      </a:pPr>
                      <a:r>
                        <a:rPr lang="en-US" sz="800">
                          <a:effectLst/>
                          <a:latin typeface="Times New Roman" panose="02020603050405020304" pitchFamily="18" charset="0"/>
                          <a:cs typeface="Times New Roman" panose="02020603050405020304" pitchFamily="18" charset="0"/>
                        </a:rPr>
                        <a:t>72 DP 455</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215" marR="123825" algn="l">
                        <a:lnSpc>
                          <a:spcPct val="100000"/>
                        </a:lnSpc>
                        <a:spcAft>
                          <a:spcPts val="0"/>
                        </a:spcAft>
                      </a:pPr>
                      <a:r>
                        <a:rPr lang="en-US" sz="800">
                          <a:effectLst/>
                          <a:latin typeface="Times New Roman" panose="02020603050405020304" pitchFamily="18" charset="0"/>
                          <a:cs typeface="Times New Roman" panose="02020603050405020304" pitchFamily="18" charset="0"/>
                        </a:rPr>
                        <a:t>Çöp Kamyonu</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850" algn="l">
                        <a:lnSpc>
                          <a:spcPts val="1235"/>
                        </a:lnSpc>
                        <a:spcAft>
                          <a:spcPts val="0"/>
                        </a:spcAft>
                      </a:pPr>
                      <a:r>
                        <a:rPr lang="en-US" sz="800" dirty="0">
                          <a:effectLst/>
                          <a:latin typeface="Times New Roman" panose="02020603050405020304" pitchFamily="18" charset="0"/>
                          <a:cs typeface="Times New Roman" panose="02020603050405020304" pitchFamily="18" charset="0"/>
                        </a:rPr>
                        <a:t>OTOKAR</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0485" algn="l">
                        <a:lnSpc>
                          <a:spcPts val="1235"/>
                        </a:lnSpc>
                        <a:spcAft>
                          <a:spcPts val="0"/>
                        </a:spcAft>
                      </a:pPr>
                      <a:r>
                        <a:rPr lang="en-US" sz="800" dirty="0">
                          <a:effectLst/>
                          <a:latin typeface="Times New Roman" panose="02020603050405020304" pitchFamily="18" charset="0"/>
                          <a:cs typeface="Times New Roman" panose="02020603050405020304" pitchFamily="18" charset="0"/>
                        </a:rPr>
                        <a:t>HK211 ATLAS</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1120" algn="just">
                        <a:lnSpc>
                          <a:spcPts val="1170"/>
                        </a:lnSpc>
                        <a:spcAft>
                          <a:spcPts val="0"/>
                        </a:spcAft>
                      </a:pPr>
                      <a:r>
                        <a:rPr lang="en-US" sz="800" dirty="0" err="1">
                          <a:effectLst/>
                          <a:latin typeface="Times New Roman" panose="02020603050405020304" pitchFamily="18" charset="0"/>
                          <a:cs typeface="Times New Roman" panose="02020603050405020304" pitchFamily="18" charset="0"/>
                        </a:rPr>
                        <a:t>Batı</a:t>
                      </a:r>
                      <a:r>
                        <a:rPr lang="en-US" sz="800" dirty="0">
                          <a:effectLst/>
                          <a:latin typeface="Times New Roman" panose="02020603050405020304" pitchFamily="18" charset="0"/>
                          <a:cs typeface="Times New Roman" panose="02020603050405020304" pitchFamily="18" charset="0"/>
                        </a:rPr>
                        <a:t> Raman </a:t>
                      </a:r>
                      <a:r>
                        <a:rPr lang="en-US" sz="800" dirty="0" err="1">
                          <a:effectLst/>
                          <a:latin typeface="Times New Roman" panose="02020603050405020304" pitchFamily="18" charset="0"/>
                          <a:cs typeface="Times New Roman" panose="02020603050405020304" pitchFamily="18" charset="0"/>
                        </a:rPr>
                        <a:t>Kampüsü</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çöp</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atıkları</a:t>
                      </a:r>
                      <a:r>
                        <a:rPr lang="en-US" sz="800" dirty="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ve</a:t>
                      </a:r>
                      <a:r>
                        <a:rPr lang="tr-TR" sz="800" dirty="0" smtClean="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diğer</a:t>
                      </a:r>
                      <a:r>
                        <a:rPr lang="en-US" sz="800" dirty="0" smtClean="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atıkları</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belediye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atık</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sahasına</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götürme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işlerinde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kullanılmaktadır</a:t>
                      </a:r>
                      <a:r>
                        <a:rPr lang="en-US" sz="800" dirty="0">
                          <a:effectLst/>
                          <a:latin typeface="Times New Roman" panose="02020603050405020304" pitchFamily="18" charset="0"/>
                          <a:cs typeface="Times New Roman" panose="02020603050405020304" pitchFamily="18" charset="0"/>
                        </a:rPr>
                        <a:t>.</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560837961"/>
                  </a:ext>
                </a:extLst>
              </a:tr>
              <a:tr h="483017">
                <a:tc>
                  <a:txBody>
                    <a:bodyPr/>
                    <a:lstStyle/>
                    <a:p>
                      <a:pPr marL="64135" marR="58420" algn="ctr">
                        <a:spcBef>
                          <a:spcPts val="5"/>
                        </a:spcBef>
                        <a:spcAft>
                          <a:spcPts val="0"/>
                        </a:spcAft>
                      </a:pPr>
                      <a:r>
                        <a:rPr lang="en-US" sz="800">
                          <a:effectLst/>
                          <a:latin typeface="Times New Roman" panose="02020603050405020304" pitchFamily="18" charset="0"/>
                          <a:cs typeface="Times New Roman" panose="02020603050405020304" pitchFamily="18" charset="0"/>
                        </a:rPr>
                        <a:t>10</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7150" marR="112395" algn="l">
                        <a:lnSpc>
                          <a:spcPts val="1245"/>
                        </a:lnSpc>
                        <a:spcAft>
                          <a:spcPts val="0"/>
                        </a:spcAft>
                      </a:pPr>
                      <a:r>
                        <a:rPr lang="en-US" sz="800">
                          <a:effectLst/>
                          <a:latin typeface="Times New Roman" panose="02020603050405020304" pitchFamily="18" charset="0"/>
                          <a:cs typeface="Times New Roman" panose="02020603050405020304" pitchFamily="18" charset="0"/>
                        </a:rPr>
                        <a:t>72 KEP 72</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215" marR="248285" algn="l">
                        <a:spcAft>
                          <a:spcPts val="0"/>
                        </a:spcAft>
                      </a:pPr>
                      <a:r>
                        <a:rPr lang="en-US" sz="800">
                          <a:effectLst/>
                          <a:latin typeface="Times New Roman" panose="02020603050405020304" pitchFamily="18" charset="0"/>
                          <a:cs typeface="Times New Roman" panose="02020603050405020304" pitchFamily="18" charset="0"/>
                        </a:rPr>
                        <a:t>Diğer Taşıtlar</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850" algn="l">
                        <a:lnSpc>
                          <a:spcPts val="1245"/>
                        </a:lnSpc>
                        <a:spcAft>
                          <a:spcPts val="0"/>
                        </a:spcAft>
                      </a:pPr>
                      <a:r>
                        <a:rPr lang="en-US" sz="800" dirty="0">
                          <a:effectLst/>
                          <a:latin typeface="Times New Roman" panose="02020603050405020304" pitchFamily="18" charset="0"/>
                          <a:cs typeface="Times New Roman" panose="02020603050405020304" pitchFamily="18" charset="0"/>
                        </a:rPr>
                        <a:t>JCB</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0485" algn="l">
                        <a:lnSpc>
                          <a:spcPts val="1240"/>
                        </a:lnSpc>
                        <a:spcAft>
                          <a:spcPts val="0"/>
                        </a:spcAft>
                      </a:pPr>
                      <a:r>
                        <a:rPr lang="en-US" sz="800" dirty="0">
                          <a:effectLst/>
                          <a:latin typeface="Times New Roman" panose="02020603050405020304" pitchFamily="18" charset="0"/>
                          <a:cs typeface="Times New Roman" panose="02020603050405020304" pitchFamily="18" charset="0"/>
                        </a:rPr>
                        <a:t>KAZICI -</a:t>
                      </a:r>
                      <a:endParaRPr lang="tr-TR" sz="800" dirty="0">
                        <a:effectLst/>
                        <a:latin typeface="Times New Roman" panose="02020603050405020304" pitchFamily="18" charset="0"/>
                        <a:cs typeface="Times New Roman" panose="02020603050405020304" pitchFamily="18" charset="0"/>
                      </a:endParaRPr>
                    </a:p>
                    <a:p>
                      <a:pPr marL="70485" marR="173990" algn="l">
                        <a:lnSpc>
                          <a:spcPts val="1260"/>
                        </a:lnSpc>
                        <a:spcBef>
                          <a:spcPts val="15"/>
                        </a:spcBef>
                        <a:spcAft>
                          <a:spcPts val="0"/>
                        </a:spcAft>
                      </a:pPr>
                      <a:r>
                        <a:rPr lang="en-US" sz="800" dirty="0">
                          <a:effectLst/>
                          <a:latin typeface="Times New Roman" panose="02020603050405020304" pitchFamily="18" charset="0"/>
                          <a:cs typeface="Times New Roman" panose="02020603050405020304" pitchFamily="18" charset="0"/>
                        </a:rPr>
                        <a:t>YÜKLEYİCİ (HMK 102B ALPHA)</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1120" algn="just">
                        <a:lnSpc>
                          <a:spcPts val="1170"/>
                        </a:lnSpc>
                        <a:spcAft>
                          <a:spcPts val="0"/>
                        </a:spcAft>
                      </a:pPr>
                      <a:r>
                        <a:rPr lang="en-US" sz="800" dirty="0" err="1">
                          <a:effectLst/>
                          <a:latin typeface="Times New Roman" panose="02020603050405020304" pitchFamily="18" charset="0"/>
                          <a:cs typeface="Times New Roman" panose="02020603050405020304" pitchFamily="18" charset="0"/>
                        </a:rPr>
                        <a:t>Yapı</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İşleri</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ve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Teknik</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Daire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Başkanlığı</a:t>
                      </a:r>
                      <a:r>
                        <a:rPr lang="en-US" sz="800" dirty="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hizmetlerinde</a:t>
                      </a:r>
                      <a:r>
                        <a:rPr lang="tr-TR" sz="800" dirty="0" smtClean="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kullanılmaktadır</a:t>
                      </a:r>
                      <a:r>
                        <a:rPr lang="en-US" sz="800" dirty="0">
                          <a:effectLst/>
                          <a:latin typeface="Times New Roman" panose="02020603050405020304" pitchFamily="18" charset="0"/>
                          <a:cs typeface="Times New Roman" panose="02020603050405020304" pitchFamily="18" charset="0"/>
                        </a:rPr>
                        <a:t>.</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039781047"/>
                  </a:ext>
                </a:extLst>
              </a:tr>
              <a:tr h="321177">
                <a:tc>
                  <a:txBody>
                    <a:bodyPr/>
                    <a:lstStyle/>
                    <a:p>
                      <a:pPr marL="64135" marR="58420" algn="ctr">
                        <a:lnSpc>
                          <a:spcPts val="1255"/>
                        </a:lnSpc>
                        <a:spcAft>
                          <a:spcPts val="0"/>
                        </a:spcAft>
                      </a:pPr>
                      <a:r>
                        <a:rPr lang="en-US" sz="800">
                          <a:effectLst/>
                          <a:latin typeface="Times New Roman" panose="02020603050405020304" pitchFamily="18" charset="0"/>
                          <a:cs typeface="Times New Roman" panose="02020603050405020304" pitchFamily="18" charset="0"/>
                        </a:rPr>
                        <a:t>11</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112395" algn="l">
                        <a:lnSpc>
                          <a:spcPts val="1235"/>
                        </a:lnSpc>
                        <a:spcAft>
                          <a:spcPts val="0"/>
                        </a:spcAft>
                      </a:pPr>
                      <a:r>
                        <a:rPr lang="en-US" sz="800">
                          <a:effectLst/>
                          <a:latin typeface="Times New Roman" panose="02020603050405020304" pitchFamily="18" charset="0"/>
                          <a:cs typeface="Times New Roman" panose="02020603050405020304" pitchFamily="18" charset="0"/>
                        </a:rPr>
                        <a:t>72 EK 358</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215" algn="l">
                        <a:lnSpc>
                          <a:spcPts val="1235"/>
                        </a:lnSpc>
                        <a:spcAft>
                          <a:spcPts val="0"/>
                        </a:spcAft>
                      </a:pPr>
                      <a:r>
                        <a:rPr lang="en-US" sz="800">
                          <a:effectLst/>
                          <a:latin typeface="Times New Roman" panose="02020603050405020304" pitchFamily="18" charset="0"/>
                          <a:cs typeface="Times New Roman" panose="02020603050405020304" pitchFamily="18" charset="0"/>
                        </a:rPr>
                        <a:t>Pick-Up</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850" algn="l">
                        <a:lnSpc>
                          <a:spcPts val="1235"/>
                        </a:lnSpc>
                        <a:spcAft>
                          <a:spcPts val="0"/>
                        </a:spcAft>
                      </a:pPr>
                      <a:r>
                        <a:rPr lang="en-US" sz="800" dirty="0">
                          <a:effectLst/>
                          <a:latin typeface="Times New Roman" panose="02020603050405020304" pitchFamily="18" charset="0"/>
                          <a:cs typeface="Times New Roman" panose="02020603050405020304" pitchFamily="18" charset="0"/>
                        </a:rPr>
                        <a:t>VOLKSWAGEN</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0485" algn="l">
                        <a:lnSpc>
                          <a:spcPts val="1235"/>
                        </a:lnSpc>
                        <a:spcAft>
                          <a:spcPts val="0"/>
                        </a:spcAft>
                      </a:pPr>
                      <a:r>
                        <a:rPr lang="en-US" sz="800" dirty="0">
                          <a:effectLst/>
                          <a:latin typeface="Times New Roman" panose="02020603050405020304" pitchFamily="18" charset="0"/>
                          <a:cs typeface="Times New Roman" panose="02020603050405020304" pitchFamily="18" charset="0"/>
                        </a:rPr>
                        <a:t>2H AMAROK</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1120" algn="just">
                        <a:lnSpc>
                          <a:spcPts val="1170"/>
                        </a:lnSpc>
                        <a:spcAft>
                          <a:spcPts val="0"/>
                        </a:spcAft>
                      </a:pPr>
                      <a:r>
                        <a:rPr lang="en-US" sz="800" dirty="0" err="1">
                          <a:effectLst/>
                          <a:latin typeface="Times New Roman" panose="02020603050405020304" pitchFamily="18" charset="0"/>
                          <a:cs typeface="Times New Roman" panose="02020603050405020304" pitchFamily="18" charset="0"/>
                        </a:rPr>
                        <a:t>Rektörlük</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Özel</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Kalem</a:t>
                      </a:r>
                      <a:r>
                        <a:rPr lang="en-US" sz="800" dirty="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hizmetlerinde</a:t>
                      </a:r>
                      <a:r>
                        <a:rPr lang="tr-TR" sz="800" dirty="0" smtClean="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kullanılmaktadır</a:t>
                      </a:r>
                      <a:r>
                        <a:rPr lang="en-US" sz="800" dirty="0">
                          <a:effectLst/>
                          <a:latin typeface="Times New Roman" panose="02020603050405020304" pitchFamily="18" charset="0"/>
                          <a:cs typeface="Times New Roman" panose="02020603050405020304" pitchFamily="18" charset="0"/>
                        </a:rPr>
                        <a:t>.</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781389786"/>
                  </a:ext>
                </a:extLst>
              </a:tr>
              <a:tr h="321177">
                <a:tc>
                  <a:txBody>
                    <a:bodyPr/>
                    <a:lstStyle/>
                    <a:p>
                      <a:pPr marL="64135" marR="58420" algn="ctr">
                        <a:lnSpc>
                          <a:spcPts val="1255"/>
                        </a:lnSpc>
                        <a:spcAft>
                          <a:spcPts val="0"/>
                        </a:spcAft>
                      </a:pPr>
                      <a:r>
                        <a:rPr lang="en-US" sz="800">
                          <a:effectLst/>
                          <a:latin typeface="Times New Roman" panose="02020603050405020304" pitchFamily="18" charset="0"/>
                          <a:cs typeface="Times New Roman" panose="02020603050405020304" pitchFamily="18" charset="0"/>
                        </a:rPr>
                        <a:t>12</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0165" marR="112395" algn="l">
                        <a:lnSpc>
                          <a:spcPts val="1235"/>
                        </a:lnSpc>
                        <a:spcAft>
                          <a:spcPts val="0"/>
                        </a:spcAft>
                      </a:pPr>
                      <a:r>
                        <a:rPr lang="en-US" sz="800">
                          <a:effectLst/>
                          <a:latin typeface="Times New Roman" panose="02020603050405020304" pitchFamily="18" charset="0"/>
                          <a:cs typeface="Times New Roman" panose="02020603050405020304" pitchFamily="18" charset="0"/>
                        </a:rPr>
                        <a:t>72 AL 100</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215" algn="l">
                        <a:lnSpc>
                          <a:spcPts val="1235"/>
                        </a:lnSpc>
                        <a:spcAft>
                          <a:spcPts val="0"/>
                        </a:spcAft>
                      </a:pPr>
                      <a:r>
                        <a:rPr lang="en-US" sz="800">
                          <a:effectLst/>
                          <a:latin typeface="Times New Roman" panose="02020603050405020304" pitchFamily="18" charset="0"/>
                          <a:cs typeface="Times New Roman" panose="02020603050405020304" pitchFamily="18" charset="0"/>
                        </a:rPr>
                        <a:t>Midibüs</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850" algn="l">
                        <a:lnSpc>
                          <a:spcPts val="1235"/>
                        </a:lnSpc>
                        <a:spcAft>
                          <a:spcPts val="0"/>
                        </a:spcAft>
                      </a:pPr>
                      <a:r>
                        <a:rPr lang="en-US" sz="800" dirty="0">
                          <a:effectLst/>
                          <a:latin typeface="Times New Roman" panose="02020603050405020304" pitchFamily="18" charset="0"/>
                          <a:cs typeface="Times New Roman" panose="02020603050405020304" pitchFamily="18" charset="0"/>
                        </a:rPr>
                        <a:t>VOLKSWAGEN</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0485" algn="l">
                        <a:lnSpc>
                          <a:spcPts val="1235"/>
                        </a:lnSpc>
                        <a:spcAft>
                          <a:spcPts val="0"/>
                        </a:spcAft>
                      </a:pPr>
                      <a:r>
                        <a:rPr lang="en-US" sz="800" dirty="0">
                          <a:effectLst/>
                          <a:latin typeface="Times New Roman" panose="02020603050405020304" pitchFamily="18" charset="0"/>
                          <a:cs typeface="Times New Roman" panose="02020603050405020304" pitchFamily="18" charset="0"/>
                        </a:rPr>
                        <a:t>2EKZ CRAFTER</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1120" algn="just">
                        <a:lnSpc>
                          <a:spcPts val="1170"/>
                        </a:lnSpc>
                        <a:spcAft>
                          <a:spcPts val="0"/>
                        </a:spcAft>
                      </a:pPr>
                      <a:r>
                        <a:rPr lang="en-US" sz="800" dirty="0" err="1">
                          <a:effectLst/>
                          <a:latin typeface="Times New Roman" panose="02020603050405020304" pitchFamily="18" charset="0"/>
                          <a:cs typeface="Times New Roman" panose="02020603050405020304" pitchFamily="18" charset="0"/>
                        </a:rPr>
                        <a:t>Personel</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servisi</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ve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öğrenci</a:t>
                      </a:r>
                      <a:r>
                        <a:rPr lang="en-US" sz="800" dirty="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sosyal</a:t>
                      </a:r>
                      <a:r>
                        <a:rPr lang="tr-TR" sz="800" dirty="0" smtClean="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aktivitelerinde</a:t>
                      </a:r>
                      <a:r>
                        <a:rPr lang="en-US" sz="800" dirty="0" smtClean="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kullanılmaktadır</a:t>
                      </a:r>
                      <a:r>
                        <a:rPr lang="en-US" sz="800" dirty="0">
                          <a:effectLst/>
                          <a:latin typeface="Times New Roman" panose="02020603050405020304" pitchFamily="18" charset="0"/>
                          <a:cs typeface="Times New Roman" panose="02020603050405020304" pitchFamily="18" charset="0"/>
                        </a:rPr>
                        <a:t>.</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533969886"/>
                  </a:ext>
                </a:extLst>
              </a:tr>
              <a:tr h="295369">
                <a:tc>
                  <a:txBody>
                    <a:bodyPr/>
                    <a:lstStyle/>
                    <a:p>
                      <a:pPr marL="64135" marR="58420" algn="ctr">
                        <a:lnSpc>
                          <a:spcPts val="1255"/>
                        </a:lnSpc>
                        <a:spcAft>
                          <a:spcPts val="0"/>
                        </a:spcAft>
                      </a:pPr>
                      <a:r>
                        <a:rPr lang="en-US" sz="800">
                          <a:effectLst/>
                          <a:latin typeface="Times New Roman" panose="02020603050405020304" pitchFamily="18" charset="0"/>
                          <a:cs typeface="Times New Roman" panose="02020603050405020304" pitchFamily="18" charset="0"/>
                        </a:rPr>
                        <a:t>13</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7150" marR="112395" algn="l">
                        <a:lnSpc>
                          <a:spcPts val="1235"/>
                        </a:lnSpc>
                        <a:spcAft>
                          <a:spcPts val="0"/>
                        </a:spcAft>
                      </a:pPr>
                      <a:r>
                        <a:rPr lang="en-US" sz="800">
                          <a:effectLst/>
                          <a:latin typeface="Times New Roman" panose="02020603050405020304" pitchFamily="18" charset="0"/>
                          <a:cs typeface="Times New Roman" panose="02020603050405020304" pitchFamily="18" charset="0"/>
                        </a:rPr>
                        <a:t>72 BA 581</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215" algn="l">
                        <a:lnSpc>
                          <a:spcPts val="1235"/>
                        </a:lnSpc>
                        <a:spcAft>
                          <a:spcPts val="0"/>
                        </a:spcAft>
                      </a:pPr>
                      <a:r>
                        <a:rPr lang="en-US" sz="800">
                          <a:effectLst/>
                          <a:latin typeface="Times New Roman" panose="02020603050405020304" pitchFamily="18" charset="0"/>
                          <a:cs typeface="Times New Roman" panose="02020603050405020304" pitchFamily="18" charset="0"/>
                        </a:rPr>
                        <a:t>Minibüs</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850" algn="l">
                        <a:lnSpc>
                          <a:spcPts val="1235"/>
                        </a:lnSpc>
                        <a:spcAft>
                          <a:spcPts val="0"/>
                        </a:spcAft>
                      </a:pPr>
                      <a:r>
                        <a:rPr lang="en-US" sz="800" dirty="0">
                          <a:effectLst/>
                          <a:latin typeface="Times New Roman" panose="02020603050405020304" pitchFamily="18" charset="0"/>
                          <a:cs typeface="Times New Roman" panose="02020603050405020304" pitchFamily="18" charset="0"/>
                        </a:rPr>
                        <a:t>MERCEDES</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0485" algn="l">
                        <a:lnSpc>
                          <a:spcPts val="1235"/>
                        </a:lnSpc>
                        <a:spcAft>
                          <a:spcPts val="0"/>
                        </a:spcAft>
                      </a:pPr>
                      <a:r>
                        <a:rPr lang="en-US" sz="800" dirty="0" err="1">
                          <a:effectLst/>
                          <a:latin typeface="Times New Roman" panose="02020603050405020304" pitchFamily="18" charset="0"/>
                          <a:cs typeface="Times New Roman" panose="02020603050405020304" pitchFamily="18" charset="0"/>
                        </a:rPr>
                        <a:t>Ambulans</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1120" algn="just">
                        <a:lnSpc>
                          <a:spcPts val="1170"/>
                        </a:lnSpc>
                        <a:spcAft>
                          <a:spcPts val="0"/>
                        </a:spcAft>
                      </a:pPr>
                      <a:r>
                        <a:rPr lang="en-US" sz="800" dirty="0">
                          <a:effectLst/>
                          <a:latin typeface="Times New Roman" panose="02020603050405020304" pitchFamily="18" charset="0"/>
                          <a:cs typeface="Times New Roman" panose="02020603050405020304" pitchFamily="18" charset="0"/>
                        </a:rPr>
                        <a:t>SKS. </a:t>
                      </a:r>
                      <a:r>
                        <a:rPr lang="en-US" sz="800" dirty="0" err="1">
                          <a:effectLst/>
                          <a:latin typeface="Times New Roman" panose="02020603050405020304" pitchFamily="18" charset="0"/>
                          <a:cs typeface="Times New Roman" panose="02020603050405020304" pitchFamily="18" charset="0"/>
                        </a:rPr>
                        <a:t>Daire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Başkanlığı</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bünyesinde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Merkez</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Kampüs</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ve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Batı</a:t>
                      </a:r>
                      <a:r>
                        <a:rPr lang="en-US" sz="800" dirty="0">
                          <a:effectLst/>
                          <a:latin typeface="Times New Roman" panose="02020603050405020304" pitchFamily="18" charset="0"/>
                          <a:cs typeface="Times New Roman" panose="02020603050405020304" pitchFamily="18" charset="0"/>
                        </a:rPr>
                        <a:t> </a:t>
                      </a:r>
                      <a:r>
                        <a:rPr lang="en-US" sz="800" dirty="0" smtClean="0">
                          <a:effectLst/>
                          <a:latin typeface="Times New Roman" panose="02020603050405020304" pitchFamily="18" charset="0"/>
                          <a:cs typeface="Times New Roman" panose="02020603050405020304" pitchFamily="18" charset="0"/>
                        </a:rPr>
                        <a:t>Raman</a:t>
                      </a:r>
                      <a:r>
                        <a:rPr lang="tr-TR" sz="800" dirty="0" smtClean="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Kampüsünde</a:t>
                      </a:r>
                      <a:r>
                        <a:rPr lang="en-US" sz="800" dirty="0" smtClean="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kullanılmaktadır</a:t>
                      </a:r>
                      <a:r>
                        <a:rPr lang="en-US" sz="800" dirty="0">
                          <a:effectLst/>
                          <a:latin typeface="Times New Roman" panose="02020603050405020304" pitchFamily="18" charset="0"/>
                          <a:cs typeface="Times New Roman" panose="02020603050405020304" pitchFamily="18" charset="0"/>
                        </a:rPr>
                        <a:t>.</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279772743"/>
                  </a:ext>
                </a:extLst>
              </a:tr>
              <a:tr h="321177">
                <a:tc>
                  <a:txBody>
                    <a:bodyPr/>
                    <a:lstStyle/>
                    <a:p>
                      <a:pPr marL="64135" marR="58420" algn="ctr">
                        <a:lnSpc>
                          <a:spcPts val="1255"/>
                        </a:lnSpc>
                        <a:spcAft>
                          <a:spcPts val="0"/>
                        </a:spcAft>
                      </a:pPr>
                      <a:r>
                        <a:rPr lang="en-US" sz="800">
                          <a:effectLst/>
                          <a:latin typeface="Times New Roman" panose="02020603050405020304" pitchFamily="18" charset="0"/>
                          <a:cs typeface="Times New Roman" panose="02020603050405020304" pitchFamily="18" charset="0"/>
                        </a:rPr>
                        <a:t>14</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112395" algn="l">
                        <a:lnSpc>
                          <a:spcPts val="1235"/>
                        </a:lnSpc>
                        <a:spcAft>
                          <a:spcPts val="0"/>
                        </a:spcAft>
                      </a:pPr>
                      <a:r>
                        <a:rPr lang="en-US" sz="800">
                          <a:effectLst/>
                          <a:latin typeface="Times New Roman" panose="02020603050405020304" pitchFamily="18" charset="0"/>
                          <a:cs typeface="Times New Roman" panose="02020603050405020304" pitchFamily="18" charset="0"/>
                        </a:rPr>
                        <a:t>72 AT 660</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215" algn="l">
                        <a:lnSpc>
                          <a:spcPts val="1235"/>
                        </a:lnSpc>
                        <a:spcAft>
                          <a:spcPts val="0"/>
                        </a:spcAft>
                      </a:pPr>
                      <a:r>
                        <a:rPr lang="en-US" sz="800">
                          <a:effectLst/>
                          <a:latin typeface="Times New Roman" panose="02020603050405020304" pitchFamily="18" charset="0"/>
                          <a:cs typeface="Times New Roman" panose="02020603050405020304" pitchFamily="18" charset="0"/>
                        </a:rPr>
                        <a:t>Midibüs</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850" algn="l">
                        <a:lnSpc>
                          <a:spcPts val="1235"/>
                        </a:lnSpc>
                        <a:spcAft>
                          <a:spcPts val="0"/>
                        </a:spcAft>
                      </a:pPr>
                      <a:r>
                        <a:rPr lang="en-US" sz="800" dirty="0">
                          <a:effectLst/>
                          <a:latin typeface="Times New Roman" panose="02020603050405020304" pitchFamily="18" charset="0"/>
                          <a:cs typeface="Times New Roman" panose="02020603050405020304" pitchFamily="18" charset="0"/>
                        </a:rPr>
                        <a:t>OTOKAR</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algn="l">
                        <a:spcAft>
                          <a:spcPts val="0"/>
                        </a:spcAft>
                      </a:pPr>
                      <a:r>
                        <a:rPr lang="en-US" sz="800" dirty="0">
                          <a:effectLst/>
                          <a:latin typeface="Times New Roman" panose="02020603050405020304" pitchFamily="18" charset="0"/>
                          <a:cs typeface="Times New Roman" panose="02020603050405020304" pitchFamily="18" charset="0"/>
                        </a:rPr>
                        <a:t> </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1120" algn="just">
                        <a:lnSpc>
                          <a:spcPts val="1170"/>
                        </a:lnSpc>
                        <a:spcAft>
                          <a:spcPts val="0"/>
                        </a:spcAft>
                      </a:pPr>
                      <a:r>
                        <a:rPr lang="en-US" sz="800" dirty="0" err="1">
                          <a:effectLst/>
                          <a:latin typeface="Times New Roman" panose="02020603050405020304" pitchFamily="18" charset="0"/>
                          <a:cs typeface="Times New Roman" panose="02020603050405020304" pitchFamily="18" charset="0"/>
                        </a:rPr>
                        <a:t>Personel</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Servis</a:t>
                      </a:r>
                      <a:r>
                        <a:rPr lang="en-US" sz="800" dirty="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hizmetinde</a:t>
                      </a:r>
                      <a:r>
                        <a:rPr lang="tr-TR" sz="800" dirty="0" smtClean="0">
                          <a:effectLst/>
                          <a:latin typeface="Times New Roman" panose="02020603050405020304" pitchFamily="18" charset="0"/>
                          <a:cs typeface="Times New Roman" panose="02020603050405020304" pitchFamily="18" charset="0"/>
                        </a:rPr>
                        <a:t> </a:t>
                      </a:r>
                      <a:r>
                        <a:rPr lang="en-US" sz="800" dirty="0" err="1" smtClean="0">
                          <a:effectLst/>
                          <a:latin typeface="Times New Roman" panose="02020603050405020304" pitchFamily="18" charset="0"/>
                          <a:cs typeface="Times New Roman" panose="02020603050405020304" pitchFamily="18" charset="0"/>
                        </a:rPr>
                        <a:t>kullanılmaktadır</a:t>
                      </a:r>
                      <a:r>
                        <a:rPr lang="en-US" sz="800" dirty="0">
                          <a:effectLst/>
                          <a:latin typeface="Times New Roman" panose="02020603050405020304" pitchFamily="18" charset="0"/>
                          <a:cs typeface="Times New Roman" panose="02020603050405020304" pitchFamily="18" charset="0"/>
                        </a:rPr>
                        <a:t>.</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145315008"/>
                  </a:ext>
                </a:extLst>
              </a:tr>
              <a:tr h="614303">
                <a:tc>
                  <a:txBody>
                    <a:bodyPr/>
                    <a:lstStyle/>
                    <a:p>
                      <a:pPr marL="64135" marR="58420" algn="ctr">
                        <a:lnSpc>
                          <a:spcPts val="1255"/>
                        </a:lnSpc>
                        <a:spcAft>
                          <a:spcPts val="0"/>
                        </a:spcAft>
                      </a:pPr>
                      <a:r>
                        <a:rPr lang="en-US" sz="800">
                          <a:effectLst/>
                          <a:latin typeface="Times New Roman" panose="02020603050405020304" pitchFamily="18" charset="0"/>
                          <a:cs typeface="Times New Roman" panose="02020603050405020304" pitchFamily="18" charset="0"/>
                        </a:rPr>
                        <a:t>15</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9530" marR="112395" algn="l">
                        <a:lnSpc>
                          <a:spcPts val="1235"/>
                        </a:lnSpc>
                        <a:spcAft>
                          <a:spcPts val="0"/>
                        </a:spcAft>
                      </a:pPr>
                      <a:r>
                        <a:rPr lang="en-US" sz="800">
                          <a:effectLst/>
                          <a:latin typeface="Times New Roman" panose="02020603050405020304" pitchFamily="18" charset="0"/>
                          <a:cs typeface="Times New Roman" panose="02020603050405020304" pitchFamily="18" charset="0"/>
                        </a:rPr>
                        <a:t>72 BB 308</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215" algn="l">
                        <a:lnSpc>
                          <a:spcPts val="1235"/>
                        </a:lnSpc>
                        <a:spcAft>
                          <a:spcPts val="0"/>
                        </a:spcAft>
                      </a:pPr>
                      <a:r>
                        <a:rPr lang="en-US" sz="800">
                          <a:effectLst/>
                          <a:latin typeface="Times New Roman" panose="02020603050405020304" pitchFamily="18" charset="0"/>
                          <a:cs typeface="Times New Roman" panose="02020603050405020304" pitchFamily="18" charset="0"/>
                        </a:rPr>
                        <a:t>Pick-Up</a:t>
                      </a:r>
                      <a:endParaRPr lang="tr-TR"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9850" algn="l">
                        <a:lnSpc>
                          <a:spcPts val="1235"/>
                        </a:lnSpc>
                        <a:spcAft>
                          <a:spcPts val="0"/>
                        </a:spcAft>
                      </a:pPr>
                      <a:r>
                        <a:rPr lang="en-US" sz="800" dirty="0">
                          <a:effectLst/>
                          <a:latin typeface="Times New Roman" panose="02020603050405020304" pitchFamily="18" charset="0"/>
                          <a:cs typeface="Times New Roman" panose="02020603050405020304" pitchFamily="18" charset="0"/>
                        </a:rPr>
                        <a:t>FORD</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0485" algn="l">
                        <a:lnSpc>
                          <a:spcPts val="1235"/>
                        </a:lnSpc>
                        <a:spcAft>
                          <a:spcPts val="0"/>
                        </a:spcAft>
                      </a:pPr>
                      <a:r>
                        <a:rPr lang="en-US" sz="800" dirty="0">
                          <a:effectLst/>
                          <a:latin typeface="Times New Roman" panose="02020603050405020304" pitchFamily="18" charset="0"/>
                          <a:cs typeface="Times New Roman" panose="02020603050405020304" pitchFamily="18" charset="0"/>
                        </a:rPr>
                        <a:t>RANGER</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1120" algn="just">
                        <a:lnSpc>
                          <a:spcPts val="1170"/>
                        </a:lnSpc>
                        <a:spcAft>
                          <a:spcPts val="0"/>
                        </a:spcAft>
                      </a:pPr>
                      <a:r>
                        <a:rPr lang="en-US" sz="800" dirty="0" err="1">
                          <a:effectLst/>
                          <a:latin typeface="Times New Roman" panose="02020603050405020304" pitchFamily="18" charset="0"/>
                          <a:cs typeface="Times New Roman" panose="02020603050405020304" pitchFamily="18" charset="0"/>
                        </a:rPr>
                        <a:t>Kampüs</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içi</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ve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kampüs</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dışında</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kuruma</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ait</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iş</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ve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işlemleri</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yürüten</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Personelin</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ulaşımlarını</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sağlamak</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ve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üniversitemize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ait</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diğer</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hizmetleri</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yerine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getirmektedir</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Ayrıca</a:t>
                      </a:r>
                      <a:r>
                        <a:rPr lang="en-US" sz="800" dirty="0">
                          <a:effectLst/>
                          <a:latin typeface="Times New Roman" panose="02020603050405020304" pitchFamily="18" charset="0"/>
                          <a:cs typeface="Times New Roman" panose="02020603050405020304" pitchFamily="18" charset="0"/>
                        </a:rPr>
                        <a:t> ULV </a:t>
                      </a:r>
                      <a:r>
                        <a:rPr lang="en-US" sz="800" dirty="0" err="1">
                          <a:effectLst/>
                          <a:latin typeface="Times New Roman" panose="02020603050405020304" pitchFamily="18" charset="0"/>
                          <a:cs typeface="Times New Roman" panose="02020603050405020304" pitchFamily="18" charset="0"/>
                        </a:rPr>
                        <a:t>haşereyle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mücadele</a:t>
                      </a:r>
                      <a:r>
                        <a:rPr lang="en-US" sz="800" dirty="0">
                          <a:effectLst/>
                          <a:latin typeface="Times New Roman" panose="02020603050405020304" pitchFamily="18" charset="0"/>
                          <a:cs typeface="Times New Roman" panose="02020603050405020304" pitchFamily="18" charset="0"/>
                        </a:rPr>
                        <a:t> </a:t>
                      </a:r>
                      <a:r>
                        <a:rPr lang="en-US" sz="800" dirty="0" err="1">
                          <a:effectLst/>
                          <a:latin typeface="Times New Roman" panose="02020603050405020304" pitchFamily="18" charset="0"/>
                          <a:cs typeface="Times New Roman" panose="02020603050405020304" pitchFamily="18" charset="0"/>
                        </a:rPr>
                        <a:t>işlerinde</a:t>
                      </a:r>
                      <a:endParaRPr lang="tr-TR" sz="800" dirty="0">
                        <a:effectLst/>
                        <a:latin typeface="Times New Roman" panose="02020603050405020304" pitchFamily="18" charset="0"/>
                        <a:cs typeface="Times New Roman" panose="02020603050405020304" pitchFamily="18" charset="0"/>
                      </a:endParaRPr>
                    </a:p>
                    <a:p>
                      <a:pPr marL="71120" algn="just">
                        <a:lnSpc>
                          <a:spcPts val="1170"/>
                        </a:lnSpc>
                        <a:spcAft>
                          <a:spcPts val="0"/>
                        </a:spcAft>
                      </a:pPr>
                      <a:r>
                        <a:rPr lang="en-US" sz="800" dirty="0" err="1">
                          <a:effectLst/>
                          <a:latin typeface="Times New Roman" panose="02020603050405020304" pitchFamily="18" charset="0"/>
                          <a:cs typeface="Times New Roman" panose="02020603050405020304" pitchFamily="18" charset="0"/>
                        </a:rPr>
                        <a:t>kullanılmaktadır</a:t>
                      </a:r>
                      <a:r>
                        <a:rPr lang="en-US" sz="800" dirty="0">
                          <a:effectLst/>
                          <a:latin typeface="Times New Roman" panose="02020603050405020304" pitchFamily="18" charset="0"/>
                          <a:cs typeface="Times New Roman" panose="02020603050405020304" pitchFamily="18" charset="0"/>
                        </a:rPr>
                        <a:t>.</a:t>
                      </a:r>
                      <a:endParaRPr lang="tr-TR"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751650028"/>
                  </a:ext>
                </a:extLst>
              </a:tr>
            </a:tbl>
          </a:graphicData>
        </a:graphic>
      </p:graphicFrame>
      <p:sp>
        <p:nvSpPr>
          <p:cNvPr id="5"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41261198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16632"/>
            <a:ext cx="7886700" cy="864095"/>
          </a:xfrm>
        </p:spPr>
        <p:txBody>
          <a:bodyPr>
            <a:normAutofit/>
          </a:bodyPr>
          <a:lstStyle/>
          <a:p>
            <a:pPr algn="ctr"/>
            <a:r>
              <a:rPr lang="tr-TR" b="1" dirty="0" smtClean="0">
                <a:solidFill>
                  <a:srgbClr val="0070C0"/>
                </a:solidFill>
                <a:latin typeface="Times New Roman" panose="02020603050405020304" pitchFamily="18" charset="0"/>
                <a:cs typeface="Times New Roman" panose="02020603050405020304" pitchFamily="18" charset="0"/>
              </a:rPr>
              <a:t>Koruma ve Güvenlik Hizmetleri</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628650" y="1196752"/>
            <a:ext cx="7886700" cy="4980211"/>
          </a:xfrm>
        </p:spPr>
        <p:txBody>
          <a:bodyPr>
            <a:noAutofit/>
          </a:bodyPr>
          <a:lstStyle/>
          <a:p>
            <a:pPr indent="449580" algn="just">
              <a:lnSpc>
                <a:spcPct val="115000"/>
              </a:lnSpc>
              <a:spcAft>
                <a:spcPts val="100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Batman Üniversitesinin tüm birimlerinde karayolları ve trafik kanunlarına göre trafik hizmetleri de dâhil olmak üzere akademik ve idari personelin, hizmet alım yolu ile çalışan personelin, Batman Üniversitesi öğrencilerinin, ziyaretçilerin can ve mal güvenliğinin sağlanması, herkesin geçerli kurallara uymalarının temin edilmesi ve Üniversite yerleşkelerinin, bina, bahçe, tesis, her türlü mekan ve alanlar ile her türlü taşıt, malzeme ve ekipmanlarının korunması ve güvenliğinin sağlanması amaç edinmiştir.</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Batman Üniversitesi Rektörlüğü Genel Sekreterliğe bağlı olarak Güvenlik Şube Müdürlüğü bünyesinde toplam 106 güvenlik görevlisi </a:t>
            </a:r>
            <a:r>
              <a:rPr lang="tr-TR" sz="1200" dirty="0" smtClean="0">
                <a:latin typeface="Times New Roman" panose="02020603050405020304" pitchFamily="18" charset="0"/>
                <a:ea typeface="Calibri" panose="020F0502020204030204" pitchFamily="34" charset="0"/>
                <a:cs typeface="Times New Roman" panose="02020603050405020304" pitchFamily="18" charset="0"/>
              </a:rPr>
              <a:t>mevcut </a:t>
            </a:r>
            <a:r>
              <a:rPr lang="tr-TR" sz="1200" dirty="0">
                <a:latin typeface="Times New Roman" panose="02020603050405020304" pitchFamily="18" charset="0"/>
                <a:ea typeface="Calibri" panose="020F0502020204030204" pitchFamily="34" charset="0"/>
                <a:cs typeface="Times New Roman" panose="02020603050405020304" pitchFamily="18" charset="0"/>
              </a:rPr>
              <a:t>olup, bunlardan ikisi güvenlik amiri, sekizi de grup amiri olarak görev yapmaktadır. Koruma ve Güvenlik Birimi olarak il ve ilçe merkezlerinde bulunan beş (5) kampüs ( Batı Raman, Merkez, Hasankeyf, Kozluk ve Sason) yerleşkelerinde görev ifa etmektedir.</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122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Güvenlik görevlileri; 2547 sayılı Yükseköğretim Kanunu, 2918 sayılı Karayolları Trafik Kanunu, 657 sayılı Devlet Memurları Kanunu, 5188 sayılı Özel Güvenlik Hizmetlerine Dair Kanun, 124 sayılı Yükseköğretim Kurumları İdari Teşkilatı Hakkında Kanun Hükmünde Kararname ve 07.10.2004 tarih ve 25606 sayılı Resmi </a:t>
            </a:r>
            <a:r>
              <a:rPr lang="tr-TR" sz="1200" dirty="0" err="1">
                <a:latin typeface="Times New Roman" panose="02020603050405020304" pitchFamily="18" charset="0"/>
                <a:ea typeface="Calibri" panose="020F0502020204030204" pitchFamily="34" charset="0"/>
                <a:cs typeface="Times New Roman" panose="02020603050405020304" pitchFamily="18" charset="0"/>
              </a:rPr>
              <a:t>Gazete'de</a:t>
            </a:r>
            <a:r>
              <a:rPr lang="tr-TR" sz="1200" dirty="0">
                <a:latin typeface="Times New Roman" panose="02020603050405020304" pitchFamily="18" charset="0"/>
                <a:ea typeface="Calibri" panose="020F0502020204030204" pitchFamily="34" charset="0"/>
                <a:cs typeface="Times New Roman" panose="02020603050405020304" pitchFamily="18" charset="0"/>
              </a:rPr>
              <a:t> yayımlanan Özel Güvenlik Hizmetlerine Dair Kanun'un Uygulanmasına İlişkin Yönetmeliğe, İçişleri Bakanlığı İller İdaresi Genel Müdürlüğünün 01/10/2019 tarih ve 23635644-951.99-E.16806 sayılı yazı ekindeki 12 Eylül 2019 tarihli Toplantı Kararında alınan kararlar ve ilgili mevzuatlara ve üniversitemizce hazırlanan </a:t>
            </a:r>
            <a:r>
              <a:rPr lang="en-US" sz="1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Güvenlik</a:t>
            </a:r>
            <a:r>
              <a:rPr lang="en-US"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Hizmetlerinin</a:t>
            </a:r>
            <a:r>
              <a:rPr lang="en-US"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Yürütülmesine</a:t>
            </a:r>
            <a:r>
              <a:rPr lang="en-US"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Dair</a:t>
            </a:r>
            <a:r>
              <a:rPr lang="en-US"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Yönerge</a:t>
            </a:r>
            <a:r>
              <a:rPr lang="en-US"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2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ve</a:t>
            </a:r>
            <a:r>
              <a:rPr lang="en-US" sz="12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1200" dirty="0">
                <a:latin typeface="Times New Roman" panose="02020603050405020304" pitchFamily="18" charset="0"/>
                <a:ea typeface="Calibri" panose="020F0502020204030204" pitchFamily="34" charset="0"/>
                <a:cs typeface="Times New Roman" panose="02020603050405020304" pitchFamily="18" charset="0"/>
              </a:rPr>
              <a:t>görev yapan personelin çalışma usul ve esaslarını içeren </a:t>
            </a:r>
            <a:r>
              <a:rPr lang="tr-TR" sz="1200" b="1" dirty="0">
                <a:latin typeface="Times New Roman" panose="02020603050405020304" pitchFamily="18" charset="0"/>
                <a:ea typeface="Calibri" panose="020F0502020204030204" pitchFamily="34" charset="0"/>
                <a:cs typeface="Times New Roman" panose="02020603050405020304" pitchFamily="18" charset="0"/>
              </a:rPr>
              <a:t>Güvenlik Talimatına </a:t>
            </a:r>
            <a:r>
              <a:rPr lang="tr-TR" sz="1200" dirty="0">
                <a:latin typeface="Times New Roman" panose="02020603050405020304" pitchFamily="18" charset="0"/>
                <a:ea typeface="Calibri" panose="020F0502020204030204" pitchFamily="34" charset="0"/>
                <a:cs typeface="Times New Roman" panose="02020603050405020304" pitchFamily="18" charset="0"/>
              </a:rPr>
              <a:t>uygun olarak görevlerini yürütmektedirler.</a:t>
            </a:r>
            <a:endParaRPr lang="tr-TR" sz="12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47869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255561"/>
          </a:xfrm>
        </p:spPr>
        <p:txBody>
          <a:bodyPr>
            <a:normAutofit fontScale="90000"/>
          </a:bodyPr>
          <a:lstStyle/>
          <a:p>
            <a:r>
              <a:rPr lang="tr-TR" sz="4000" b="1" dirty="0" smtClean="0">
                <a:solidFill>
                  <a:srgbClr val="04617B"/>
                </a:solidFill>
                <a:latin typeface="Times New Roman" panose="02020603050405020304" pitchFamily="18" charset="0"/>
                <a:cs typeface="Times New Roman" panose="02020603050405020304" pitchFamily="18" charset="0"/>
              </a:rPr>
              <a:t>         Birim Yöneticisinin Sunuşu</a:t>
            </a:r>
            <a:endParaRPr lang="tr-TR" dirty="0"/>
          </a:p>
        </p:txBody>
      </p:sp>
      <p:sp>
        <p:nvSpPr>
          <p:cNvPr id="3" name="İçerik Yer Tutucusu 2"/>
          <p:cNvSpPr>
            <a:spLocks noGrp="1"/>
          </p:cNvSpPr>
          <p:nvPr>
            <p:ph idx="1"/>
          </p:nvPr>
        </p:nvSpPr>
        <p:spPr>
          <a:xfrm>
            <a:off x="628650" y="836714"/>
            <a:ext cx="7886700" cy="5976662"/>
          </a:xfrm>
        </p:spPr>
        <p:txBody>
          <a:bodyPr>
            <a:noAutofit/>
          </a:bodyPr>
          <a:lstStyle/>
          <a:p>
            <a:pPr marL="393192" lvl="1" indent="0" algn="just">
              <a:lnSpc>
                <a:spcPct val="110000"/>
              </a:lnSpc>
              <a:buNone/>
            </a:pPr>
            <a:r>
              <a:rPr lang="tr-TR" dirty="0" smtClean="0">
                <a:latin typeface="Times New Roman" panose="02020603050405020304" pitchFamily="18" charset="0"/>
                <a:cs typeface="Times New Roman" panose="02020603050405020304" pitchFamily="18" charset="0"/>
              </a:rPr>
              <a:t>        Genel </a:t>
            </a:r>
            <a:r>
              <a:rPr lang="tr-TR" dirty="0">
                <a:latin typeface="Times New Roman" panose="02020603050405020304" pitchFamily="18" charset="0"/>
                <a:cs typeface="Times New Roman" panose="02020603050405020304" pitchFamily="18" charset="0"/>
              </a:rPr>
              <a:t>Sekreterlik Birimi, 2547 Sayılı Yükseköğretim Kanunu’nun 51. Maddesine göre kurulan idari bir teşkilat olup, görev yetki alanı çerçevesinde hizmet etmektedir. Üniversite idari teşkilatının en üst makamıdır ve bu teşkilatın çalışmasından doğrudan Rektöre karşı sorumludur. </a:t>
            </a:r>
          </a:p>
          <a:p>
            <a:pPr marL="393192" lvl="1" indent="0" algn="just">
              <a:lnSpc>
                <a:spcPct val="110000"/>
              </a:lnSpc>
              <a:buNone/>
            </a:pPr>
            <a:r>
              <a:rPr lang="tr-TR" dirty="0" smtClean="0">
                <a:latin typeface="Times New Roman" panose="02020603050405020304" pitchFamily="18" charset="0"/>
                <a:cs typeface="Times New Roman" panose="02020603050405020304" pitchFamily="18" charset="0"/>
              </a:rPr>
              <a:t> 	  Genel </a:t>
            </a:r>
            <a:r>
              <a:rPr lang="tr-TR" dirty="0">
                <a:latin typeface="Times New Roman" panose="02020603050405020304" pitchFamily="18" charset="0"/>
                <a:cs typeface="Times New Roman" panose="02020603050405020304" pitchFamily="18" charset="0"/>
              </a:rPr>
              <a:t>Sekreterlik Birimi olarak; Üstlendiğimiz görev ve sorumluluklarımızı Üniversitemizin Misyonu, Vizyonu, Stratejik Planı, Senato ve Yönetim Kurulu Kararları ile Kanun/Yönetmelik hükümleri doğrultusunda yerine getirmekle birlikte; beşeri, mali ve fiziki kaynakların etkin, verimli bir şekilde kullanılmasında, her türlü idari görevlerin yapılmasında, tüm idari birimlerin düzenli/uyumlu çalışmalarında ve koordinasyonunda etkin rol oynayarak, birimler arası iletişim ve performansın artırılması ve kurumsal kimliğin, gelişimin sağlanması bilinci içerisinde çalışmalarımızı sürdürmekteyiz.</a:t>
            </a:r>
          </a:p>
          <a:p>
            <a:pPr marL="393192" lvl="1" indent="0" algn="just">
              <a:lnSpc>
                <a:spcPct val="110000"/>
              </a:lnSpc>
              <a:buNone/>
            </a:pPr>
            <a:r>
              <a:rPr lang="tr-TR" dirty="0" smtClean="0">
                <a:latin typeface="Times New Roman" panose="02020603050405020304" pitchFamily="18" charset="0"/>
                <a:cs typeface="Times New Roman" panose="02020603050405020304" pitchFamily="18" charset="0"/>
              </a:rPr>
              <a:t>	  Batman </a:t>
            </a:r>
            <a:r>
              <a:rPr lang="tr-TR" dirty="0">
                <a:latin typeface="Times New Roman" panose="02020603050405020304" pitchFamily="18" charset="0"/>
                <a:cs typeface="Times New Roman" panose="02020603050405020304" pitchFamily="18" charset="0"/>
              </a:rPr>
              <a:t>Üniversitesi Genel Sekreterlik olarak hedefimiz bugüne kadar süre gelen heyecanlı ve özverili çalışmamızı bugünden sonra da sergileyerek birimimizi ileriye taşımak olacaktır.</a:t>
            </a:r>
          </a:p>
          <a:p>
            <a:pPr marL="393192" lvl="1" indent="0" algn="just">
              <a:lnSpc>
                <a:spcPct val="110000"/>
              </a:lnSpc>
              <a:buNone/>
            </a:pPr>
            <a:r>
              <a:rPr lang="tr-TR" dirty="0">
                <a:latin typeface="Times New Roman" panose="02020603050405020304" pitchFamily="18" charset="0"/>
                <a:cs typeface="Times New Roman" panose="02020603050405020304" pitchFamily="18" charset="0"/>
              </a:rPr>
              <a:t>     Saygılarımla…</a:t>
            </a:r>
          </a:p>
          <a:p>
            <a:pPr marL="393192" lvl="1" indent="0" algn="just">
              <a:lnSpc>
                <a:spcPct val="110000"/>
              </a:lnSpc>
              <a:buNone/>
            </a:pPr>
            <a:r>
              <a:rPr lang="tr-TR" dirty="0">
                <a:latin typeface="Times New Roman" panose="02020603050405020304" pitchFamily="18" charset="0"/>
                <a:cs typeface="Times New Roman" panose="02020603050405020304" pitchFamily="18" charset="0"/>
              </a:rPr>
              <a:t>                                                                                                 Mehmet YAKAN</a:t>
            </a:r>
          </a:p>
          <a:p>
            <a:pPr marL="393192" lvl="1" indent="0" algn="just">
              <a:lnSpc>
                <a:spcPct val="110000"/>
              </a:lnSpc>
              <a:buNone/>
            </a:pPr>
            <a:r>
              <a:rPr lang="tr-TR" dirty="0">
                <a:latin typeface="Times New Roman" panose="02020603050405020304" pitchFamily="18" charset="0"/>
                <a:cs typeface="Times New Roman" panose="02020603050405020304" pitchFamily="18" charset="0"/>
              </a:rPr>
              <a:t>                                                                                                  Genel Sekreter</a:t>
            </a:r>
          </a:p>
          <a:p>
            <a:pPr marL="393192" lvl="1" indent="0" algn="just">
              <a:lnSpc>
                <a:spcPct val="110000"/>
              </a:lnSpc>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6193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solidFill>
                  <a:srgbClr val="0070C0"/>
                </a:solidFill>
                <a:latin typeface="Times New Roman" panose="02020603050405020304" pitchFamily="18" charset="0"/>
                <a:cs typeface="Times New Roman" panose="02020603050405020304" pitchFamily="18" charset="0"/>
              </a:rPr>
              <a:t>Koruma ve Güvenlik Hizmetlerinde Çalışan İnsan Kaynakları</a:t>
            </a:r>
            <a:endParaRPr lang="tr-TR" sz="2800" dirty="0">
              <a:solidFill>
                <a:srgbClr val="0070C0"/>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71051200"/>
              </p:ext>
            </p:extLst>
          </p:nvPr>
        </p:nvGraphicFramePr>
        <p:xfrm>
          <a:off x="628650" y="1484784"/>
          <a:ext cx="7543749" cy="2756458"/>
        </p:xfrm>
        <a:graphic>
          <a:graphicData uri="http://schemas.openxmlformats.org/drawingml/2006/table">
            <a:tbl>
              <a:tblPr firstRow="1" firstCol="1" bandRow="1">
                <a:tableStyleId>{5C22544A-7EE6-4342-B048-85BDC9FD1C3A}</a:tableStyleId>
              </a:tblPr>
              <a:tblGrid>
                <a:gridCol w="2514583">
                  <a:extLst>
                    <a:ext uri="{9D8B030D-6E8A-4147-A177-3AD203B41FA5}">
                      <a16:colId xmlns:a16="http://schemas.microsoft.com/office/drawing/2014/main" val="1080655322"/>
                    </a:ext>
                  </a:extLst>
                </a:gridCol>
                <a:gridCol w="2514583">
                  <a:extLst>
                    <a:ext uri="{9D8B030D-6E8A-4147-A177-3AD203B41FA5}">
                      <a16:colId xmlns:a16="http://schemas.microsoft.com/office/drawing/2014/main" val="277797073"/>
                    </a:ext>
                  </a:extLst>
                </a:gridCol>
                <a:gridCol w="2514583">
                  <a:extLst>
                    <a:ext uri="{9D8B030D-6E8A-4147-A177-3AD203B41FA5}">
                      <a16:colId xmlns:a16="http://schemas.microsoft.com/office/drawing/2014/main" val="1116859747"/>
                    </a:ext>
                  </a:extLst>
                </a:gridCol>
              </a:tblGrid>
              <a:tr h="334543">
                <a:tc>
                  <a:txBody>
                    <a:bodyPr/>
                    <a:lstStyle/>
                    <a:p>
                      <a:pPr>
                        <a:lnSpc>
                          <a:spcPct val="107000"/>
                        </a:lnSpc>
                        <a:spcAft>
                          <a:spcPts val="0"/>
                        </a:spcAft>
                      </a:pPr>
                      <a:r>
                        <a:rPr lang="tr-TR" sz="1600" dirty="0">
                          <a:effectLst/>
                          <a:latin typeface="Times New Roman" panose="02020603050405020304" pitchFamily="18" charset="0"/>
                          <a:cs typeface="Times New Roman" panose="02020603050405020304" pitchFamily="18" charset="0"/>
                        </a:rPr>
                        <a:t>Unvanı</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a:effectLst/>
                          <a:latin typeface="Times New Roman" panose="02020603050405020304" pitchFamily="18" charset="0"/>
                          <a:cs typeface="Times New Roman" panose="02020603050405020304" pitchFamily="18" charset="0"/>
                        </a:rPr>
                        <a:t>Görevi</a:t>
                      </a:r>
                      <a:endParaRPr lang="tr-TR"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a:effectLst/>
                          <a:latin typeface="Times New Roman" panose="02020603050405020304" pitchFamily="18" charset="0"/>
                          <a:cs typeface="Times New Roman" panose="02020603050405020304" pitchFamily="18" charset="0"/>
                        </a:rPr>
                        <a:t>Personel Sayısı</a:t>
                      </a:r>
                      <a:endParaRPr lang="tr-TR"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0119688"/>
                  </a:ext>
                </a:extLst>
              </a:tr>
              <a:tr h="313529">
                <a:tc>
                  <a:txBody>
                    <a:bodyPr/>
                    <a:lstStyle/>
                    <a:p>
                      <a:pPr>
                        <a:lnSpc>
                          <a:spcPct val="107000"/>
                        </a:lnSpc>
                        <a:spcAft>
                          <a:spcPts val="0"/>
                        </a:spcAft>
                      </a:pPr>
                      <a:r>
                        <a:rPr lang="tr-TR" sz="1600" dirty="0" smtClean="0">
                          <a:effectLst/>
                          <a:latin typeface="Times New Roman" panose="02020603050405020304" pitchFamily="18" charset="0"/>
                          <a:cs typeface="Times New Roman" panose="02020603050405020304" pitchFamily="18" charset="0"/>
                        </a:rPr>
                        <a:t>Fakülte Sekreteri</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dirty="0">
                          <a:effectLst/>
                          <a:latin typeface="Times New Roman" panose="02020603050405020304" pitchFamily="18" charset="0"/>
                          <a:cs typeface="Times New Roman" panose="02020603050405020304" pitchFamily="18" charset="0"/>
                        </a:rPr>
                        <a:t>Şube Müdür V. 	</a:t>
                      </a:r>
                    </a:p>
                    <a:p>
                      <a:pPr>
                        <a:lnSpc>
                          <a:spcPct val="107000"/>
                        </a:lnSpc>
                        <a:spcAft>
                          <a:spcPts val="0"/>
                        </a:spcAft>
                      </a:pPr>
                      <a:r>
                        <a:rPr lang="tr-TR" sz="1600" dirty="0">
                          <a:effectLst/>
                          <a:latin typeface="Times New Roman" panose="02020603050405020304" pitchFamily="18" charset="0"/>
                          <a:cs typeface="Times New Roman" panose="02020603050405020304" pitchFamily="18" charset="0"/>
                        </a:rPr>
                        <a:t> </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600">
                          <a:effectLst/>
                          <a:latin typeface="Times New Roman" panose="02020603050405020304" pitchFamily="18" charset="0"/>
                          <a:cs typeface="Times New Roman" panose="02020603050405020304" pitchFamily="18" charset="0"/>
                        </a:rPr>
                        <a:t>1</a:t>
                      </a:r>
                      <a:endParaRPr lang="tr-TR"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04845617"/>
                  </a:ext>
                </a:extLst>
              </a:tr>
              <a:tr h="334543">
                <a:tc>
                  <a:txBody>
                    <a:bodyPr/>
                    <a:lstStyle/>
                    <a:p>
                      <a:pPr>
                        <a:lnSpc>
                          <a:spcPct val="107000"/>
                        </a:lnSpc>
                        <a:spcAft>
                          <a:spcPts val="0"/>
                        </a:spcAft>
                      </a:pPr>
                      <a:r>
                        <a:rPr lang="tr-TR" sz="1600" dirty="0" smtClean="0">
                          <a:effectLst/>
                          <a:latin typeface="Times New Roman" panose="02020603050405020304" pitchFamily="18" charset="0"/>
                          <a:ea typeface="Calibri" panose="020F0502020204030204" pitchFamily="34" charset="0"/>
                          <a:cs typeface="Times New Roman" panose="02020603050405020304" pitchFamily="18" charset="0"/>
                        </a:rPr>
                        <a:t>Koruma ve Güvenlik Görevlisi</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dirty="0" smtClean="0">
                          <a:effectLst/>
                          <a:latin typeface="Times New Roman" panose="02020603050405020304" pitchFamily="18" charset="0"/>
                          <a:ea typeface="Calibri" panose="020F0502020204030204" pitchFamily="34" charset="0"/>
                          <a:cs typeface="Times New Roman" panose="02020603050405020304" pitchFamily="18" charset="0"/>
                        </a:rPr>
                        <a:t>Güvenlik Amiri</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600" dirty="0" smtClean="0">
                          <a:effectLst/>
                          <a:latin typeface="Times New Roman" panose="02020603050405020304" pitchFamily="18" charset="0"/>
                          <a:ea typeface="Calibri" panose="020F0502020204030204" pitchFamily="34" charset="0"/>
                          <a:cs typeface="Times New Roman" panose="02020603050405020304" pitchFamily="18" charset="0"/>
                        </a:rPr>
                        <a:t>2</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62607910"/>
                  </a:ext>
                </a:extLst>
              </a:tr>
              <a:tr h="334543">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kumimoji="0" lang="tr-TR" sz="1600" b="1" i="0" u="none" strike="noStrike" kern="1200" cap="none" spc="0" normalizeH="0" baseline="0" noProof="0" smtClean="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rPr>
                        <a:t>Koruma ve Güvenlik Görevlisi</a:t>
                      </a:r>
                      <a:endParaRPr kumimoji="0" lang="tr-TR" sz="1600" b="1" i="0" u="none" strike="noStrike" kern="1200" cap="none" spc="0" normalizeH="0" baseline="0" noProof="0" dirty="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dirty="0" smtClean="0">
                          <a:effectLst/>
                          <a:latin typeface="Times New Roman" panose="02020603050405020304" pitchFamily="18" charset="0"/>
                          <a:cs typeface="Times New Roman" panose="02020603050405020304" pitchFamily="18" charset="0"/>
                        </a:rPr>
                        <a:t>Grup Amiri</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600" dirty="0" smtClean="0">
                          <a:effectLst/>
                          <a:latin typeface="Times New Roman" panose="02020603050405020304" pitchFamily="18" charset="0"/>
                          <a:ea typeface="Calibri" panose="020F0502020204030204" pitchFamily="34" charset="0"/>
                          <a:cs typeface="Times New Roman" panose="02020603050405020304" pitchFamily="18" charset="0"/>
                        </a:rPr>
                        <a:t>8</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75728804"/>
                  </a:ext>
                </a:extLst>
              </a:tr>
              <a:tr h="334543">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kumimoji="0" lang="tr-TR" sz="1600" b="1" i="0" u="none" strike="noStrike" kern="1200" cap="none" spc="0" normalizeH="0" baseline="0" noProof="0" smtClean="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rPr>
                        <a:t>Koruma ve Güvenlik Görevlisi</a:t>
                      </a:r>
                      <a:endParaRPr kumimoji="0" lang="tr-TR" sz="1600" b="1" i="0" u="none" strike="noStrike" kern="1200" cap="none" spc="0" normalizeH="0" baseline="0" noProof="0" dirty="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dirty="0" smtClean="0">
                          <a:effectLst/>
                          <a:latin typeface="Times New Roman" panose="02020603050405020304" pitchFamily="18" charset="0"/>
                          <a:ea typeface="Calibri" panose="020F0502020204030204" pitchFamily="34" charset="0"/>
                          <a:cs typeface="Times New Roman" panose="02020603050405020304" pitchFamily="18" charset="0"/>
                        </a:rPr>
                        <a:t>Koruma ve Güvenlik</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600" dirty="0" smtClean="0">
                          <a:effectLst/>
                          <a:latin typeface="Times New Roman" panose="02020603050405020304" pitchFamily="18" charset="0"/>
                          <a:ea typeface="Calibri" panose="020F0502020204030204" pitchFamily="34" charset="0"/>
                          <a:cs typeface="Times New Roman" panose="02020603050405020304" pitchFamily="18" charset="0"/>
                        </a:rPr>
                        <a:t>96</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29559308"/>
                  </a:ext>
                </a:extLst>
              </a:tr>
              <a:tr h="334543">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endParaRPr kumimoji="0" lang="tr-TR" sz="1600" b="1" i="0" u="none" strike="noStrike" kern="1200" cap="none" spc="0" normalizeH="0" baseline="0" noProof="0" dirty="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600" dirty="0" smtClean="0">
                          <a:effectLst/>
                          <a:latin typeface="Times New Roman" panose="02020603050405020304" pitchFamily="18" charset="0"/>
                          <a:cs typeface="Times New Roman" panose="02020603050405020304" pitchFamily="18" charset="0"/>
                        </a:rPr>
                        <a:t>107</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92245658"/>
                  </a:ext>
                </a:extLst>
              </a:tr>
            </a:tbl>
          </a:graphicData>
        </a:graphic>
      </p:graphicFrame>
      <p:sp>
        <p:nvSpPr>
          <p:cNvPr id="5" name="Rectangle 1"/>
          <p:cNvSpPr>
            <a:spLocks noChangeArrowheads="1"/>
          </p:cNvSpPr>
          <p:nvPr/>
        </p:nvSpPr>
        <p:spPr bwMode="auto">
          <a:xfrm>
            <a:off x="1335088" y="31035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27694248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759618"/>
          </a:xfrm>
        </p:spPr>
        <p:txBody>
          <a:bodyPr/>
          <a:lstStyle/>
          <a:p>
            <a:pPr algn="ctr"/>
            <a:r>
              <a:rPr lang="tr-TR" b="1" dirty="0" smtClean="0">
                <a:solidFill>
                  <a:srgbClr val="0070C0"/>
                </a:solidFill>
                <a:latin typeface="Times New Roman" panose="02020603050405020304" pitchFamily="18" charset="0"/>
                <a:cs typeface="Times New Roman" panose="02020603050405020304" pitchFamily="18" charset="0"/>
              </a:rPr>
              <a:t>Yönetim ve İç Kontrol Sistemi</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628650" y="1484784"/>
            <a:ext cx="7886700" cy="5112567"/>
          </a:xfrm>
        </p:spPr>
        <p:txBody>
          <a:bodyPr>
            <a:normAutofit/>
          </a:bodyPr>
          <a:lstStyle/>
          <a:p>
            <a:r>
              <a:rPr lang="tr-TR" sz="2000" dirty="0" smtClean="0">
                <a:latin typeface="Times New Roman" panose="02020603050405020304" pitchFamily="18" charset="0"/>
                <a:cs typeface="Times New Roman" panose="02020603050405020304" pitchFamily="18" charset="0"/>
              </a:rPr>
              <a:t> İç Kontrol Sisteminin oluşturulmasına ilişkin olarak birimimiz   </a:t>
            </a:r>
          </a:p>
          <a:p>
            <a:pPr marL="0" indent="0">
              <a:buNone/>
            </a:pP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   çalışanlarının görev, yetki ve sorumlulukları belirlenmiş,</a:t>
            </a:r>
          </a:p>
          <a:p>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Mali yönetim ile ilgili gerekli tedbirler alınmış,</a:t>
            </a:r>
          </a:p>
          <a:p>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Atama, satın alma, ihale gibi karar alma vb. süreçler kanun ve </a:t>
            </a:r>
          </a:p>
          <a:p>
            <a:pPr marL="0" indent="0">
              <a:buNone/>
            </a:pP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   yönetmelikler dahilinde yapılmakta,</a:t>
            </a:r>
          </a:p>
          <a:p>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Harcama öncesi kontrol sistemi işlemleri yapılmakta,</a:t>
            </a:r>
          </a:p>
          <a:p>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Riskli alanların belirlenmesi tespit edilmekte,</a:t>
            </a:r>
          </a:p>
          <a:p>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Önleyici tespit edici ve düzenleyici kontrol faaliyetleri belirlenmekte,</a:t>
            </a:r>
          </a:p>
          <a:p>
            <a:r>
              <a:rPr lang="tr-TR" sz="2000" dirty="0" smtClean="0">
                <a:latin typeface="Times New Roman" panose="02020603050405020304" pitchFamily="18" charset="0"/>
                <a:cs typeface="Times New Roman" panose="02020603050405020304" pitchFamily="18" charset="0"/>
              </a:rPr>
              <a:t>  Bilginin kaydedilmesi, tasnifi ve ulaşılabilirliği için gerekli tedbirler </a:t>
            </a:r>
          </a:p>
          <a:p>
            <a:pPr marL="0" indent="0">
              <a:buNone/>
            </a:pPr>
            <a:r>
              <a:rPr lang="tr-TR" sz="2000" dirty="0" smtClean="0">
                <a:latin typeface="Times New Roman" panose="02020603050405020304" pitchFamily="18" charset="0"/>
                <a:cs typeface="Times New Roman" panose="02020603050405020304" pitchFamily="18" charset="0"/>
              </a:rPr>
              <a:t>     alınmakta,</a:t>
            </a:r>
          </a:p>
          <a:p>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 Sistem ve faaliyetin izlenmesi, gözden geçirilmesi ve değerlendirilmesi </a:t>
            </a:r>
          </a:p>
          <a:p>
            <a:pPr marL="0" indent="0">
              <a:buNone/>
            </a:pPr>
            <a:r>
              <a:rPr lang="tr-TR" sz="2000" dirty="0" smtClean="0">
                <a:latin typeface="Times New Roman" panose="02020603050405020304" pitchFamily="18" charset="0"/>
                <a:cs typeface="Times New Roman" panose="02020603050405020304" pitchFamily="18" charset="0"/>
              </a:rPr>
              <a:t>     yapılmaktadır.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68599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0070C0"/>
                </a:solidFill>
                <a:latin typeface="Times New Roman" panose="02020603050405020304" pitchFamily="18" charset="0"/>
                <a:cs typeface="Times New Roman" panose="02020603050405020304" pitchFamily="18" charset="0"/>
              </a:rPr>
              <a:t>Amaç ve Hedefler</a:t>
            </a:r>
            <a:endParaRPr lang="tr-TR" b="1" dirty="0">
              <a:solidFill>
                <a:srgbClr val="0070C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marL="393192" lvl="1" indent="0" algn="just">
              <a:lnSpc>
                <a:spcPct val="110000"/>
              </a:lnSpc>
              <a:buNone/>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Genel Sekreterlik Birimi olarak; Üstlendiğimiz görev ve sorumluluklarımızı Üniversitemizin Misyonu, Vizyonu, Stratejik Planı, Senato ve Yönetim Kurulu Kararları ile Kanun/Yönetmelik hükümleri doğrultusunda yerine getirmekle birlikte; beşeri, mali ve fiziki kaynakların etkin, verimli bir şekilde kullanılmasında, her türlü idari görevlerin yapılmasında, tüm idari birimlerin düzenli/uyumlu çalışmalarında ve koordinasyonunda etkin rol oynayarak, birimler arası iletişim ve performansın artırılması ve kurumsal kimliğin, gelişimin sağlanması </a:t>
            </a:r>
            <a:r>
              <a:rPr lang="tr-TR" dirty="0" smtClean="0">
                <a:latin typeface="Times New Roman" panose="02020603050405020304" pitchFamily="18" charset="0"/>
                <a:cs typeface="Times New Roman" panose="02020603050405020304" pitchFamily="18" charset="0"/>
              </a:rPr>
              <a:t>bilinci ve amacı ile çalışmalarımızı </a:t>
            </a:r>
            <a:r>
              <a:rPr lang="tr-TR" dirty="0">
                <a:latin typeface="Times New Roman" panose="02020603050405020304" pitchFamily="18" charset="0"/>
                <a:cs typeface="Times New Roman" panose="02020603050405020304" pitchFamily="18" charset="0"/>
              </a:rPr>
              <a:t>sürdürmekteyiz.</a:t>
            </a:r>
          </a:p>
          <a:p>
            <a:pPr marL="393192" lvl="1" indent="0" algn="just">
              <a:lnSpc>
                <a:spcPct val="110000"/>
              </a:lnSpc>
              <a:buNone/>
            </a:pPr>
            <a:r>
              <a:rPr lang="tr-TR" dirty="0">
                <a:latin typeface="Times New Roman" panose="02020603050405020304" pitchFamily="18" charset="0"/>
                <a:cs typeface="Times New Roman" panose="02020603050405020304" pitchFamily="18" charset="0"/>
              </a:rPr>
              <a:t>	  Batman Üniversitesi Genel Sekreterlik olarak hedefimiz bugüne kadar süre gelen heyecanlı ve özverili çalışmamızı bugünden sonra da sergileyerek birimimizi ileriye taşımak olacaktır.</a:t>
            </a:r>
            <a:endParaRPr lang="tr-TR" dirty="0"/>
          </a:p>
        </p:txBody>
      </p:sp>
    </p:spTree>
    <p:extLst>
      <p:ext uri="{BB962C8B-B14F-4D97-AF65-F5344CB8AC3E}">
        <p14:creationId xmlns:p14="http://schemas.microsoft.com/office/powerpoint/2010/main" val="31947512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0070C0"/>
                </a:solidFill>
                <a:latin typeface="Times New Roman" panose="02020603050405020304" pitchFamily="18" charset="0"/>
                <a:cs typeface="Times New Roman" panose="02020603050405020304" pitchFamily="18" charset="0"/>
              </a:rPr>
              <a:t>Temel Politika ve Öncelikler</a:t>
            </a:r>
            <a:endParaRPr lang="tr-TR" dirty="0">
              <a:solidFill>
                <a:srgbClr val="0070C0"/>
              </a:solidFill>
            </a:endParaRPr>
          </a:p>
        </p:txBody>
      </p:sp>
      <p:sp>
        <p:nvSpPr>
          <p:cNvPr id="3" name="İçerik Yer Tutucusu 2"/>
          <p:cNvSpPr>
            <a:spLocks noGrp="1"/>
          </p:cNvSpPr>
          <p:nvPr>
            <p:ph idx="1"/>
          </p:nvPr>
        </p:nvSpPr>
        <p:spPr/>
        <p:txBody>
          <a:bodyPr>
            <a:normAutofit fontScale="85000" lnSpcReduction="10000"/>
          </a:bodyPr>
          <a:lstStyle/>
          <a:p>
            <a:pPr algn="just"/>
            <a:r>
              <a:rPr lang="tr-TR" sz="2400" dirty="0" smtClean="0">
                <a:latin typeface="Times New Roman" panose="02020603050405020304" pitchFamily="18" charset="0"/>
                <a:cs typeface="Times New Roman" panose="02020603050405020304" pitchFamily="18" charset="0"/>
              </a:rPr>
              <a:t>Üniversitemizin </a:t>
            </a:r>
            <a:r>
              <a:rPr lang="tr-TR" sz="2400" dirty="0">
                <a:latin typeface="Times New Roman" panose="02020603050405020304" pitchFamily="18" charset="0"/>
                <a:cs typeface="Times New Roman" panose="02020603050405020304" pitchFamily="18" charset="0"/>
              </a:rPr>
              <a:t>Kalite </a:t>
            </a:r>
            <a:r>
              <a:rPr lang="tr-TR" sz="2400" dirty="0" smtClean="0">
                <a:latin typeface="Times New Roman" panose="02020603050405020304" pitchFamily="18" charset="0"/>
                <a:cs typeface="Times New Roman" panose="02020603050405020304" pitchFamily="18" charset="0"/>
              </a:rPr>
              <a:t>Komisyonunun </a:t>
            </a:r>
            <a:r>
              <a:rPr lang="tr-TR" sz="2400" dirty="0">
                <a:latin typeface="Times New Roman" panose="02020603050405020304" pitchFamily="18" charset="0"/>
                <a:cs typeface="Times New Roman" panose="02020603050405020304" pitchFamily="18" charset="0"/>
              </a:rPr>
              <a:t>tüm çalışmalarına yardım etmek ve eksiklerini tamamlamak için Birimler arası koordinasyonu sağlamak,</a:t>
            </a:r>
          </a:p>
          <a:p>
            <a:pPr algn="just"/>
            <a:r>
              <a:rPr lang="tr-TR" sz="2400" dirty="0">
                <a:latin typeface="Times New Roman" panose="02020603050405020304" pitchFamily="18" charset="0"/>
                <a:cs typeface="Times New Roman" panose="02020603050405020304" pitchFamily="18" charset="0"/>
              </a:rPr>
              <a:t>Üniversite idari teşkilatında bulunan birimlerin verimli, düzenli ve uyumlu şekilde çalışması için gerekli insan kaynağı ve teknolojik altyapının oluşturulmasını sağlamak,</a:t>
            </a:r>
          </a:p>
          <a:p>
            <a:pPr algn="just"/>
            <a:r>
              <a:rPr lang="tr-TR" sz="2400" dirty="0">
                <a:latin typeface="Times New Roman" panose="02020603050405020304" pitchFamily="18" charset="0"/>
                <a:cs typeface="Times New Roman" panose="02020603050405020304" pitchFamily="18" charset="0"/>
              </a:rPr>
              <a:t>Üniversitemizin uzun vadeli insan kaynağı gereksiniminin sağlanması için , Personel Daire Başkanlığı ile eş güdüm halinde alınarak gerekli eğitim ve seminerleri düzenlemek, performans kriterleri göz önüne alınarak atama ve yükseltme işlemlerini sağlamak,</a:t>
            </a:r>
          </a:p>
          <a:p>
            <a:pPr algn="just"/>
            <a:r>
              <a:rPr lang="tr-TR" sz="2400" dirty="0">
                <a:latin typeface="Times New Roman" panose="02020603050405020304" pitchFamily="18" charset="0"/>
                <a:cs typeface="Times New Roman" panose="02020603050405020304" pitchFamily="18" charset="0"/>
              </a:rPr>
              <a:t>Üniversitemiz Merkezi Kütüphanesinin materyalinin arttırılması için basılı ve elektronik kitap ve veri tabanlarının sağlanması için Kütüphane ve Daire Başkanlığı ile çalışmaları yoğunlaştırmak,</a:t>
            </a:r>
          </a:p>
          <a:p>
            <a:pPr algn="just"/>
            <a:r>
              <a:rPr lang="tr-TR" sz="2400" dirty="0">
                <a:latin typeface="Times New Roman" panose="02020603050405020304" pitchFamily="18" charset="0"/>
                <a:cs typeface="Times New Roman" panose="02020603050405020304" pitchFamily="18" charset="0"/>
              </a:rPr>
              <a:t>Harcama birimlerimizin daha şeffaf, etkin ve verimli çalışmasını sağlamak için yatırım işlemleri ve harcama durumlarının denetim sürecini gerçekleştirmek.</a:t>
            </a:r>
          </a:p>
          <a:p>
            <a:endParaRPr lang="tr-TR" dirty="0"/>
          </a:p>
        </p:txBody>
      </p:sp>
    </p:spTree>
    <p:extLst>
      <p:ext uri="{BB962C8B-B14F-4D97-AF65-F5344CB8AC3E}">
        <p14:creationId xmlns:p14="http://schemas.microsoft.com/office/powerpoint/2010/main" val="26476202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636680"/>
          </a:xfrm>
        </p:spPr>
        <p:txBody>
          <a:bodyPr>
            <a:normAutofit/>
          </a:bodyPr>
          <a:lstStyle/>
          <a:p>
            <a:pPr algn="ctr"/>
            <a:r>
              <a:rPr lang="tr-TR" sz="3200" b="1" dirty="0" smtClean="0">
                <a:solidFill>
                  <a:srgbClr val="0070C0"/>
                </a:solidFill>
                <a:latin typeface="Times New Roman" panose="02020603050405020304" pitchFamily="18" charset="0"/>
                <a:cs typeface="Times New Roman" panose="02020603050405020304" pitchFamily="18" charset="0"/>
              </a:rPr>
              <a:t>BÜTÇE</a:t>
            </a:r>
            <a:endParaRPr lang="tr-TR" sz="3200" b="1" dirty="0">
              <a:solidFill>
                <a:srgbClr val="0070C0"/>
              </a:solidFill>
              <a:latin typeface="Times New Roman" panose="02020603050405020304" pitchFamily="18" charset="0"/>
              <a:cs typeface="Times New Roman" panose="02020603050405020304" pitchFamily="18" charset="0"/>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107186125"/>
              </p:ext>
            </p:extLst>
          </p:nvPr>
        </p:nvGraphicFramePr>
        <p:xfrm>
          <a:off x="-2" y="1340768"/>
          <a:ext cx="9144002" cy="5517230"/>
        </p:xfrm>
        <a:graphic>
          <a:graphicData uri="http://schemas.openxmlformats.org/drawingml/2006/table">
            <a:tbl>
              <a:tblPr>
                <a:tableStyleId>{5C22544A-7EE6-4342-B048-85BDC9FD1C3A}</a:tableStyleId>
              </a:tblPr>
              <a:tblGrid>
                <a:gridCol w="670268">
                  <a:extLst>
                    <a:ext uri="{9D8B030D-6E8A-4147-A177-3AD203B41FA5}">
                      <a16:colId xmlns:a16="http://schemas.microsoft.com/office/drawing/2014/main" val="2184509883"/>
                    </a:ext>
                  </a:extLst>
                </a:gridCol>
                <a:gridCol w="589366">
                  <a:extLst>
                    <a:ext uri="{9D8B030D-6E8A-4147-A177-3AD203B41FA5}">
                      <a16:colId xmlns:a16="http://schemas.microsoft.com/office/drawing/2014/main" val="1411809377"/>
                    </a:ext>
                  </a:extLst>
                </a:gridCol>
                <a:gridCol w="648072">
                  <a:extLst>
                    <a:ext uri="{9D8B030D-6E8A-4147-A177-3AD203B41FA5}">
                      <a16:colId xmlns:a16="http://schemas.microsoft.com/office/drawing/2014/main" val="1304917464"/>
                    </a:ext>
                  </a:extLst>
                </a:gridCol>
                <a:gridCol w="504056">
                  <a:extLst>
                    <a:ext uri="{9D8B030D-6E8A-4147-A177-3AD203B41FA5}">
                      <a16:colId xmlns:a16="http://schemas.microsoft.com/office/drawing/2014/main" val="4197420302"/>
                    </a:ext>
                  </a:extLst>
                </a:gridCol>
                <a:gridCol w="504056">
                  <a:extLst>
                    <a:ext uri="{9D8B030D-6E8A-4147-A177-3AD203B41FA5}">
                      <a16:colId xmlns:a16="http://schemas.microsoft.com/office/drawing/2014/main" val="1075101268"/>
                    </a:ext>
                  </a:extLst>
                </a:gridCol>
                <a:gridCol w="504056">
                  <a:extLst>
                    <a:ext uri="{9D8B030D-6E8A-4147-A177-3AD203B41FA5}">
                      <a16:colId xmlns:a16="http://schemas.microsoft.com/office/drawing/2014/main" val="3996533438"/>
                    </a:ext>
                  </a:extLst>
                </a:gridCol>
                <a:gridCol w="504056">
                  <a:extLst>
                    <a:ext uri="{9D8B030D-6E8A-4147-A177-3AD203B41FA5}">
                      <a16:colId xmlns:a16="http://schemas.microsoft.com/office/drawing/2014/main" val="2130225684"/>
                    </a:ext>
                  </a:extLst>
                </a:gridCol>
                <a:gridCol w="504056">
                  <a:extLst>
                    <a:ext uri="{9D8B030D-6E8A-4147-A177-3AD203B41FA5}">
                      <a16:colId xmlns:a16="http://schemas.microsoft.com/office/drawing/2014/main" val="3252906724"/>
                    </a:ext>
                  </a:extLst>
                </a:gridCol>
                <a:gridCol w="576064">
                  <a:extLst>
                    <a:ext uri="{9D8B030D-6E8A-4147-A177-3AD203B41FA5}">
                      <a16:colId xmlns:a16="http://schemas.microsoft.com/office/drawing/2014/main" val="399417811"/>
                    </a:ext>
                  </a:extLst>
                </a:gridCol>
                <a:gridCol w="576064">
                  <a:extLst>
                    <a:ext uri="{9D8B030D-6E8A-4147-A177-3AD203B41FA5}">
                      <a16:colId xmlns:a16="http://schemas.microsoft.com/office/drawing/2014/main" val="3102358416"/>
                    </a:ext>
                  </a:extLst>
                </a:gridCol>
                <a:gridCol w="648072">
                  <a:extLst>
                    <a:ext uri="{9D8B030D-6E8A-4147-A177-3AD203B41FA5}">
                      <a16:colId xmlns:a16="http://schemas.microsoft.com/office/drawing/2014/main" val="1456539847"/>
                    </a:ext>
                  </a:extLst>
                </a:gridCol>
                <a:gridCol w="576064">
                  <a:extLst>
                    <a:ext uri="{9D8B030D-6E8A-4147-A177-3AD203B41FA5}">
                      <a16:colId xmlns:a16="http://schemas.microsoft.com/office/drawing/2014/main" val="3484803167"/>
                    </a:ext>
                  </a:extLst>
                </a:gridCol>
                <a:gridCol w="504056">
                  <a:extLst>
                    <a:ext uri="{9D8B030D-6E8A-4147-A177-3AD203B41FA5}">
                      <a16:colId xmlns:a16="http://schemas.microsoft.com/office/drawing/2014/main" val="4224642065"/>
                    </a:ext>
                  </a:extLst>
                </a:gridCol>
                <a:gridCol w="576064">
                  <a:extLst>
                    <a:ext uri="{9D8B030D-6E8A-4147-A177-3AD203B41FA5}">
                      <a16:colId xmlns:a16="http://schemas.microsoft.com/office/drawing/2014/main" val="2895501140"/>
                    </a:ext>
                  </a:extLst>
                </a:gridCol>
                <a:gridCol w="576064">
                  <a:extLst>
                    <a:ext uri="{9D8B030D-6E8A-4147-A177-3AD203B41FA5}">
                      <a16:colId xmlns:a16="http://schemas.microsoft.com/office/drawing/2014/main" val="3126048104"/>
                    </a:ext>
                  </a:extLst>
                </a:gridCol>
                <a:gridCol w="683568">
                  <a:extLst>
                    <a:ext uri="{9D8B030D-6E8A-4147-A177-3AD203B41FA5}">
                      <a16:colId xmlns:a16="http://schemas.microsoft.com/office/drawing/2014/main" val="2812401899"/>
                    </a:ext>
                  </a:extLst>
                </a:gridCol>
              </a:tblGrid>
              <a:tr h="799234">
                <a:tc>
                  <a:txBody>
                    <a:bodyPr/>
                    <a:lstStyle/>
                    <a:p>
                      <a:pPr algn="ctr">
                        <a:lnSpc>
                          <a:spcPct val="107000"/>
                        </a:lnSpc>
                        <a:spcAft>
                          <a:spcPts val="800"/>
                        </a:spcAft>
                      </a:pPr>
                      <a:r>
                        <a:rPr lang="tr-TR" sz="1200" b="1" dirty="0">
                          <a:effectLst/>
                          <a:latin typeface="Times New Roman" panose="02020603050405020304" pitchFamily="18" charset="0"/>
                          <a:cs typeface="Times New Roman" panose="02020603050405020304" pitchFamily="18" charset="0"/>
                        </a:rPr>
                        <a:t>TERTİP</a:t>
                      </a:r>
                      <a:endParaRPr lang="tr-TR"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gridSpan="5">
                  <a:txBody>
                    <a:bodyPr/>
                    <a:lstStyle/>
                    <a:p>
                      <a:pPr algn="ctr">
                        <a:lnSpc>
                          <a:spcPct val="107000"/>
                        </a:lnSpc>
                        <a:spcAft>
                          <a:spcPts val="800"/>
                        </a:spcAft>
                      </a:pPr>
                      <a:r>
                        <a:rPr lang="tr-TR" sz="1200" b="1" dirty="0">
                          <a:effectLst/>
                          <a:latin typeface="Times New Roman" panose="02020603050405020304" pitchFamily="18" charset="0"/>
                          <a:cs typeface="Times New Roman" panose="02020603050405020304" pitchFamily="18" charset="0"/>
                        </a:rPr>
                        <a:t>TOPLAM ÖDENEK</a:t>
                      </a:r>
                      <a:endParaRPr lang="tr-TR"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a:lnSpc>
                          <a:spcPct val="107000"/>
                        </a:lnSpc>
                        <a:spcAft>
                          <a:spcPts val="800"/>
                        </a:spcAft>
                      </a:pPr>
                      <a:r>
                        <a:rPr lang="tr-TR" sz="1200" b="1" dirty="0">
                          <a:effectLst/>
                          <a:latin typeface="Times New Roman" panose="02020603050405020304" pitchFamily="18" charset="0"/>
                          <a:cs typeface="Times New Roman" panose="02020603050405020304" pitchFamily="18" charset="0"/>
                        </a:rPr>
                        <a:t>HARCAMA (AVANS DAHİL )</a:t>
                      </a:r>
                      <a:endParaRPr lang="tr-TR"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5">
                  <a:txBody>
                    <a:bodyPr/>
                    <a:lstStyle/>
                    <a:p>
                      <a:pPr algn="ctr">
                        <a:lnSpc>
                          <a:spcPct val="107000"/>
                        </a:lnSpc>
                        <a:spcAft>
                          <a:spcPts val="800"/>
                        </a:spcAft>
                      </a:pPr>
                      <a:r>
                        <a:rPr lang="tr-TR" sz="1200" b="1" dirty="0">
                          <a:effectLst/>
                          <a:latin typeface="Times New Roman" panose="02020603050405020304" pitchFamily="18" charset="0"/>
                          <a:cs typeface="Times New Roman" panose="02020603050405020304" pitchFamily="18" charset="0"/>
                        </a:rPr>
                        <a:t>KALAN</a:t>
                      </a:r>
                      <a:endParaRPr lang="tr-TR"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388131251"/>
                  </a:ext>
                </a:extLst>
              </a:tr>
              <a:tr h="606186">
                <a:tc rowSpan="2">
                  <a:txBody>
                    <a:bodyPr/>
                    <a:lstStyle/>
                    <a:p>
                      <a:pPr>
                        <a:lnSpc>
                          <a:spcPct val="107000"/>
                        </a:lnSpc>
                        <a:spcAft>
                          <a:spcPts val="800"/>
                        </a:spcAft>
                      </a:pPr>
                      <a:r>
                        <a:rPr lang="tr-TR" sz="1200" b="1" dirty="0">
                          <a:effectLst/>
                          <a:latin typeface="Times New Roman" panose="02020603050405020304" pitchFamily="18" charset="0"/>
                          <a:cs typeface="Times New Roman" panose="02020603050405020304" pitchFamily="18" charset="0"/>
                        </a:rPr>
                        <a:t>Mal Alımları</a:t>
                      </a:r>
                      <a:endParaRPr lang="tr-TR"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2016</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2017</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2018</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cs typeface="Times New Roman" panose="02020603050405020304" pitchFamily="18" charset="0"/>
                        </a:rPr>
                        <a:t>2019</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cs typeface="Times New Roman" panose="02020603050405020304" pitchFamily="18" charset="0"/>
                        </a:rPr>
                        <a:t>2020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2016</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2017</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2018</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cs typeface="Times New Roman" panose="02020603050405020304" pitchFamily="18" charset="0"/>
                        </a:rPr>
                        <a:t>2019</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cs typeface="Times New Roman" panose="02020603050405020304" pitchFamily="18" charset="0"/>
                        </a:rPr>
                        <a:t>2020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2016</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2017</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cs typeface="Times New Roman" panose="02020603050405020304" pitchFamily="18" charset="0"/>
                        </a:rPr>
                        <a:t>2018</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cs typeface="Times New Roman" panose="02020603050405020304" pitchFamily="18" charset="0"/>
                        </a:rPr>
                        <a:t>2019</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cs typeface="Times New Roman" panose="02020603050405020304" pitchFamily="18" charset="0"/>
                        </a:rPr>
                        <a:t>2020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extLst>
                  <a:ext uri="{0D108BD9-81ED-4DB2-BD59-A6C34878D82A}">
                    <a16:rowId xmlns:a16="http://schemas.microsoft.com/office/drawing/2014/main" val="1868905630"/>
                  </a:ext>
                </a:extLst>
              </a:tr>
              <a:tr h="947517">
                <a:tc vMerge="1">
                  <a:txBody>
                    <a:bodyPr/>
                    <a:lstStyle/>
                    <a:p>
                      <a:endParaRPr lang="tr-TR"/>
                    </a:p>
                  </a:txBody>
                  <a:tcP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37.400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12.000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mn-ea"/>
                          <a:cs typeface="Times New Roman" panose="02020603050405020304" pitchFamily="18" charset="0"/>
                        </a:rPr>
                        <a:t>11.800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3.900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4.200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36.934</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gn="ctr">
                        <a:lnSpc>
                          <a:spcPct val="107000"/>
                        </a:lnSpc>
                        <a:spcAft>
                          <a:spcPts val="800"/>
                        </a:spcAft>
                      </a:pPr>
                      <a:r>
                        <a:rPr lang="tr-TR" sz="1000" dirty="0" smtClean="0">
                          <a:effectLst/>
                          <a:latin typeface="Times New Roman" panose="02020603050405020304" pitchFamily="18" charset="0"/>
                          <a:ea typeface="+mn-ea"/>
                          <a:cs typeface="Times New Roman" panose="02020603050405020304" pitchFamily="18" charset="0"/>
                        </a:rPr>
                        <a:t>4.705</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gn="ct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gn="l">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3.900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4.200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466</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cs typeface="Times New Roman" panose="02020603050405020304" pitchFamily="18" charset="0"/>
                        </a:rPr>
                        <a:t>7.295</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gn="ctr">
                        <a:lnSpc>
                          <a:spcPct val="107000"/>
                        </a:lnSpc>
                        <a:spcAft>
                          <a:spcPts val="800"/>
                        </a:spcAft>
                      </a:pPr>
                      <a:r>
                        <a:rPr lang="tr-TR" sz="1000" dirty="0" smtClean="0">
                          <a:effectLst/>
                          <a:latin typeface="Times New Roman" panose="02020603050405020304" pitchFamily="18" charset="0"/>
                          <a:ea typeface="+mn-ea"/>
                          <a:cs typeface="Times New Roman" panose="02020603050405020304" pitchFamily="18" charset="0"/>
                        </a:rPr>
                        <a:t>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gn="ct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gn="ct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extLst>
                  <a:ext uri="{0D108BD9-81ED-4DB2-BD59-A6C34878D82A}">
                    <a16:rowId xmlns:a16="http://schemas.microsoft.com/office/drawing/2014/main" val="1109818675"/>
                  </a:ext>
                </a:extLst>
              </a:tr>
              <a:tr h="916741">
                <a:tc>
                  <a:txBody>
                    <a:bodyPr/>
                    <a:lstStyle/>
                    <a:p>
                      <a:pPr>
                        <a:lnSpc>
                          <a:spcPct val="107000"/>
                        </a:lnSpc>
                        <a:spcAft>
                          <a:spcPts val="800"/>
                        </a:spcAft>
                      </a:pPr>
                      <a:r>
                        <a:rPr lang="tr-TR" sz="1200" b="1" dirty="0">
                          <a:effectLst/>
                          <a:latin typeface="Times New Roman" panose="02020603050405020304" pitchFamily="18" charset="0"/>
                          <a:cs typeface="Times New Roman" panose="02020603050405020304" pitchFamily="18" charset="0"/>
                        </a:rPr>
                        <a:t> Yolluklar </a:t>
                      </a:r>
                      <a:endParaRPr lang="tr-TR"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17.000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17.000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a:effectLst/>
                          <a:latin typeface="Times New Roman" panose="02020603050405020304" pitchFamily="18" charset="0"/>
                          <a:cs typeface="Times New Roman" panose="02020603050405020304" pitchFamily="18" charset="0"/>
                        </a:rPr>
                        <a:t>9.100</a:t>
                      </a:r>
                      <a:endParaRPr lang="tr-T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6.700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12.900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10.411</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gn="ct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11.072</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smtClean="0">
                          <a:effectLst/>
                          <a:latin typeface="Times New Roman" panose="02020603050405020304" pitchFamily="18" charset="0"/>
                          <a:cs typeface="Times New Roman" panose="02020603050405020304" pitchFamily="18" charset="0"/>
                        </a:rPr>
                        <a:t>4.073</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4.861,92</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9.941,64</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6.589</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cs typeface="Times New Roman" panose="02020603050405020304" pitchFamily="18" charset="0"/>
                        </a:rPr>
                        <a:t>5.928</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smtClean="0">
                          <a:effectLst/>
                          <a:latin typeface="Times New Roman" panose="02020603050405020304" pitchFamily="18" charset="0"/>
                          <a:cs typeface="Times New Roman" panose="02020603050405020304" pitchFamily="18" charset="0"/>
                        </a:rPr>
                        <a:t>5.026</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1.838,08</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2.958,36</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extLst>
                  <a:ext uri="{0D108BD9-81ED-4DB2-BD59-A6C34878D82A}">
                    <a16:rowId xmlns:a16="http://schemas.microsoft.com/office/drawing/2014/main" val="3414026640"/>
                  </a:ext>
                </a:extLst>
              </a:tr>
              <a:tr h="1330811">
                <a:tc>
                  <a:txBody>
                    <a:bodyPr/>
                    <a:lstStyle/>
                    <a:p>
                      <a:pPr>
                        <a:lnSpc>
                          <a:spcPct val="107000"/>
                        </a:lnSpc>
                        <a:spcAft>
                          <a:spcPts val="800"/>
                        </a:spcAft>
                      </a:pPr>
                      <a:r>
                        <a:rPr lang="tr-TR" sz="1200" b="1" dirty="0">
                          <a:effectLst/>
                          <a:latin typeface="Times New Roman" panose="02020603050405020304" pitchFamily="18" charset="0"/>
                          <a:cs typeface="Times New Roman" panose="02020603050405020304" pitchFamily="18" charset="0"/>
                        </a:rPr>
                        <a:t>Hizmet Alımları</a:t>
                      </a:r>
                      <a:endParaRPr lang="tr-TR"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46.380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24.000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mn-ea"/>
                          <a:cs typeface="Times New Roman" panose="02020603050405020304" pitchFamily="18" charset="0"/>
                        </a:rPr>
                        <a:t>22.000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33.600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29.800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35.896</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gn="ctr">
                        <a:lnSpc>
                          <a:spcPct val="107000"/>
                        </a:lnSpc>
                        <a:spcAft>
                          <a:spcPts val="800"/>
                        </a:spcAft>
                      </a:pPr>
                      <a:r>
                        <a:rPr lang="tr-TR" sz="1000" dirty="0" smtClean="0">
                          <a:effectLst/>
                          <a:latin typeface="Times New Roman" panose="02020603050405020304" pitchFamily="18" charset="0"/>
                          <a:cs typeface="Times New Roman" panose="02020603050405020304" pitchFamily="18" charset="0"/>
                        </a:rPr>
                        <a:t>21.624</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mn-ea"/>
                          <a:cs typeface="Times New Roman" panose="02020603050405020304" pitchFamily="18" charset="0"/>
                        </a:rPr>
                        <a:t>17.210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28.231,67</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22.076,00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10.434</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cs typeface="Times New Roman" panose="02020603050405020304" pitchFamily="18" charset="0"/>
                        </a:rPr>
                        <a:t>3.600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4.789</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5.368,33</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7.724,00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extLst>
                  <a:ext uri="{0D108BD9-81ED-4DB2-BD59-A6C34878D82A}">
                    <a16:rowId xmlns:a16="http://schemas.microsoft.com/office/drawing/2014/main" val="918662917"/>
                  </a:ext>
                </a:extLst>
              </a:tr>
              <a:tr h="916741">
                <a:tc>
                  <a:txBody>
                    <a:bodyPr/>
                    <a:lstStyle/>
                    <a:p>
                      <a:pPr>
                        <a:lnSpc>
                          <a:spcPct val="107000"/>
                        </a:lnSpc>
                        <a:spcAft>
                          <a:spcPts val="800"/>
                        </a:spcAft>
                      </a:pPr>
                      <a:r>
                        <a:rPr lang="tr-TR" sz="1200" b="1" dirty="0">
                          <a:effectLst/>
                          <a:latin typeface="Times New Roman" panose="02020603050405020304" pitchFamily="18" charset="0"/>
                          <a:cs typeface="Times New Roman" panose="02020603050405020304" pitchFamily="18" charset="0"/>
                        </a:rPr>
                        <a:t>Toplam</a:t>
                      </a:r>
                      <a:endParaRPr lang="tr-TR" sz="1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a:effectLst/>
                          <a:latin typeface="Times New Roman" panose="02020603050405020304" pitchFamily="18" charset="0"/>
                          <a:cs typeface="Times New Roman" panose="02020603050405020304" pitchFamily="18" charset="0"/>
                        </a:rPr>
                        <a:t>100.780</a:t>
                      </a:r>
                      <a:endParaRPr lang="tr-T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53.000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mn-ea"/>
                          <a:cs typeface="Times New Roman" panose="02020603050405020304" pitchFamily="18" charset="0"/>
                        </a:rPr>
                        <a:t>42.900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44.200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46.900</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a:effectLst/>
                          <a:latin typeface="Times New Roman" panose="02020603050405020304" pitchFamily="18" charset="0"/>
                          <a:cs typeface="Times New Roman" panose="02020603050405020304" pitchFamily="18" charset="0"/>
                        </a:rPr>
                        <a:t>82.701</a:t>
                      </a:r>
                      <a:endParaRPr lang="tr-TR" sz="100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gn="ctr">
                        <a:lnSpc>
                          <a:spcPct val="107000"/>
                        </a:lnSpc>
                      </a:pPr>
                      <a:r>
                        <a:rPr lang="tr-TR" sz="1000" dirty="0" smtClean="0">
                          <a:effectLst/>
                          <a:latin typeface="Times New Roman" panose="02020603050405020304" pitchFamily="18" charset="0"/>
                          <a:cs typeface="Times New Roman" panose="02020603050405020304" pitchFamily="18" charset="0"/>
                        </a:rPr>
                        <a:t>037.401</a:t>
                      </a:r>
                      <a:endParaRPr lang="tr-TR" sz="1000" dirty="0">
                        <a:effectLst/>
                        <a:latin typeface="Times New Roman" panose="02020603050405020304" pitchFamily="18"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cs typeface="Times New Roman" panose="02020603050405020304" pitchFamily="18" charset="0"/>
                        </a:rPr>
                        <a:t>21. 283</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36.993,59</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36.217,64</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a:effectLst/>
                          <a:latin typeface="Times New Roman" panose="02020603050405020304" pitchFamily="18" charset="0"/>
                          <a:cs typeface="Times New Roman" panose="02020603050405020304" pitchFamily="18" charset="0"/>
                        </a:rPr>
                        <a:t>17.489</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mn-ea"/>
                          <a:cs typeface="Times New Roman" panose="02020603050405020304" pitchFamily="18" charset="0"/>
                        </a:rPr>
                        <a:t>16.823</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cs typeface="Times New Roman" panose="02020603050405020304" pitchFamily="18" charset="0"/>
                        </a:rPr>
                        <a:t>16.616</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7.206,41</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tc>
                  <a:txBody>
                    <a:bodyPr/>
                    <a:lstStyle/>
                    <a:p>
                      <a:pPr>
                        <a:lnSpc>
                          <a:spcPct val="107000"/>
                        </a:lnSpc>
                        <a:spcAft>
                          <a:spcPts val="800"/>
                        </a:spcAft>
                      </a:pPr>
                      <a:r>
                        <a:rPr lang="tr-TR" sz="1000" dirty="0" smtClean="0">
                          <a:effectLst/>
                          <a:latin typeface="Times New Roman" panose="02020603050405020304" pitchFamily="18" charset="0"/>
                          <a:ea typeface="Calibri" panose="020F0502020204030204" pitchFamily="34" charset="0"/>
                          <a:cs typeface="Times New Roman" panose="02020603050405020304" pitchFamily="18" charset="0"/>
                        </a:rPr>
                        <a:t>10.682,36</a:t>
                      </a:r>
                      <a:endParaRPr lang="tr-TR" sz="1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279" marR="9279" marT="9279" marB="0" anchor="ctr"/>
                </a:tc>
                <a:extLst>
                  <a:ext uri="{0D108BD9-81ED-4DB2-BD59-A6C34878D82A}">
                    <a16:rowId xmlns:a16="http://schemas.microsoft.com/office/drawing/2014/main" val="525264244"/>
                  </a:ext>
                </a:extLst>
              </a:tr>
            </a:tbl>
          </a:graphicData>
        </a:graphic>
      </p:graphicFrame>
    </p:spTree>
    <p:extLst>
      <p:ext uri="{BB962C8B-B14F-4D97-AF65-F5344CB8AC3E}">
        <p14:creationId xmlns:p14="http://schemas.microsoft.com/office/powerpoint/2010/main" val="13924869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188640"/>
            <a:ext cx="8229600" cy="1143000"/>
          </a:xfrm>
        </p:spPr>
        <p:txBody>
          <a:bodyPr>
            <a:normAutofit/>
          </a:bodyPr>
          <a:lstStyle/>
          <a:p>
            <a:pPr algn="ctr"/>
            <a:r>
              <a:rPr lang="tr-TR" sz="3200" b="1" dirty="0" smtClean="0">
                <a:solidFill>
                  <a:srgbClr val="0070C0"/>
                </a:solidFill>
                <a:latin typeface="Times New Roman" panose="02020603050405020304" pitchFamily="18" charset="0"/>
                <a:cs typeface="Times New Roman" panose="02020603050405020304" pitchFamily="18" charset="0"/>
              </a:rPr>
              <a:t>BÜTÇE</a:t>
            </a:r>
            <a:endParaRPr lang="tr-TR" sz="3200"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76199371"/>
              </p:ext>
            </p:extLst>
          </p:nvPr>
        </p:nvGraphicFramePr>
        <p:xfrm>
          <a:off x="457200" y="1331641"/>
          <a:ext cx="8507288" cy="51216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724914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81655" y="116632"/>
            <a:ext cx="8305800" cy="504056"/>
          </a:xfrm>
        </p:spPr>
        <p:txBody>
          <a:bodyPr>
            <a:noAutofit/>
          </a:bodyPr>
          <a:lstStyle/>
          <a:p>
            <a:pPr algn="ctr"/>
            <a:r>
              <a:rPr lang="tr-TR" sz="3600" b="1" dirty="0" smtClean="0">
                <a:solidFill>
                  <a:srgbClr val="0070C0"/>
                </a:solidFill>
                <a:latin typeface="Times New Roman" panose="02020603050405020304" pitchFamily="18" charset="0"/>
                <a:cs typeface="Times New Roman" panose="02020603050405020304" pitchFamily="18" charset="0"/>
              </a:rPr>
              <a:t>Görev ve Sorumluluklar</a:t>
            </a:r>
            <a:endParaRPr lang="tr-TR" sz="3600" b="1" dirty="0">
              <a:solidFill>
                <a:srgbClr val="0070C0"/>
              </a:solidFill>
              <a:latin typeface="Times New Roman" panose="02020603050405020304" pitchFamily="18" charset="0"/>
              <a:cs typeface="Times New Roman" panose="02020603050405020304" pitchFamily="18" charset="0"/>
            </a:endParaRPr>
          </a:p>
        </p:txBody>
      </p:sp>
      <p:sp>
        <p:nvSpPr>
          <p:cNvPr id="6" name="5 Dikdörtgen"/>
          <p:cNvSpPr/>
          <p:nvPr/>
        </p:nvSpPr>
        <p:spPr>
          <a:xfrm>
            <a:off x="107504" y="620689"/>
            <a:ext cx="9036496" cy="6740307"/>
          </a:xfrm>
          <a:prstGeom prst="rect">
            <a:avLst/>
          </a:prstGeom>
        </p:spPr>
        <p:txBody>
          <a:bodyPr wrap="square">
            <a:spAutoFit/>
          </a:bodyPr>
          <a:lstStyle/>
          <a:p>
            <a:pPr algn="just">
              <a:buFont typeface="Arial" pitchFamily="34" charset="0"/>
              <a:buChar char="•"/>
            </a:pPr>
            <a:r>
              <a:rPr lang="tr-TR" sz="2000" dirty="0" smtClean="0">
                <a:latin typeface="Times New Roman" panose="02020603050405020304" pitchFamily="18" charset="0"/>
                <a:cs typeface="Times New Roman" panose="02020603050405020304" pitchFamily="18" charset="0"/>
              </a:rPr>
              <a:t> Genel Sekreterlik, bir Genel Sekreter ile en çok iki Genel Sekreter yardımcısından ve bağlı birimlerden oluşur.</a:t>
            </a:r>
          </a:p>
          <a:p>
            <a:pPr algn="just">
              <a:buFont typeface="Arial" pitchFamily="34" charset="0"/>
              <a:buChar char="•"/>
            </a:pPr>
            <a:r>
              <a:rPr lang="tr-TR" sz="2000" dirty="0" smtClean="0">
                <a:latin typeface="Times New Roman" panose="02020603050405020304" pitchFamily="18" charset="0"/>
                <a:cs typeface="Times New Roman" panose="02020603050405020304" pitchFamily="18" charset="0"/>
              </a:rPr>
              <a:t> Genel Sekreter, üniversite idari teşkilatının başıdır ve bu teşkilatın çalışmasından Rektöre karşı sorumludur. </a:t>
            </a:r>
          </a:p>
          <a:p>
            <a:pPr algn="just">
              <a:buFont typeface="Arial" pitchFamily="34" charset="0"/>
              <a:buChar char="•"/>
            </a:pPr>
            <a:r>
              <a:rPr lang="tr-TR" sz="2000" dirty="0" smtClean="0">
                <a:latin typeface="Times New Roman" panose="02020603050405020304" pitchFamily="18" charset="0"/>
                <a:cs typeface="Times New Roman" panose="02020603050405020304" pitchFamily="18" charset="0"/>
              </a:rPr>
              <a:t> Genel Sekreter, üniversite idari teşkilatının başı olarak yapacağı görevler dışında, kendisi ve kendisine bağlı birimler aracılığı ile aşağıdaki görevleri yerine getirir,</a:t>
            </a:r>
          </a:p>
          <a:p>
            <a:pPr algn="just">
              <a:buFont typeface="Arial" pitchFamily="34" charset="0"/>
              <a:buChar char="•"/>
            </a:pPr>
            <a:r>
              <a:rPr lang="tr-TR" sz="2000" dirty="0">
                <a:latin typeface="Times New Roman" panose="02020603050405020304" pitchFamily="18" charset="0"/>
                <a:cs typeface="Times New Roman" panose="02020603050405020304" pitchFamily="18" charset="0"/>
              </a:rPr>
              <a:t>Üniversite idari teşkilatında bulunan birimlerin verimli, düzenli ve uyumlu şekilde çalışmasını sağlamak,</a:t>
            </a:r>
          </a:p>
          <a:p>
            <a:pPr algn="just">
              <a:buFont typeface="Arial" pitchFamily="34" charset="0"/>
              <a:buChar char="•"/>
            </a:pP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Üniversite idari teşkilatında görevlendirilecek personel hakkında rektöre öneride bulunmak,</a:t>
            </a:r>
          </a:p>
          <a:p>
            <a:pPr algn="just">
              <a:buFont typeface="Arial" pitchFamily="34" charset="0"/>
              <a:buChar char="•"/>
            </a:pPr>
            <a:r>
              <a:rPr lang="tr-TR" sz="2000" dirty="0" smtClean="0">
                <a:latin typeface="Times New Roman" panose="02020603050405020304" pitchFamily="18" charset="0"/>
                <a:cs typeface="Times New Roman" panose="02020603050405020304" pitchFamily="18" charset="0"/>
              </a:rPr>
              <a:t> Rektörlüğün </a:t>
            </a:r>
            <a:r>
              <a:rPr lang="tr-TR" sz="2000" dirty="0">
                <a:latin typeface="Times New Roman" panose="02020603050405020304" pitchFamily="18" charset="0"/>
                <a:cs typeface="Times New Roman" panose="02020603050405020304" pitchFamily="18" charset="0"/>
              </a:rPr>
              <a:t>yazışmalarını yürütmek,</a:t>
            </a:r>
          </a:p>
          <a:p>
            <a:pPr algn="just">
              <a:buFont typeface="Arial" pitchFamily="34" charset="0"/>
              <a:buChar char="•"/>
            </a:pP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Rektörlüğün protokol, ziyaret ve tören işlerini düzenlemek, </a:t>
            </a:r>
          </a:p>
          <a:p>
            <a:pPr algn="just">
              <a:buFont typeface="Arial" pitchFamily="34" charset="0"/>
              <a:buChar char="•"/>
            </a:pP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Üniversite Senatosu ve Yönetim Kurulu ile ilgili tüm iş ve işlemleri yapmak, </a:t>
            </a:r>
            <a:endParaRPr lang="tr-TR" sz="2000" dirty="0" smtClean="0">
              <a:latin typeface="Times New Roman" panose="02020603050405020304" pitchFamily="18" charset="0"/>
              <a:cs typeface="Times New Roman" panose="02020603050405020304" pitchFamily="18" charset="0"/>
            </a:endParaRPr>
          </a:p>
          <a:p>
            <a:pPr algn="just">
              <a:buClrTx/>
              <a:buFont typeface="Arial" pitchFamily="34" charset="0"/>
              <a:buChar char="•"/>
            </a:pPr>
            <a:r>
              <a:rPr lang="tr-TR" sz="2000" dirty="0" smtClean="0">
                <a:latin typeface="Times New Roman" panose="02020603050405020304" pitchFamily="18" charset="0"/>
                <a:cs typeface="Times New Roman" panose="02020603050405020304" pitchFamily="18" charset="0"/>
              </a:rPr>
              <a:t> Üniversite </a:t>
            </a:r>
            <a:r>
              <a:rPr lang="tr-TR" sz="2000" dirty="0">
                <a:latin typeface="Times New Roman" panose="02020603050405020304" pitchFamily="18" charset="0"/>
                <a:cs typeface="Times New Roman" panose="02020603050405020304" pitchFamily="18" charset="0"/>
              </a:rPr>
              <a:t>Senatosunca alınan çeşitli kararları kamuoyuna duyurmak, </a:t>
            </a:r>
          </a:p>
          <a:p>
            <a:pPr algn="just">
              <a:buClrTx/>
              <a:buFont typeface="Arial" pitchFamily="34" charset="0"/>
              <a:buChar char="•"/>
            </a:pPr>
            <a:r>
              <a:rPr lang="tr-TR" sz="2000" dirty="0" smtClean="0">
                <a:latin typeface="Times New Roman" panose="02020603050405020304" pitchFamily="18" charset="0"/>
                <a:cs typeface="Times New Roman" panose="02020603050405020304" pitchFamily="18" charset="0"/>
              </a:rPr>
              <a:t> Bakanlıklar</a:t>
            </a:r>
            <a:r>
              <a:rPr lang="tr-TR" sz="2000" dirty="0">
                <a:latin typeface="Times New Roman" panose="02020603050405020304" pitchFamily="18" charset="0"/>
                <a:cs typeface="Times New Roman" panose="02020603050405020304" pitchFamily="18" charset="0"/>
              </a:rPr>
              <a:t>, Yükseköğretim Kurulu Başkanlığı, Valilik gibi çeşitli kurum ve kuruluşların Üniversitemiz ile ilgili istemiş oldukları bilgileri rapor halinde hazırlamak ve ilgili kurumlara iletmek, </a:t>
            </a:r>
          </a:p>
          <a:p>
            <a:pPr algn="just">
              <a:buClrTx/>
              <a:buFont typeface="Arial" pitchFamily="34" charset="0"/>
              <a:buChar char="•"/>
            </a:pPr>
            <a:r>
              <a:rPr lang="tr-TR" sz="2000" dirty="0" smtClean="0">
                <a:latin typeface="Times New Roman" panose="02020603050405020304" pitchFamily="18" charset="0"/>
                <a:cs typeface="Times New Roman" panose="02020603050405020304" pitchFamily="18" charset="0"/>
              </a:rPr>
              <a:t> Seminer</a:t>
            </a:r>
            <a:r>
              <a:rPr lang="tr-TR" sz="2000" dirty="0">
                <a:latin typeface="Times New Roman" panose="02020603050405020304" pitchFamily="18" charset="0"/>
                <a:cs typeface="Times New Roman" panose="02020603050405020304" pitchFamily="18" charset="0"/>
              </a:rPr>
              <a:t>, Sempozyum, Kongre, Konferans, Yarışma, Ödül vb. çeşitli duyurular yapmak, </a:t>
            </a:r>
          </a:p>
          <a:p>
            <a:pPr algn="just">
              <a:buClrTx/>
              <a:buFont typeface="Arial" pitchFamily="34" charset="0"/>
              <a:buChar char="•"/>
            </a:pPr>
            <a:r>
              <a:rPr lang="tr-TR" sz="2000" dirty="0" smtClean="0">
                <a:latin typeface="Times New Roman" panose="02020603050405020304" pitchFamily="18" charset="0"/>
                <a:cs typeface="Times New Roman" panose="02020603050405020304" pitchFamily="18" charset="0"/>
              </a:rPr>
              <a:t> Rektörlük Makamı </a:t>
            </a:r>
            <a:r>
              <a:rPr lang="tr-TR" sz="2000" dirty="0">
                <a:latin typeface="Times New Roman" panose="02020603050405020304" pitchFamily="18" charset="0"/>
                <a:cs typeface="Times New Roman" panose="02020603050405020304" pitchFamily="18" charset="0"/>
              </a:rPr>
              <a:t>tarafından verilecek benzeri görevleri yapmak</a:t>
            </a:r>
            <a:r>
              <a:rPr lang="tr-TR" dirty="0">
                <a:latin typeface="Times New Roman" panose="02020603050405020304" pitchFamily="18" charset="0"/>
                <a:cs typeface="Times New Roman" panose="02020603050405020304" pitchFamily="18" charset="0"/>
              </a:rPr>
              <a:t>.</a:t>
            </a:r>
          </a:p>
          <a:p>
            <a:pPr algn="just">
              <a:buFont typeface="Arial" pitchFamily="34" charset="0"/>
              <a:buChar char="•"/>
            </a:pPr>
            <a:endParaRPr lang="tr-TR" sz="1600" dirty="0">
              <a:latin typeface="Times New Roman" panose="02020603050405020304" pitchFamily="18" charset="0"/>
              <a:cs typeface="Times New Roman" panose="02020603050405020304" pitchFamily="18" charset="0"/>
            </a:endParaRPr>
          </a:p>
          <a:p>
            <a:pPr algn="just">
              <a:buFont typeface="Arial" pitchFamily="34" charset="0"/>
              <a:buChar char="•"/>
            </a:pPr>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69502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692696"/>
            <a:ext cx="8229600" cy="864096"/>
          </a:xfrm>
        </p:spPr>
        <p:txBody>
          <a:bodyPr>
            <a:noAutofit/>
          </a:bodyPr>
          <a:lstStyle/>
          <a:p>
            <a:pPr algn="ctr"/>
            <a:r>
              <a:rPr lang="tr-TR" sz="3200" b="1" dirty="0" smtClean="0">
                <a:solidFill>
                  <a:srgbClr val="0070C0"/>
                </a:solidFill>
                <a:latin typeface="Times New Roman" panose="02020603050405020304" pitchFamily="18" charset="0"/>
                <a:cs typeface="Times New Roman" panose="02020603050405020304" pitchFamily="18" charset="0"/>
              </a:rPr>
              <a:t>Genel Evrak ve Yazı İşleri Birimi</a:t>
            </a:r>
            <a:endParaRPr lang="tr-TR" sz="3200" b="1" dirty="0">
              <a:solidFill>
                <a:srgbClr val="0070C0"/>
              </a:solidFill>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p:txBody>
          <a:bodyPr>
            <a:normAutofit fontScale="92500" lnSpcReduction="20000"/>
          </a:bodyPr>
          <a:lstStyle/>
          <a:p>
            <a:pPr algn="just"/>
            <a:r>
              <a:rPr lang="tr-TR" sz="1800" dirty="0" smtClean="0">
                <a:latin typeface="Times New Roman" panose="02020603050405020304" pitchFamily="18" charset="0"/>
                <a:cs typeface="Times New Roman" panose="02020603050405020304" pitchFamily="18" charset="0"/>
              </a:rPr>
              <a:t>         </a:t>
            </a:r>
            <a:r>
              <a:rPr lang="tr-TR" sz="1900" dirty="0" smtClean="0">
                <a:latin typeface="Times New Roman" panose="02020603050405020304" pitchFamily="18" charset="0"/>
                <a:cs typeface="Times New Roman" panose="02020603050405020304" pitchFamily="18" charset="0"/>
              </a:rPr>
              <a:t>Posta ile gelen </a:t>
            </a:r>
            <a:r>
              <a:rPr lang="tr-TR" sz="1900" dirty="0">
                <a:latin typeface="Times New Roman" panose="02020603050405020304" pitchFamily="18" charset="0"/>
                <a:cs typeface="Times New Roman" panose="02020603050405020304" pitchFamily="18" charset="0"/>
              </a:rPr>
              <a:t>e</a:t>
            </a:r>
            <a:r>
              <a:rPr lang="tr-TR" sz="1900" dirty="0" smtClean="0">
                <a:latin typeface="Times New Roman" panose="02020603050405020304" pitchFamily="18" charset="0"/>
                <a:cs typeface="Times New Roman" panose="02020603050405020304" pitchFamily="18" charset="0"/>
              </a:rPr>
              <a:t>vrakların EBYS kayıt işlemlerinin yapılması,</a:t>
            </a:r>
          </a:p>
          <a:p>
            <a:pPr algn="just"/>
            <a:r>
              <a:rPr lang="tr-TR" sz="1900" dirty="0">
                <a:latin typeface="Times New Roman" panose="02020603050405020304" pitchFamily="18" charset="0"/>
                <a:cs typeface="Times New Roman" panose="02020603050405020304" pitchFamily="18" charset="0"/>
              </a:rPr>
              <a:t> </a:t>
            </a:r>
            <a:r>
              <a:rPr lang="tr-TR" sz="1900" dirty="0" smtClean="0">
                <a:latin typeface="Times New Roman" panose="02020603050405020304" pitchFamily="18" charset="0"/>
                <a:cs typeface="Times New Roman" panose="02020603050405020304" pitchFamily="18" charset="0"/>
              </a:rPr>
              <a:t>        KEP ile gelen evrakların kabul işlemlerinin yapılması,</a:t>
            </a:r>
          </a:p>
          <a:p>
            <a:pPr algn="just"/>
            <a:r>
              <a:rPr lang="tr-TR" sz="1900" dirty="0">
                <a:latin typeface="Times New Roman" panose="02020603050405020304" pitchFamily="18" charset="0"/>
                <a:cs typeface="Times New Roman" panose="02020603050405020304" pitchFamily="18" charset="0"/>
              </a:rPr>
              <a:t> </a:t>
            </a:r>
            <a:r>
              <a:rPr lang="tr-TR" sz="1900" dirty="0" smtClean="0">
                <a:latin typeface="Times New Roman" panose="02020603050405020304" pitchFamily="18" charset="0"/>
                <a:cs typeface="Times New Roman" panose="02020603050405020304" pitchFamily="18" charset="0"/>
              </a:rPr>
              <a:t>        Posta ile gelen evrakların ilgili yerlere dağıtılması,</a:t>
            </a:r>
          </a:p>
          <a:p>
            <a:pPr algn="just"/>
            <a:r>
              <a:rPr lang="tr-TR" sz="1900" dirty="0" smtClean="0">
                <a:latin typeface="Times New Roman" panose="02020603050405020304" pitchFamily="18" charset="0"/>
                <a:cs typeface="Times New Roman" panose="02020603050405020304" pitchFamily="18" charset="0"/>
              </a:rPr>
              <a:t> 	Posta ve kargoların teslim alınması ve gönderi işlemlerinin yapılması,</a:t>
            </a:r>
          </a:p>
          <a:p>
            <a:pPr algn="just"/>
            <a:r>
              <a:rPr lang="tr-TR" sz="1900" dirty="0">
                <a:latin typeface="Times New Roman" panose="02020603050405020304" pitchFamily="18" charset="0"/>
                <a:cs typeface="Times New Roman" panose="02020603050405020304" pitchFamily="18" charset="0"/>
              </a:rPr>
              <a:t>       </a:t>
            </a:r>
            <a:r>
              <a:rPr lang="tr-TR" sz="1900" dirty="0" smtClean="0">
                <a:latin typeface="Times New Roman" panose="02020603050405020304" pitchFamily="18" charset="0"/>
                <a:cs typeface="Times New Roman" panose="02020603050405020304" pitchFamily="18" charset="0"/>
              </a:rPr>
              <a:t>  </a:t>
            </a:r>
            <a:r>
              <a:rPr lang="tr-TR" sz="1900" dirty="0">
                <a:latin typeface="Times New Roman" panose="02020603050405020304" pitchFamily="18" charset="0"/>
                <a:cs typeface="Times New Roman" panose="02020603050405020304" pitchFamily="18" charset="0"/>
              </a:rPr>
              <a:t>Üniversite içi ve dışı </a:t>
            </a:r>
            <a:r>
              <a:rPr lang="tr-TR" sz="1900" dirty="0" smtClean="0">
                <a:latin typeface="Times New Roman" panose="02020603050405020304" pitchFamily="18" charset="0"/>
                <a:cs typeface="Times New Roman" panose="02020603050405020304" pitchFamily="18" charset="0"/>
              </a:rPr>
              <a:t>yazışmaların </a:t>
            </a:r>
            <a:r>
              <a:rPr lang="tr-TR" sz="1900" dirty="0">
                <a:latin typeface="Times New Roman" panose="02020603050405020304" pitchFamily="18" charset="0"/>
                <a:cs typeface="Times New Roman" panose="02020603050405020304" pitchFamily="18" charset="0"/>
              </a:rPr>
              <a:t>yapılması,</a:t>
            </a:r>
          </a:p>
          <a:p>
            <a:pPr algn="just"/>
            <a:r>
              <a:rPr lang="tr-TR" sz="1900" dirty="0" smtClean="0">
                <a:latin typeface="Times New Roman" panose="02020603050405020304" pitchFamily="18" charset="0"/>
                <a:cs typeface="Times New Roman" panose="02020603050405020304" pitchFamily="18" charset="0"/>
              </a:rPr>
              <a:t>	Senato, Yönetim Kurulu ve Disiplin Kurulu kararlarının yazılması ve</a:t>
            </a:r>
          </a:p>
          <a:p>
            <a:pPr marL="0" indent="0" algn="just">
              <a:buNone/>
            </a:pPr>
            <a:r>
              <a:rPr lang="tr-TR" sz="1900" dirty="0" smtClean="0">
                <a:latin typeface="Times New Roman" panose="02020603050405020304" pitchFamily="18" charset="0"/>
                <a:cs typeface="Times New Roman" panose="02020603050405020304" pitchFamily="18" charset="0"/>
              </a:rPr>
              <a:t>            imzalatılması,</a:t>
            </a:r>
          </a:p>
          <a:p>
            <a:pPr algn="just"/>
            <a:r>
              <a:rPr lang="tr-TR" sz="1900" dirty="0">
                <a:latin typeface="Times New Roman" panose="02020603050405020304" pitchFamily="18" charset="0"/>
                <a:cs typeface="Times New Roman" panose="02020603050405020304" pitchFamily="18" charset="0"/>
              </a:rPr>
              <a:t> </a:t>
            </a:r>
            <a:r>
              <a:rPr lang="tr-TR" sz="1900" dirty="0" smtClean="0">
                <a:latin typeface="Times New Roman" panose="02020603050405020304" pitchFamily="18" charset="0"/>
                <a:cs typeface="Times New Roman" panose="02020603050405020304" pitchFamily="18" charset="0"/>
              </a:rPr>
              <a:t>        Etik kurulu kararlarının yazılması ve imzalatılması,</a:t>
            </a:r>
          </a:p>
          <a:p>
            <a:pPr algn="just"/>
            <a:r>
              <a:rPr lang="tr-TR" sz="1900" dirty="0" smtClean="0">
                <a:latin typeface="Times New Roman" panose="02020603050405020304" pitchFamily="18" charset="0"/>
                <a:cs typeface="Times New Roman" panose="02020603050405020304" pitchFamily="18" charset="0"/>
              </a:rPr>
              <a:t>	Personel maaş tahakkuk ve </a:t>
            </a:r>
            <a:r>
              <a:rPr lang="tr-TR" sz="1900" dirty="0" err="1" smtClean="0">
                <a:latin typeface="Times New Roman" panose="02020603050405020304" pitchFamily="18" charset="0"/>
                <a:cs typeface="Times New Roman" panose="02020603050405020304" pitchFamily="18" charset="0"/>
              </a:rPr>
              <a:t>sgk</a:t>
            </a:r>
            <a:r>
              <a:rPr lang="tr-TR" sz="1900" dirty="0" smtClean="0">
                <a:latin typeface="Times New Roman" panose="02020603050405020304" pitchFamily="18" charset="0"/>
                <a:cs typeface="Times New Roman" panose="02020603050405020304" pitchFamily="18" charset="0"/>
              </a:rPr>
              <a:t> işlemleri,</a:t>
            </a:r>
          </a:p>
          <a:p>
            <a:pPr algn="just"/>
            <a:r>
              <a:rPr lang="tr-TR" sz="1900" dirty="0" smtClean="0">
                <a:latin typeface="Times New Roman" panose="02020603050405020304" pitchFamily="18" charset="0"/>
                <a:cs typeface="Times New Roman" panose="02020603050405020304" pitchFamily="18" charset="0"/>
              </a:rPr>
              <a:t>	Genel Sekreterliğin ödeme ve tahakkuk işlemlerinin </a:t>
            </a:r>
            <a:r>
              <a:rPr lang="tr-TR" sz="1900" dirty="0" err="1" smtClean="0">
                <a:latin typeface="Times New Roman" panose="02020603050405020304" pitchFamily="18" charset="0"/>
                <a:cs typeface="Times New Roman" panose="02020603050405020304" pitchFamily="18" charset="0"/>
              </a:rPr>
              <a:t>paılması</a:t>
            </a:r>
            <a:r>
              <a:rPr lang="tr-TR" sz="1900" dirty="0" smtClean="0">
                <a:latin typeface="Times New Roman" panose="02020603050405020304" pitchFamily="18" charset="0"/>
                <a:cs typeface="Times New Roman" panose="02020603050405020304" pitchFamily="18" charset="0"/>
              </a:rPr>
              <a:t>,</a:t>
            </a:r>
          </a:p>
          <a:p>
            <a:pPr algn="just"/>
            <a:r>
              <a:rPr lang="tr-TR" sz="1900" dirty="0" smtClean="0">
                <a:latin typeface="Times New Roman" panose="02020603050405020304" pitchFamily="18" charset="0"/>
                <a:cs typeface="Times New Roman" panose="02020603050405020304" pitchFamily="18" charset="0"/>
              </a:rPr>
              <a:t>	Taşınır Kayıtlarının tutulması,</a:t>
            </a:r>
          </a:p>
          <a:p>
            <a:pPr algn="just"/>
            <a:r>
              <a:rPr lang="tr-TR" sz="1900" dirty="0" smtClean="0">
                <a:latin typeface="Times New Roman" panose="02020603050405020304" pitchFamily="18" charset="0"/>
                <a:cs typeface="Times New Roman" panose="02020603050405020304" pitchFamily="18" charset="0"/>
              </a:rPr>
              <a:t>	Doğrudan temin işlemlerinin yapılması,</a:t>
            </a:r>
          </a:p>
          <a:p>
            <a:pPr algn="just"/>
            <a:r>
              <a:rPr lang="tr-TR" sz="1900" dirty="0">
                <a:latin typeface="Times New Roman" panose="02020603050405020304" pitchFamily="18" charset="0"/>
                <a:cs typeface="Times New Roman" panose="02020603050405020304" pitchFamily="18" charset="0"/>
              </a:rPr>
              <a:t> </a:t>
            </a:r>
            <a:r>
              <a:rPr lang="tr-TR" sz="1900" dirty="0" smtClean="0">
                <a:latin typeface="Times New Roman" panose="02020603050405020304" pitchFamily="18" charset="0"/>
                <a:cs typeface="Times New Roman" panose="02020603050405020304" pitchFamily="18" charset="0"/>
              </a:rPr>
              <a:t>        C</a:t>
            </a:r>
            <a:r>
              <a:rPr lang="tr-TR" sz="1900" dirty="0" smtClean="0">
                <a:solidFill>
                  <a:prstClr val="black"/>
                </a:solidFill>
                <a:latin typeface="Times New Roman" panose="02020603050405020304" pitchFamily="18" charset="0"/>
                <a:cs typeface="Times New Roman" panose="02020603050405020304" pitchFamily="18" charset="0"/>
              </a:rPr>
              <a:t>İMER başvuru </a:t>
            </a:r>
            <a:r>
              <a:rPr lang="tr-TR" sz="1900" dirty="0">
                <a:solidFill>
                  <a:prstClr val="black"/>
                </a:solidFill>
                <a:latin typeface="Times New Roman" panose="02020603050405020304" pitchFamily="18" charset="0"/>
                <a:cs typeface="Times New Roman" panose="02020603050405020304" pitchFamily="18" charset="0"/>
              </a:rPr>
              <a:t>işlemlerinin </a:t>
            </a:r>
            <a:r>
              <a:rPr lang="tr-TR" sz="1900" dirty="0" smtClean="0">
                <a:solidFill>
                  <a:prstClr val="black"/>
                </a:solidFill>
                <a:latin typeface="Times New Roman" panose="02020603050405020304" pitchFamily="18" charset="0"/>
                <a:cs typeface="Times New Roman" panose="02020603050405020304" pitchFamily="18" charset="0"/>
              </a:rPr>
              <a:t>yapılması</a:t>
            </a:r>
            <a:r>
              <a:rPr lang="tr-TR" sz="1900" dirty="0" smtClean="0">
                <a:solidFill>
                  <a:prstClr val="black"/>
                </a:solidFill>
                <a:latin typeface="Comic Sans MS" pitchFamily="66" charset="0"/>
              </a:rPr>
              <a:t>,</a:t>
            </a:r>
          </a:p>
          <a:p>
            <a:pPr algn="just"/>
            <a:r>
              <a:rPr lang="tr-TR" sz="1900" dirty="0">
                <a:solidFill>
                  <a:prstClr val="black"/>
                </a:solidFill>
                <a:latin typeface="Comic Sans MS" pitchFamily="66" charset="0"/>
              </a:rPr>
              <a:t> </a:t>
            </a:r>
            <a:r>
              <a:rPr lang="tr-TR" sz="1900" dirty="0" smtClean="0">
                <a:solidFill>
                  <a:prstClr val="black"/>
                </a:solidFill>
                <a:latin typeface="Comic Sans MS" pitchFamily="66" charset="0"/>
              </a:rPr>
              <a:t>      </a:t>
            </a:r>
            <a:r>
              <a:rPr lang="tr-TR" sz="1900" dirty="0" smtClean="0">
                <a:solidFill>
                  <a:prstClr val="black"/>
                </a:solidFill>
                <a:latin typeface="Times New Roman" panose="02020603050405020304" pitchFamily="18" charset="0"/>
                <a:cs typeface="Times New Roman" panose="02020603050405020304" pitchFamily="18" charset="0"/>
              </a:rPr>
              <a:t>Bilgi </a:t>
            </a:r>
            <a:r>
              <a:rPr lang="tr-TR" sz="1900" dirty="0">
                <a:solidFill>
                  <a:prstClr val="black"/>
                </a:solidFill>
                <a:latin typeface="Times New Roman" panose="02020603050405020304" pitchFamily="18" charset="0"/>
                <a:cs typeface="Times New Roman" panose="02020603050405020304" pitchFamily="18" charset="0"/>
              </a:rPr>
              <a:t>Edinme başvuru işlemlerinin </a:t>
            </a:r>
            <a:r>
              <a:rPr lang="tr-TR" sz="1900" dirty="0" smtClean="0">
                <a:solidFill>
                  <a:prstClr val="black"/>
                </a:solidFill>
                <a:latin typeface="Times New Roman" panose="02020603050405020304" pitchFamily="18" charset="0"/>
                <a:cs typeface="Times New Roman" panose="02020603050405020304" pitchFamily="18" charset="0"/>
              </a:rPr>
              <a:t>yapılması.</a:t>
            </a:r>
            <a:endParaRPr lang="tr-TR" sz="1900" dirty="0">
              <a:solidFill>
                <a:prstClr val="black"/>
              </a:solidFill>
              <a:latin typeface="Times New Roman" panose="02020603050405020304" pitchFamily="18" charset="0"/>
              <a:cs typeface="Times New Roman" panose="02020603050405020304" pitchFamily="18" charset="0"/>
            </a:endParaRPr>
          </a:p>
          <a:p>
            <a:pPr algn="just"/>
            <a:endParaRPr lang="tr-TR" sz="1800" dirty="0">
              <a:solidFill>
                <a:prstClr val="black"/>
              </a:solidFill>
              <a:latin typeface="Times New Roman" panose="02020603050405020304" pitchFamily="18" charset="0"/>
              <a:cs typeface="Times New Roman" panose="02020603050405020304" pitchFamily="18" charset="0"/>
            </a:endParaRPr>
          </a:p>
          <a:p>
            <a:pPr algn="just"/>
            <a:endParaRPr lang="tr-TR" sz="1800" dirty="0" smtClean="0">
              <a:latin typeface="Comic Sans MS" pitchFamily="66" charset="0"/>
            </a:endParaRPr>
          </a:p>
        </p:txBody>
      </p:sp>
    </p:spTree>
    <p:extLst>
      <p:ext uri="{BB962C8B-B14F-4D97-AF65-F5344CB8AC3E}">
        <p14:creationId xmlns:p14="http://schemas.microsoft.com/office/powerpoint/2010/main" val="17500817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764704"/>
            <a:ext cx="8229600" cy="648072"/>
          </a:xfrm>
        </p:spPr>
        <p:txBody>
          <a:bodyPr>
            <a:noAutofit/>
          </a:bodyPr>
          <a:lstStyle/>
          <a:p>
            <a:pPr algn="ctr"/>
            <a:r>
              <a:rPr lang="tr-TR" sz="3200" b="1" dirty="0" smtClean="0">
                <a:solidFill>
                  <a:srgbClr val="0070C0"/>
                </a:solidFill>
                <a:latin typeface="Times New Roman" panose="02020603050405020304" pitchFamily="18" charset="0"/>
                <a:cs typeface="Times New Roman" panose="02020603050405020304" pitchFamily="18" charset="0"/>
              </a:rPr>
              <a:t>Senato-Yönetim Kurulu Kararları</a:t>
            </a:r>
            <a:endParaRPr lang="tr-TR" sz="3200"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024898396"/>
              </p:ext>
            </p:extLst>
          </p:nvPr>
        </p:nvGraphicFramePr>
        <p:xfrm>
          <a:off x="-1" y="1484784"/>
          <a:ext cx="3887418" cy="5120415"/>
        </p:xfrm>
        <a:graphic>
          <a:graphicData uri="http://schemas.openxmlformats.org/drawingml/2006/table">
            <a:tbl>
              <a:tblPr firstRow="1">
                <a:tableStyleId>{5C22544A-7EE6-4342-B048-85BDC9FD1C3A}</a:tableStyleId>
              </a:tblPr>
              <a:tblGrid>
                <a:gridCol w="1295806">
                  <a:extLst>
                    <a:ext uri="{9D8B030D-6E8A-4147-A177-3AD203B41FA5}">
                      <a16:colId xmlns:a16="http://schemas.microsoft.com/office/drawing/2014/main" val="20000"/>
                    </a:ext>
                  </a:extLst>
                </a:gridCol>
                <a:gridCol w="1295806">
                  <a:extLst>
                    <a:ext uri="{9D8B030D-6E8A-4147-A177-3AD203B41FA5}">
                      <a16:colId xmlns:a16="http://schemas.microsoft.com/office/drawing/2014/main" val="20001"/>
                    </a:ext>
                  </a:extLst>
                </a:gridCol>
                <a:gridCol w="1295806">
                  <a:extLst>
                    <a:ext uri="{9D8B030D-6E8A-4147-A177-3AD203B41FA5}">
                      <a16:colId xmlns:a16="http://schemas.microsoft.com/office/drawing/2014/main" val="20002"/>
                    </a:ext>
                  </a:extLst>
                </a:gridCol>
              </a:tblGrid>
              <a:tr h="1005615">
                <a:tc>
                  <a:txBody>
                    <a:bodyPr/>
                    <a:lstStyle/>
                    <a:p>
                      <a:pPr algn="ctr"/>
                      <a:r>
                        <a:rPr lang="tr-TR" sz="1800" dirty="0" smtClean="0">
                          <a:latin typeface="Times New Roman" panose="02020603050405020304" pitchFamily="18" charset="0"/>
                          <a:cs typeface="Times New Roman" panose="02020603050405020304" pitchFamily="18" charset="0"/>
                        </a:rPr>
                        <a:t>Yıllar</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Senato Kararları</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Yönetim</a:t>
                      </a:r>
                      <a:r>
                        <a:rPr lang="tr-TR" sz="1800" baseline="0" dirty="0" smtClean="0">
                          <a:latin typeface="Times New Roman" panose="02020603050405020304" pitchFamily="18" charset="0"/>
                          <a:cs typeface="Times New Roman" panose="02020603050405020304" pitchFamily="18" charset="0"/>
                        </a:rPr>
                        <a:t> Kurulu Kararları</a:t>
                      </a:r>
                      <a:endParaRPr lang="tr-TR" sz="18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0"/>
                  </a:ext>
                </a:extLst>
              </a:tr>
              <a:tr h="290528">
                <a:tc>
                  <a:txBody>
                    <a:bodyPr/>
                    <a:lstStyle/>
                    <a:p>
                      <a:pPr algn="ctr"/>
                      <a:r>
                        <a:rPr lang="tr-TR" sz="1800" dirty="0" smtClean="0">
                          <a:latin typeface="Times New Roman" panose="02020603050405020304" pitchFamily="18" charset="0"/>
                          <a:cs typeface="Times New Roman" panose="02020603050405020304" pitchFamily="18" charset="0"/>
                        </a:rPr>
                        <a:t>2013</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109</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105</a:t>
                      </a:r>
                      <a:endParaRPr lang="tr-TR" sz="18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1"/>
                  </a:ext>
                </a:extLst>
              </a:tr>
              <a:tr h="284808">
                <a:tc>
                  <a:txBody>
                    <a:bodyPr/>
                    <a:lstStyle/>
                    <a:p>
                      <a:pPr algn="ctr"/>
                      <a:r>
                        <a:rPr lang="tr-TR" sz="1800" b="0" dirty="0" smtClean="0">
                          <a:solidFill>
                            <a:schemeClr val="tx1"/>
                          </a:solidFill>
                          <a:latin typeface="Times New Roman" panose="02020603050405020304" pitchFamily="18" charset="0"/>
                          <a:cs typeface="Times New Roman" panose="02020603050405020304" pitchFamily="18" charset="0"/>
                        </a:rPr>
                        <a:t>2014</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tr-TR" sz="1800" b="0" dirty="0" smtClean="0">
                          <a:solidFill>
                            <a:schemeClr val="tx1"/>
                          </a:solidFill>
                          <a:latin typeface="Times New Roman" panose="02020603050405020304" pitchFamily="18" charset="0"/>
                          <a:cs typeface="Times New Roman" panose="02020603050405020304" pitchFamily="18" charset="0"/>
                        </a:rPr>
                        <a:t>66</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tr-TR" sz="1800" b="0" dirty="0" smtClean="0">
                          <a:solidFill>
                            <a:schemeClr val="tx1"/>
                          </a:solidFill>
                          <a:latin typeface="Times New Roman" panose="02020603050405020304" pitchFamily="18" charset="0"/>
                          <a:cs typeface="Times New Roman" panose="02020603050405020304" pitchFamily="18" charset="0"/>
                        </a:rPr>
                        <a:t>85</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2"/>
                  </a:ext>
                </a:extLst>
              </a:tr>
              <a:tr h="279088">
                <a:tc>
                  <a:txBody>
                    <a:bodyPr/>
                    <a:lstStyle/>
                    <a:p>
                      <a:pPr algn="ctr"/>
                      <a:r>
                        <a:rPr lang="tr-TR" sz="1800" dirty="0" smtClean="0">
                          <a:latin typeface="Times New Roman" panose="02020603050405020304" pitchFamily="18" charset="0"/>
                          <a:cs typeface="Times New Roman" panose="02020603050405020304" pitchFamily="18" charset="0"/>
                        </a:rPr>
                        <a:t>2015</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96</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109</a:t>
                      </a:r>
                      <a:endParaRPr lang="tr-TR" sz="18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3"/>
                  </a:ext>
                </a:extLst>
              </a:tr>
              <a:tr h="273368">
                <a:tc>
                  <a:txBody>
                    <a:bodyPr/>
                    <a:lstStyle/>
                    <a:p>
                      <a:pPr algn="ctr"/>
                      <a:r>
                        <a:rPr lang="tr-TR" sz="1800" dirty="0" smtClean="0">
                          <a:latin typeface="Times New Roman" panose="02020603050405020304" pitchFamily="18" charset="0"/>
                          <a:cs typeface="Times New Roman" panose="02020603050405020304" pitchFamily="18" charset="0"/>
                        </a:rPr>
                        <a:t>2016</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96</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93</a:t>
                      </a:r>
                      <a:endParaRPr lang="tr-TR" sz="18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4"/>
                  </a:ext>
                </a:extLst>
              </a:tr>
              <a:tr h="195640">
                <a:tc>
                  <a:txBody>
                    <a:bodyPr/>
                    <a:lstStyle/>
                    <a:p>
                      <a:pPr algn="ctr"/>
                      <a:r>
                        <a:rPr lang="tr-TR" sz="1800" dirty="0" smtClean="0">
                          <a:latin typeface="Times New Roman" panose="02020603050405020304" pitchFamily="18" charset="0"/>
                          <a:cs typeface="Times New Roman" panose="02020603050405020304" pitchFamily="18" charset="0"/>
                        </a:rPr>
                        <a:t>2017</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117</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82</a:t>
                      </a:r>
                      <a:endParaRPr lang="tr-TR" sz="18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5"/>
                  </a:ext>
                </a:extLst>
              </a:tr>
              <a:tr h="261928">
                <a:tc>
                  <a:txBody>
                    <a:bodyPr/>
                    <a:lstStyle/>
                    <a:p>
                      <a:pPr algn="ctr"/>
                      <a:r>
                        <a:rPr lang="tr-TR" sz="1800" b="0" dirty="0" smtClean="0">
                          <a:solidFill>
                            <a:schemeClr val="tx1"/>
                          </a:solidFill>
                          <a:latin typeface="Times New Roman" panose="02020603050405020304" pitchFamily="18" charset="0"/>
                          <a:cs typeface="Times New Roman" panose="02020603050405020304" pitchFamily="18" charset="0"/>
                        </a:rPr>
                        <a:t>2018</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tr-TR" sz="1800" b="0" dirty="0" smtClean="0">
                          <a:solidFill>
                            <a:schemeClr val="tx1"/>
                          </a:solidFill>
                          <a:latin typeface="Times New Roman" panose="02020603050405020304" pitchFamily="18" charset="0"/>
                          <a:cs typeface="Times New Roman" panose="02020603050405020304" pitchFamily="18" charset="0"/>
                        </a:rPr>
                        <a:t>129</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tr-TR" sz="1800" b="0" dirty="0" smtClean="0">
                          <a:solidFill>
                            <a:schemeClr val="tx1"/>
                          </a:solidFill>
                          <a:latin typeface="Times New Roman" panose="02020603050405020304" pitchFamily="18" charset="0"/>
                          <a:cs typeface="Times New Roman" panose="02020603050405020304" pitchFamily="18" charset="0"/>
                        </a:rPr>
                        <a:t>80</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6"/>
                  </a:ext>
                </a:extLst>
              </a:tr>
              <a:tr h="256208">
                <a:tc>
                  <a:txBody>
                    <a:bodyPr/>
                    <a:lstStyle/>
                    <a:p>
                      <a:pPr algn="ctr"/>
                      <a:r>
                        <a:rPr lang="tr-TR" sz="1800" b="0" smtClean="0">
                          <a:solidFill>
                            <a:schemeClr val="tx1"/>
                          </a:solidFill>
                          <a:latin typeface="Times New Roman" panose="02020603050405020304" pitchFamily="18" charset="0"/>
                          <a:cs typeface="Times New Roman" panose="02020603050405020304" pitchFamily="18" charset="0"/>
                        </a:rPr>
                        <a:t>2019</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tr-TR" sz="1800" b="0" dirty="0" smtClean="0">
                          <a:solidFill>
                            <a:schemeClr val="tx1"/>
                          </a:solidFill>
                          <a:latin typeface="Times New Roman" panose="02020603050405020304" pitchFamily="18" charset="0"/>
                          <a:cs typeface="Times New Roman" panose="02020603050405020304" pitchFamily="18" charset="0"/>
                        </a:rPr>
                        <a:t>134</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tr-TR" sz="1800" b="0" dirty="0" smtClean="0">
                          <a:solidFill>
                            <a:schemeClr val="tx1"/>
                          </a:solidFill>
                          <a:latin typeface="Times New Roman" panose="02020603050405020304" pitchFamily="18" charset="0"/>
                          <a:cs typeface="Times New Roman" panose="02020603050405020304" pitchFamily="18" charset="0"/>
                        </a:rPr>
                        <a:t>105</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7"/>
                  </a:ext>
                </a:extLst>
              </a:tr>
              <a:tr h="250488">
                <a:tc>
                  <a:txBody>
                    <a:bodyPr/>
                    <a:lstStyle/>
                    <a:p>
                      <a:pPr algn="ctr"/>
                      <a:r>
                        <a:rPr lang="tr-TR" sz="1800" b="0" dirty="0" smtClean="0">
                          <a:solidFill>
                            <a:schemeClr val="tx1"/>
                          </a:solidFill>
                          <a:latin typeface="Times New Roman" panose="02020603050405020304" pitchFamily="18" charset="0"/>
                          <a:cs typeface="Times New Roman" panose="02020603050405020304" pitchFamily="18" charset="0"/>
                        </a:rPr>
                        <a:t>2020</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tr-TR" sz="1800" b="0" dirty="0" smtClean="0">
                          <a:solidFill>
                            <a:schemeClr val="tx1"/>
                          </a:solidFill>
                          <a:latin typeface="Times New Roman" panose="02020603050405020304" pitchFamily="18" charset="0"/>
                          <a:cs typeface="Times New Roman" panose="02020603050405020304" pitchFamily="18" charset="0"/>
                        </a:rPr>
                        <a:t>114</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tr-TR" sz="1800" b="0" dirty="0" smtClean="0">
                          <a:solidFill>
                            <a:schemeClr val="tx1"/>
                          </a:solidFill>
                          <a:latin typeface="Times New Roman" panose="02020603050405020304" pitchFamily="18" charset="0"/>
                          <a:cs typeface="Times New Roman" panose="02020603050405020304" pitchFamily="18" charset="0"/>
                        </a:rPr>
                        <a:t>75</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8"/>
                  </a:ext>
                </a:extLst>
              </a:tr>
              <a:tr h="1005615">
                <a:tc>
                  <a:txBody>
                    <a:bodyPr/>
                    <a:lstStyle/>
                    <a:p>
                      <a:pPr algn="r"/>
                      <a:endParaRPr lang="tr-TR" sz="1800" b="1" dirty="0" smtClean="0">
                        <a:solidFill>
                          <a:srgbClr val="0070C0"/>
                        </a:solidFill>
                        <a:latin typeface="Times New Roman" panose="02020603050405020304" pitchFamily="18" charset="0"/>
                        <a:cs typeface="Times New Roman" panose="02020603050405020304" pitchFamily="18" charset="0"/>
                      </a:endParaRPr>
                    </a:p>
                    <a:p>
                      <a:pPr algn="r"/>
                      <a:endParaRPr lang="tr-TR" sz="1800" b="1" dirty="0" smtClean="0">
                        <a:solidFill>
                          <a:srgbClr val="0070C0"/>
                        </a:solidFill>
                        <a:latin typeface="Times New Roman" panose="02020603050405020304" pitchFamily="18" charset="0"/>
                        <a:cs typeface="Times New Roman" panose="02020603050405020304" pitchFamily="18" charset="0"/>
                      </a:endParaRPr>
                    </a:p>
                    <a:p>
                      <a:pPr algn="r"/>
                      <a:r>
                        <a:rPr lang="tr-TR" sz="1800" b="1" dirty="0" smtClean="0">
                          <a:solidFill>
                            <a:srgbClr val="0070C0"/>
                          </a:solidFill>
                          <a:latin typeface="Times New Roman" panose="02020603050405020304" pitchFamily="18" charset="0"/>
                          <a:cs typeface="Times New Roman" panose="02020603050405020304" pitchFamily="18" charset="0"/>
                        </a:rPr>
                        <a:t>GENEL</a:t>
                      </a:r>
                    </a:p>
                    <a:p>
                      <a:pPr algn="r"/>
                      <a:r>
                        <a:rPr lang="tr-TR" sz="1800" b="1" dirty="0" smtClean="0">
                          <a:solidFill>
                            <a:srgbClr val="0070C0"/>
                          </a:solidFill>
                          <a:latin typeface="Times New Roman" panose="02020603050405020304" pitchFamily="18" charset="0"/>
                          <a:cs typeface="Times New Roman" panose="02020603050405020304" pitchFamily="18" charset="0"/>
                        </a:rPr>
                        <a:t> TOPLAM</a:t>
                      </a:r>
                      <a:endParaRPr lang="tr-TR" sz="1800" b="1" dirty="0">
                        <a:solidFill>
                          <a:srgbClr val="0070C0"/>
                        </a:solidFill>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solidFill>
                            <a:srgbClr val="0070C0"/>
                          </a:solidFill>
                          <a:latin typeface="Times New Roman" panose="02020603050405020304" pitchFamily="18" charset="0"/>
                          <a:cs typeface="Times New Roman" panose="02020603050405020304" pitchFamily="18" charset="0"/>
                        </a:rPr>
                        <a:t>861</a:t>
                      </a:r>
                      <a:endParaRPr lang="tr-TR" sz="1800" b="1" dirty="0">
                        <a:solidFill>
                          <a:srgbClr val="0070C0"/>
                        </a:solidFill>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solidFill>
                            <a:srgbClr val="0070C0"/>
                          </a:solidFill>
                          <a:latin typeface="Times New Roman" panose="02020603050405020304" pitchFamily="18" charset="0"/>
                          <a:cs typeface="Times New Roman" panose="02020603050405020304" pitchFamily="18" charset="0"/>
                        </a:rPr>
                        <a:t>734</a:t>
                      </a:r>
                      <a:endParaRPr lang="tr-TR" sz="1800" b="1" dirty="0">
                        <a:solidFill>
                          <a:srgbClr val="0070C0"/>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9"/>
                  </a:ext>
                </a:extLst>
              </a:tr>
            </a:tbl>
          </a:graphicData>
        </a:graphic>
      </p:graphicFrame>
      <p:graphicFrame>
        <p:nvGraphicFramePr>
          <p:cNvPr id="6" name="Grafik 5"/>
          <p:cNvGraphicFramePr/>
          <p:nvPr>
            <p:extLst>
              <p:ext uri="{D42A27DB-BD31-4B8C-83A1-F6EECF244321}">
                <p14:modId xmlns:p14="http://schemas.microsoft.com/office/powerpoint/2010/main" val="54118440"/>
              </p:ext>
            </p:extLst>
          </p:nvPr>
        </p:nvGraphicFramePr>
        <p:xfrm>
          <a:off x="3966667" y="1647056"/>
          <a:ext cx="5148062" cy="52291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836712"/>
            <a:ext cx="8229600" cy="792088"/>
          </a:xfrm>
        </p:spPr>
        <p:txBody>
          <a:bodyPr>
            <a:noAutofit/>
          </a:bodyPr>
          <a:lstStyle/>
          <a:p>
            <a:pPr algn="ctr"/>
            <a:r>
              <a:rPr lang="tr-TR" sz="3200" b="1" dirty="0" err="1" smtClean="0">
                <a:solidFill>
                  <a:srgbClr val="0070C0"/>
                </a:solidFill>
                <a:latin typeface="Times New Roman" panose="02020603050405020304" pitchFamily="18" charset="0"/>
                <a:cs typeface="Times New Roman" panose="02020603050405020304" pitchFamily="18" charset="0"/>
              </a:rPr>
              <a:t>Cimer</a:t>
            </a:r>
            <a:r>
              <a:rPr lang="tr-TR" sz="3200" b="1" dirty="0" smtClean="0">
                <a:solidFill>
                  <a:srgbClr val="0070C0"/>
                </a:solidFill>
                <a:latin typeface="Times New Roman" panose="02020603050405020304" pitchFamily="18" charset="0"/>
                <a:cs typeface="Times New Roman" panose="02020603050405020304" pitchFamily="18" charset="0"/>
              </a:rPr>
              <a:t>/Bilgi Edinme</a:t>
            </a:r>
            <a:endParaRPr lang="tr-TR" sz="3200"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986986895"/>
              </p:ext>
            </p:extLst>
          </p:nvPr>
        </p:nvGraphicFramePr>
        <p:xfrm>
          <a:off x="1" y="1988840"/>
          <a:ext cx="3563886" cy="4869161"/>
        </p:xfrm>
        <a:graphic>
          <a:graphicData uri="http://schemas.openxmlformats.org/drawingml/2006/table">
            <a:tbl>
              <a:tblPr firstRow="1" bandRow="1">
                <a:tableStyleId>{5C22544A-7EE6-4342-B048-85BDC9FD1C3A}</a:tableStyleId>
              </a:tblPr>
              <a:tblGrid>
                <a:gridCol w="1187962">
                  <a:extLst>
                    <a:ext uri="{9D8B030D-6E8A-4147-A177-3AD203B41FA5}">
                      <a16:colId xmlns:a16="http://schemas.microsoft.com/office/drawing/2014/main" val="20000"/>
                    </a:ext>
                  </a:extLst>
                </a:gridCol>
                <a:gridCol w="1187962">
                  <a:extLst>
                    <a:ext uri="{9D8B030D-6E8A-4147-A177-3AD203B41FA5}">
                      <a16:colId xmlns:a16="http://schemas.microsoft.com/office/drawing/2014/main" val="20001"/>
                    </a:ext>
                  </a:extLst>
                </a:gridCol>
                <a:gridCol w="1187962">
                  <a:extLst>
                    <a:ext uri="{9D8B030D-6E8A-4147-A177-3AD203B41FA5}">
                      <a16:colId xmlns:a16="http://schemas.microsoft.com/office/drawing/2014/main" val="20002"/>
                    </a:ext>
                  </a:extLst>
                </a:gridCol>
              </a:tblGrid>
              <a:tr h="1385514">
                <a:tc>
                  <a:txBody>
                    <a:bodyPr/>
                    <a:lstStyle/>
                    <a:p>
                      <a:pPr algn="ctr"/>
                      <a:r>
                        <a:rPr lang="tr-TR" sz="1800" dirty="0" smtClean="0">
                          <a:latin typeface="Times New Roman" panose="02020603050405020304" pitchFamily="18" charset="0"/>
                          <a:cs typeface="Times New Roman" panose="02020603050405020304" pitchFamily="18" charset="0"/>
                        </a:rPr>
                        <a:t>Yıllar</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CİMER</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Bilgi Edinme</a:t>
                      </a:r>
                      <a:endParaRPr lang="tr-TR" sz="18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0"/>
                  </a:ext>
                </a:extLst>
              </a:tr>
              <a:tr h="964903">
                <a:tc>
                  <a:txBody>
                    <a:bodyPr/>
                    <a:lstStyle/>
                    <a:p>
                      <a:pPr algn="ctr"/>
                      <a:r>
                        <a:rPr lang="tr-TR" sz="1800" dirty="0" smtClean="0">
                          <a:latin typeface="Times New Roman" panose="02020603050405020304" pitchFamily="18" charset="0"/>
                          <a:cs typeface="Times New Roman" panose="02020603050405020304" pitchFamily="18" charset="0"/>
                        </a:rPr>
                        <a:t>2019</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180</a:t>
                      </a:r>
                      <a:endParaRPr lang="tr-TR" sz="1800" dirty="0">
                        <a:latin typeface="Times New Roman" panose="02020603050405020304" pitchFamily="18" charset="0"/>
                        <a:cs typeface="Times New Roman" panose="02020603050405020304" pitchFamily="18" charset="0"/>
                      </a:endParaRPr>
                    </a:p>
                  </a:txBody>
                  <a:tcPr anchor="ctr"/>
                </a:tc>
                <a:tc>
                  <a:txBody>
                    <a:bodyPr/>
                    <a:lstStyle/>
                    <a:p>
                      <a:pPr algn="ctr"/>
                      <a:r>
                        <a:rPr lang="tr-TR" sz="1800" dirty="0" smtClean="0">
                          <a:latin typeface="Times New Roman" panose="02020603050405020304" pitchFamily="18" charset="0"/>
                          <a:cs typeface="Times New Roman" panose="02020603050405020304" pitchFamily="18" charset="0"/>
                        </a:rPr>
                        <a:t>8</a:t>
                      </a:r>
                      <a:endParaRPr lang="tr-TR" sz="18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1"/>
                  </a:ext>
                </a:extLst>
              </a:tr>
              <a:tr h="968368">
                <a:tc>
                  <a:txBody>
                    <a:bodyPr/>
                    <a:lstStyle/>
                    <a:p>
                      <a:pPr algn="ctr"/>
                      <a:r>
                        <a:rPr lang="tr-TR" sz="1800" b="0" dirty="0" smtClean="0">
                          <a:solidFill>
                            <a:schemeClr val="tx1"/>
                          </a:solidFill>
                          <a:latin typeface="Times New Roman" panose="02020603050405020304" pitchFamily="18" charset="0"/>
                          <a:cs typeface="Times New Roman" panose="02020603050405020304" pitchFamily="18" charset="0"/>
                        </a:rPr>
                        <a:t>2020</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tr-TR" sz="1800" b="0" dirty="0" smtClean="0">
                          <a:solidFill>
                            <a:schemeClr val="tx1"/>
                          </a:solidFill>
                          <a:latin typeface="Times New Roman" panose="02020603050405020304" pitchFamily="18" charset="0"/>
                          <a:cs typeface="Times New Roman" panose="02020603050405020304" pitchFamily="18" charset="0"/>
                        </a:rPr>
                        <a:t>185</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tr-TR" sz="1800" b="0" dirty="0" smtClean="0">
                          <a:solidFill>
                            <a:schemeClr val="tx1"/>
                          </a:solidFill>
                          <a:latin typeface="Times New Roman" panose="02020603050405020304" pitchFamily="18" charset="0"/>
                          <a:cs typeface="Times New Roman" panose="02020603050405020304" pitchFamily="18" charset="0"/>
                        </a:rPr>
                        <a:t>9</a:t>
                      </a:r>
                      <a:endParaRPr lang="tr-TR" sz="1800" b="0"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2"/>
                  </a:ext>
                </a:extLst>
              </a:tr>
              <a:tr h="1550376">
                <a:tc>
                  <a:txBody>
                    <a:bodyPr/>
                    <a:lstStyle/>
                    <a:p>
                      <a:pPr algn="ctr"/>
                      <a:r>
                        <a:rPr lang="tr-TR" sz="1800" b="1" dirty="0" smtClean="0">
                          <a:solidFill>
                            <a:schemeClr val="tx1"/>
                          </a:solidFill>
                          <a:latin typeface="Times New Roman" panose="02020603050405020304" pitchFamily="18" charset="0"/>
                          <a:cs typeface="Times New Roman" panose="02020603050405020304" pitchFamily="18" charset="0"/>
                        </a:rPr>
                        <a:t>Genel Toplam</a:t>
                      </a:r>
                      <a:endParaRPr lang="tr-TR" sz="1800" b="1"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solidFill>
                            <a:schemeClr val="tx1"/>
                          </a:solidFill>
                          <a:latin typeface="Times New Roman" panose="02020603050405020304" pitchFamily="18" charset="0"/>
                          <a:cs typeface="Times New Roman" panose="02020603050405020304" pitchFamily="18" charset="0"/>
                        </a:rPr>
                        <a:t>365</a:t>
                      </a:r>
                      <a:endParaRPr lang="tr-TR" sz="1800" b="1" dirty="0">
                        <a:solidFill>
                          <a:schemeClr val="tx1"/>
                        </a:solidFill>
                        <a:latin typeface="Times New Roman" panose="02020603050405020304" pitchFamily="18" charset="0"/>
                        <a:cs typeface="Times New Roman" panose="02020603050405020304" pitchFamily="18" charset="0"/>
                      </a:endParaRPr>
                    </a:p>
                  </a:txBody>
                  <a:tcPr anchor="ctr"/>
                </a:tc>
                <a:tc>
                  <a:txBody>
                    <a:bodyPr/>
                    <a:lstStyle/>
                    <a:p>
                      <a:pPr algn="ctr"/>
                      <a:r>
                        <a:rPr lang="tr-TR" sz="1800" b="1" dirty="0" smtClean="0">
                          <a:solidFill>
                            <a:schemeClr val="tx1"/>
                          </a:solidFill>
                          <a:latin typeface="Times New Roman" panose="02020603050405020304" pitchFamily="18" charset="0"/>
                          <a:cs typeface="Times New Roman" panose="02020603050405020304" pitchFamily="18" charset="0"/>
                        </a:rPr>
                        <a:t>17</a:t>
                      </a:r>
                      <a:endParaRPr lang="tr-TR" sz="1800" b="1" dirty="0">
                        <a:solidFill>
                          <a:schemeClr val="tx1"/>
                        </a:solidFill>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003"/>
                  </a:ext>
                </a:extLst>
              </a:tr>
            </a:tbl>
          </a:graphicData>
        </a:graphic>
      </p:graphicFrame>
      <p:graphicFrame>
        <p:nvGraphicFramePr>
          <p:cNvPr id="6" name="Grafik 5"/>
          <p:cNvGraphicFramePr/>
          <p:nvPr>
            <p:extLst>
              <p:ext uri="{D42A27DB-BD31-4B8C-83A1-F6EECF244321}">
                <p14:modId xmlns:p14="http://schemas.microsoft.com/office/powerpoint/2010/main" val="569683086"/>
              </p:ext>
            </p:extLst>
          </p:nvPr>
        </p:nvGraphicFramePr>
        <p:xfrm>
          <a:off x="3779912" y="1988841"/>
          <a:ext cx="5184576" cy="486915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88925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t>
            </a:r>
            <a:r>
              <a:rPr lang="tr-TR" sz="4000" b="1" dirty="0" smtClean="0">
                <a:solidFill>
                  <a:srgbClr val="04617B"/>
                </a:solidFill>
                <a:latin typeface="Times New Roman" panose="02020603050405020304" pitchFamily="18" charset="0"/>
                <a:cs typeface="Times New Roman" panose="02020603050405020304" pitchFamily="18" charset="0"/>
              </a:rPr>
              <a:t>Misyonumuz</a:t>
            </a:r>
            <a:endParaRPr lang="tr-TR" sz="4000" b="1" dirty="0">
              <a:solidFill>
                <a:srgbClr val="04617B"/>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393192" lvl="1" indent="0" algn="just">
              <a:buNone/>
            </a:pPr>
            <a:r>
              <a:rPr lang="tr-TR" sz="29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  Genel </a:t>
            </a:r>
            <a:r>
              <a:rPr lang="tr-TR" sz="2400" dirty="0">
                <a:latin typeface="Times New Roman" panose="02020603050405020304" pitchFamily="18" charset="0"/>
                <a:cs typeface="Times New Roman" panose="02020603050405020304" pitchFamily="18" charset="0"/>
              </a:rPr>
              <a:t>Sekreterlik Birimi olarak şeffaf ve adil bir yönetim anlayışı ile etik değerleri gözeterek disiplinler arası araştırmalar yapmayı, sosyal sorumluluk bilinci ile ülke sorunlarına duyarlı, farklılıklara saygı gösteren, kamu yararını gözeten, bilime ve sanata evrensel düzeyde katkı sağlayan, yaşadığı kentin kalkınmasına ve gelişmesine katkıda bulunan yaratıcı bireyler yetiştirmeyi görev edinen Üniversitemiz misyonu çerçevesinde aynı sorumluluğu taşıyarak hizmet üretmektir.</a:t>
            </a:r>
          </a:p>
          <a:p>
            <a:endParaRPr lang="tr-TR" sz="2500" dirty="0"/>
          </a:p>
        </p:txBody>
      </p:sp>
    </p:spTree>
    <p:extLst>
      <p:ext uri="{BB962C8B-B14F-4D97-AF65-F5344CB8AC3E}">
        <p14:creationId xmlns:p14="http://schemas.microsoft.com/office/powerpoint/2010/main" val="32580216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720080"/>
          </a:xfrm>
        </p:spPr>
        <p:txBody>
          <a:bodyPr>
            <a:normAutofit/>
          </a:bodyPr>
          <a:lstStyle/>
          <a:p>
            <a:pPr algn="ctr"/>
            <a:r>
              <a:rPr lang="tr-TR" sz="4000" b="1" dirty="0" smtClean="0">
                <a:solidFill>
                  <a:srgbClr val="0070C0"/>
                </a:solidFill>
                <a:latin typeface="Times New Roman" panose="02020603050405020304" pitchFamily="18" charset="0"/>
                <a:cs typeface="Times New Roman" panose="02020603050405020304" pitchFamily="18" charset="0"/>
              </a:rPr>
              <a:t>Üstün Yönlerimiz</a:t>
            </a:r>
            <a:endParaRPr lang="tr-TR" sz="4000" b="1" dirty="0">
              <a:solidFill>
                <a:srgbClr val="0070C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57200" y="1196752"/>
            <a:ext cx="8229600" cy="5127848"/>
          </a:xfrm>
        </p:spPr>
        <p:txBody>
          <a:bodyPr>
            <a:normAutofit/>
          </a:bodyPr>
          <a:lstStyle/>
          <a:p>
            <a:pPr lvl="0"/>
            <a:r>
              <a:rPr lang="tr-TR" sz="2400" dirty="0">
                <a:latin typeface="Times New Roman" panose="02020603050405020304" pitchFamily="18" charset="0"/>
                <a:cs typeface="Times New Roman" panose="02020603050405020304" pitchFamily="18" charset="0"/>
              </a:rPr>
              <a:t>Çalışan personelin eğitim düzeyinin yüksek olması,</a:t>
            </a:r>
          </a:p>
          <a:p>
            <a:pPr lvl="0"/>
            <a:r>
              <a:rPr lang="tr-TR" sz="2400" dirty="0">
                <a:latin typeface="Times New Roman" panose="02020603050405020304" pitchFamily="18" charset="0"/>
                <a:cs typeface="Times New Roman" panose="02020603050405020304" pitchFamily="18" charset="0"/>
              </a:rPr>
              <a:t>Sürekli kendini yenileyen ve gelişime açık, genç/dinamik ve özverili </a:t>
            </a:r>
            <a:r>
              <a:rPr lang="tr-TR" sz="2400" dirty="0" smtClean="0">
                <a:latin typeface="Times New Roman" panose="02020603050405020304" pitchFamily="18" charset="0"/>
                <a:cs typeface="Times New Roman" panose="02020603050405020304" pitchFamily="18" charset="0"/>
              </a:rPr>
              <a:t>personelin olması</a:t>
            </a:r>
          </a:p>
          <a:p>
            <a:pPr lvl="0"/>
            <a:r>
              <a:rPr lang="tr-TR" sz="2400" dirty="0" smtClean="0">
                <a:latin typeface="Times New Roman" panose="02020603050405020304" pitchFamily="18" charset="0"/>
                <a:cs typeface="Times New Roman" panose="02020603050405020304" pitchFamily="18" charset="0"/>
              </a:rPr>
              <a:t>Hizmet sunumunda etkin, verimli ve şeffaf yönetim anlayışı,</a:t>
            </a:r>
            <a:endParaRPr lang="tr-TR" sz="2400" dirty="0">
              <a:latin typeface="Times New Roman" panose="02020603050405020304" pitchFamily="18" charset="0"/>
              <a:cs typeface="Times New Roman" panose="02020603050405020304" pitchFamily="18" charset="0"/>
            </a:endParaRPr>
          </a:p>
          <a:p>
            <a:pPr lvl="0"/>
            <a:r>
              <a:rPr lang="tr-TR" sz="2400" dirty="0" smtClean="0">
                <a:latin typeface="Times New Roman" panose="02020603050405020304" pitchFamily="18" charset="0"/>
                <a:cs typeface="Times New Roman" panose="02020603050405020304" pitchFamily="18" charset="0"/>
              </a:rPr>
              <a:t>Çalışma </a:t>
            </a:r>
            <a:r>
              <a:rPr lang="tr-TR" sz="2400" dirty="0">
                <a:latin typeface="Times New Roman" panose="02020603050405020304" pitchFamily="18" charset="0"/>
                <a:cs typeface="Times New Roman" panose="02020603050405020304" pitchFamily="18" charset="0"/>
              </a:rPr>
              <a:t>alanları konusunda sıkıntı çekilmemesi,</a:t>
            </a:r>
          </a:p>
          <a:p>
            <a:pPr lvl="0"/>
            <a:r>
              <a:rPr lang="tr-TR" sz="2400" dirty="0">
                <a:latin typeface="Times New Roman" panose="02020603050405020304" pitchFamily="18" charset="0"/>
                <a:cs typeface="Times New Roman" panose="02020603050405020304" pitchFamily="18" charset="0"/>
              </a:rPr>
              <a:t>Diğer birimler ile güçlü bir işbirliği içerisinde olması,</a:t>
            </a:r>
          </a:p>
          <a:p>
            <a:pPr lvl="0"/>
            <a:r>
              <a:rPr lang="tr-TR" sz="2400" dirty="0">
                <a:latin typeface="Times New Roman" panose="02020603050405020304" pitchFamily="18" charset="0"/>
                <a:cs typeface="Times New Roman" panose="02020603050405020304" pitchFamily="18" charset="0"/>
              </a:rPr>
              <a:t>Mevcut iş disiplinine, kanun, yönetmelik ve ilgili mevzuata uygun hareket edilmesi,</a:t>
            </a:r>
          </a:p>
          <a:p>
            <a:pPr lvl="0"/>
            <a:r>
              <a:rPr lang="tr-TR" sz="2400" dirty="0">
                <a:latin typeface="Times New Roman" panose="02020603050405020304" pitchFamily="18" charset="0"/>
                <a:cs typeface="Times New Roman" panose="02020603050405020304" pitchFamily="18" charset="0"/>
              </a:rPr>
              <a:t>Personel ve iş kalitesinin artırılması için personelimizin görev alanı ile ilgili eğitimlere katılımlarının sağlanması,</a:t>
            </a:r>
          </a:p>
          <a:p>
            <a:pPr lvl="0"/>
            <a:r>
              <a:rPr lang="tr-TR" sz="2400" dirty="0">
                <a:latin typeface="Times New Roman" panose="02020603050405020304" pitchFamily="18" charset="0"/>
                <a:cs typeface="Times New Roman" panose="02020603050405020304" pitchFamily="18" charset="0"/>
              </a:rPr>
              <a:t>Yaşanan problemlere çözüm üretme konusunda duyarlılık, kararlılık ve hızlılık.</a:t>
            </a:r>
          </a:p>
          <a:p>
            <a:endParaRPr lang="tr-TR" sz="2400" dirty="0"/>
          </a:p>
        </p:txBody>
      </p:sp>
    </p:spTree>
    <p:extLst>
      <p:ext uri="{BB962C8B-B14F-4D97-AF65-F5344CB8AC3E}">
        <p14:creationId xmlns:p14="http://schemas.microsoft.com/office/powerpoint/2010/main" val="5747082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792088"/>
          </a:xfrm>
        </p:spPr>
        <p:txBody>
          <a:bodyPr>
            <a:normAutofit/>
          </a:bodyPr>
          <a:lstStyle/>
          <a:p>
            <a:pPr algn="ctr"/>
            <a:r>
              <a:rPr lang="tr-TR" sz="3600" b="1" dirty="0" smtClean="0">
                <a:solidFill>
                  <a:srgbClr val="0070C0"/>
                </a:solidFill>
                <a:latin typeface="Times New Roman" panose="02020603050405020304" pitchFamily="18" charset="0"/>
                <a:cs typeface="Times New Roman" panose="02020603050405020304" pitchFamily="18" charset="0"/>
              </a:rPr>
              <a:t>Zayıf Yönlerimiz</a:t>
            </a:r>
            <a:endParaRPr lang="tr-TR" sz="3600" b="1" dirty="0">
              <a:solidFill>
                <a:srgbClr val="0070C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628650" y="1268760"/>
            <a:ext cx="7886700" cy="4908203"/>
          </a:xfrm>
        </p:spPr>
        <p:txBody>
          <a:bodyPr>
            <a:noAutofit/>
          </a:bodyPr>
          <a:lstStyle/>
          <a:p>
            <a:pPr lvl="0"/>
            <a:r>
              <a:rPr lang="tr-TR" sz="2400" dirty="0">
                <a:latin typeface="Times New Roman" panose="02020603050405020304" pitchFamily="18" charset="0"/>
                <a:cs typeface="Times New Roman" panose="02020603050405020304" pitchFamily="18" charset="0"/>
              </a:rPr>
              <a:t>Genel Sekreterliğe Bağlı Daire Başkanlıklarının birbirlerinden uzak olması,</a:t>
            </a:r>
          </a:p>
          <a:p>
            <a:pPr lvl="0"/>
            <a:r>
              <a:rPr lang="tr-TR" sz="2400" dirty="0">
                <a:latin typeface="Times New Roman" panose="02020603050405020304" pitchFamily="18" charset="0"/>
                <a:cs typeface="Times New Roman" panose="02020603050405020304" pitchFamily="18" charset="0"/>
              </a:rPr>
              <a:t>Personel sirkülasyonun çok </a:t>
            </a:r>
            <a:r>
              <a:rPr lang="tr-TR" sz="2400" dirty="0" smtClean="0">
                <a:latin typeface="Times New Roman" panose="02020603050405020304" pitchFamily="18" charset="0"/>
                <a:cs typeface="Times New Roman" panose="02020603050405020304" pitchFamily="18" charset="0"/>
              </a:rPr>
              <a:t>yoğun </a:t>
            </a:r>
            <a:r>
              <a:rPr lang="tr-TR" sz="2400" dirty="0">
                <a:latin typeface="Times New Roman" panose="02020603050405020304" pitchFamily="18" charset="0"/>
                <a:cs typeface="Times New Roman" panose="02020603050405020304" pitchFamily="18" charset="0"/>
              </a:rPr>
              <a:t>olması,</a:t>
            </a:r>
          </a:p>
          <a:p>
            <a:pPr lvl="0"/>
            <a:r>
              <a:rPr lang="tr-TR" sz="2400" dirty="0">
                <a:latin typeface="Times New Roman" panose="02020603050405020304" pitchFamily="18" charset="0"/>
                <a:cs typeface="Times New Roman" panose="02020603050405020304" pitchFamily="18" charset="0"/>
              </a:rPr>
              <a:t>İş tecrübesi kazanan idari personelin kurumdan ayrılma talepleri,</a:t>
            </a:r>
          </a:p>
          <a:p>
            <a:pPr lvl="0"/>
            <a:r>
              <a:rPr lang="tr-TR" sz="2400" dirty="0">
                <a:latin typeface="Times New Roman" panose="02020603050405020304" pitchFamily="18" charset="0"/>
                <a:cs typeface="Times New Roman" panose="02020603050405020304" pitchFamily="18" charset="0"/>
              </a:rPr>
              <a:t>İdari personelin motivasyonunu artırıcı sosyal ve kültürel faaliyetlere yer verilememesi</a:t>
            </a:r>
            <a:r>
              <a:rPr lang="tr-TR" sz="2400" dirty="0" smtClean="0">
                <a:latin typeface="Times New Roman" panose="02020603050405020304" pitchFamily="18" charset="0"/>
                <a:cs typeface="Times New Roman" panose="02020603050405020304" pitchFamily="18" charset="0"/>
              </a:rPr>
              <a:t>,</a:t>
            </a:r>
          </a:p>
          <a:p>
            <a:r>
              <a:rPr lang="tr-TR" sz="2400" dirty="0" smtClean="0">
                <a:latin typeface="Times New Roman" panose="02020603050405020304" pitchFamily="18" charset="0"/>
                <a:cs typeface="Times New Roman" panose="02020603050405020304" pitchFamily="18" charset="0"/>
              </a:rPr>
              <a:t>Personelin </a:t>
            </a:r>
            <a:r>
              <a:rPr lang="tr-TR" sz="2400" dirty="0">
                <a:latin typeface="Times New Roman" panose="02020603050405020304" pitchFamily="18" charset="0"/>
                <a:cs typeface="Times New Roman" panose="02020603050405020304" pitchFamily="18" charset="0"/>
              </a:rPr>
              <a:t>nakil talebi,</a:t>
            </a:r>
          </a:p>
          <a:p>
            <a:r>
              <a:rPr lang="tr-TR" sz="2400" dirty="0" smtClean="0">
                <a:latin typeface="Times New Roman" panose="02020603050405020304" pitchFamily="18" charset="0"/>
                <a:cs typeface="Times New Roman" panose="02020603050405020304" pitchFamily="18" charset="0"/>
              </a:rPr>
              <a:t>Sonuçlanamayan </a:t>
            </a:r>
            <a:r>
              <a:rPr lang="tr-TR" sz="2400" dirty="0">
                <a:latin typeface="Times New Roman" panose="02020603050405020304" pitchFamily="18" charset="0"/>
                <a:cs typeface="Times New Roman" panose="02020603050405020304" pitchFamily="18" charset="0"/>
              </a:rPr>
              <a:t>ihaleler,</a:t>
            </a:r>
          </a:p>
          <a:p>
            <a:r>
              <a:rPr lang="tr-TR" sz="2400" dirty="0" smtClean="0">
                <a:latin typeface="Times New Roman" panose="02020603050405020304" pitchFamily="18" charset="0"/>
                <a:cs typeface="Times New Roman" panose="02020603050405020304" pitchFamily="18" charset="0"/>
              </a:rPr>
              <a:t>Kamuoyunun </a:t>
            </a:r>
            <a:r>
              <a:rPr lang="tr-TR" sz="2400" dirty="0">
                <a:latin typeface="Times New Roman" panose="02020603050405020304" pitchFamily="18" charset="0"/>
                <a:cs typeface="Times New Roman" panose="02020603050405020304" pitchFamily="18" charset="0"/>
              </a:rPr>
              <a:t>Üniversiteye bakış açısı,</a:t>
            </a:r>
          </a:p>
          <a:p>
            <a:pPr lvl="0"/>
            <a:endParaRPr lang="tr-TR" sz="2400" dirty="0">
              <a:latin typeface="Times New Roman" panose="02020603050405020304" pitchFamily="18" charset="0"/>
              <a:cs typeface="Times New Roman" panose="02020603050405020304" pitchFamily="18" charset="0"/>
            </a:endParaRPr>
          </a:p>
          <a:p>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36164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60648"/>
            <a:ext cx="8229600" cy="648072"/>
          </a:xfrm>
        </p:spPr>
        <p:txBody>
          <a:bodyPr>
            <a:normAutofit/>
          </a:bodyPr>
          <a:lstStyle/>
          <a:p>
            <a:pPr algn="ctr"/>
            <a:r>
              <a:rPr lang="tr-TR" sz="3200" b="1" dirty="0" smtClean="0">
                <a:solidFill>
                  <a:srgbClr val="0070C0"/>
                </a:solidFill>
                <a:latin typeface="Times New Roman" panose="02020603050405020304" pitchFamily="18" charset="0"/>
                <a:cs typeface="Times New Roman" panose="02020603050405020304" pitchFamily="18" charset="0"/>
              </a:rPr>
              <a:t>Değerlendirme</a:t>
            </a:r>
            <a:endParaRPr lang="tr-TR" sz="3200" b="1" dirty="0">
              <a:solidFill>
                <a:srgbClr val="0070C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628650" y="1052736"/>
            <a:ext cx="7886700" cy="5616624"/>
          </a:xfrm>
        </p:spPr>
        <p:txBody>
          <a:bodyPr>
            <a:noAutofit/>
          </a:bodyPr>
          <a:lstStyle/>
          <a:p>
            <a:pPr algn="just">
              <a:buFont typeface="Arial" pitchFamily="34" charset="0"/>
              <a:buChar char="•"/>
            </a:pPr>
            <a:r>
              <a:rPr lang="tr-TR" sz="2000" dirty="0" smtClean="0">
                <a:latin typeface="Times New Roman" panose="02020603050405020304" pitchFamily="18" charset="0"/>
                <a:cs typeface="Times New Roman" panose="02020603050405020304" pitchFamily="18" charset="0"/>
              </a:rPr>
              <a:t>YÖK Kalite Komisyonu tarafından yapılacak değerlendirmelerden sonra 2019 yılı itibarıyla Üniversitemiz Kalite Komisyonun tüm çalışmalarına yardım etmek ve eksiklerini tamamlamak için Birimler arası koordinasyonu sağlamak,</a:t>
            </a:r>
          </a:p>
          <a:p>
            <a:pPr algn="just">
              <a:buFont typeface="Arial" pitchFamily="34" charset="0"/>
              <a:buChar char="•"/>
            </a:pPr>
            <a:r>
              <a:rPr lang="tr-TR" sz="2000" dirty="0" smtClean="0">
                <a:latin typeface="Times New Roman" panose="02020603050405020304" pitchFamily="18" charset="0"/>
                <a:cs typeface="Times New Roman" panose="02020603050405020304" pitchFamily="18" charset="0"/>
              </a:rPr>
              <a:t>Üniversite </a:t>
            </a:r>
            <a:r>
              <a:rPr lang="tr-TR" sz="2000" dirty="0">
                <a:latin typeface="Times New Roman" panose="02020603050405020304" pitchFamily="18" charset="0"/>
                <a:cs typeface="Times New Roman" panose="02020603050405020304" pitchFamily="18" charset="0"/>
              </a:rPr>
              <a:t>idari teşkilatında bulunan birimlerin verimli, düzenli ve uyumlu şekilde </a:t>
            </a:r>
            <a:r>
              <a:rPr lang="tr-TR" sz="2000" dirty="0" smtClean="0">
                <a:latin typeface="Times New Roman" panose="02020603050405020304" pitchFamily="18" charset="0"/>
                <a:cs typeface="Times New Roman" panose="02020603050405020304" pitchFamily="18" charset="0"/>
              </a:rPr>
              <a:t>çalışması için gerekli insan kaynağı ve teknolojik altyapının oluşturulmasını sağlamak,</a:t>
            </a:r>
          </a:p>
          <a:p>
            <a:pPr algn="just">
              <a:buFont typeface="Arial" pitchFamily="34" charset="0"/>
              <a:buChar char="•"/>
            </a:pPr>
            <a:r>
              <a:rPr lang="tr-TR" sz="2000" dirty="0" smtClean="0">
                <a:latin typeface="Times New Roman" panose="02020603050405020304" pitchFamily="18" charset="0"/>
                <a:cs typeface="Times New Roman" panose="02020603050405020304" pitchFamily="18" charset="0"/>
              </a:rPr>
              <a:t>Üniversitemizin uzun vadeli insan kaynağı gereksiniminin sağlanması için , Personel Daire Başkanlığı ile eş güdüm halinde alınarak gerekli eğitim ve seminerleri düzenlemek, </a:t>
            </a:r>
            <a:r>
              <a:rPr lang="tr-TR" sz="2000" dirty="0">
                <a:latin typeface="Times New Roman" panose="02020603050405020304" pitchFamily="18" charset="0"/>
                <a:cs typeface="Times New Roman" panose="02020603050405020304" pitchFamily="18" charset="0"/>
              </a:rPr>
              <a:t>performans kriterleri göz önüne </a:t>
            </a:r>
            <a:r>
              <a:rPr lang="tr-TR" sz="2000" dirty="0" smtClean="0">
                <a:latin typeface="Times New Roman" panose="02020603050405020304" pitchFamily="18" charset="0"/>
                <a:cs typeface="Times New Roman" panose="02020603050405020304" pitchFamily="18" charset="0"/>
              </a:rPr>
              <a:t>alınarak atama ve yükseltme işlemlerini sağlamak,</a:t>
            </a:r>
          </a:p>
          <a:p>
            <a:pPr algn="just">
              <a:buFont typeface="Arial" pitchFamily="34" charset="0"/>
              <a:buChar char="•"/>
            </a:pPr>
            <a:r>
              <a:rPr lang="tr-TR" sz="2000" dirty="0">
                <a:latin typeface="Times New Roman" panose="02020603050405020304" pitchFamily="18" charset="0"/>
                <a:cs typeface="Times New Roman" panose="02020603050405020304" pitchFamily="18" charset="0"/>
              </a:rPr>
              <a:t>Üniversitemiz Merkezi Kütüphanesinin materyalinin arttırılması için basılı ve elektronik kitap ve veri tabanlarının sağlanması için Kütüphane ve Daire Başkanlığı ile çalışmaları </a:t>
            </a:r>
            <a:r>
              <a:rPr lang="tr-TR" sz="2000" dirty="0" smtClean="0">
                <a:latin typeface="Times New Roman" panose="02020603050405020304" pitchFamily="18" charset="0"/>
                <a:cs typeface="Times New Roman" panose="02020603050405020304" pitchFamily="18" charset="0"/>
              </a:rPr>
              <a:t>yoğunlaştırmak,</a:t>
            </a:r>
            <a:endParaRPr lang="tr-TR" sz="2000" dirty="0">
              <a:latin typeface="Times New Roman" panose="02020603050405020304" pitchFamily="18" charset="0"/>
              <a:cs typeface="Times New Roman" panose="02020603050405020304" pitchFamily="18" charset="0"/>
            </a:endParaRPr>
          </a:p>
          <a:p>
            <a:pPr algn="just">
              <a:buFont typeface="Arial" pitchFamily="34" charset="0"/>
              <a:buChar char="•"/>
            </a:pPr>
            <a:r>
              <a:rPr lang="tr-TR" sz="2000" dirty="0">
                <a:latin typeface="Times New Roman" panose="02020603050405020304" pitchFamily="18" charset="0"/>
                <a:cs typeface="Times New Roman" panose="02020603050405020304" pitchFamily="18" charset="0"/>
              </a:rPr>
              <a:t>Harcama birimlerimizin daha şeffaf, etkin ve verimli çalışmasını sağlamak için yatırım işlemleri ve harcama durumlarının denetim sürecini </a:t>
            </a:r>
            <a:r>
              <a:rPr lang="tr-TR" sz="2000" dirty="0" smtClean="0">
                <a:latin typeface="Times New Roman" panose="02020603050405020304" pitchFamily="18" charset="0"/>
                <a:cs typeface="Times New Roman" panose="02020603050405020304" pitchFamily="18" charset="0"/>
              </a:rPr>
              <a:t>gerçekleştirmek.</a:t>
            </a:r>
            <a:endParaRPr lang="tr-TR" sz="2000" dirty="0">
              <a:latin typeface="Times New Roman" panose="02020603050405020304" pitchFamily="18" charset="0"/>
              <a:cs typeface="Times New Roman" panose="02020603050405020304" pitchFamily="18" charset="0"/>
            </a:endParaRPr>
          </a:p>
          <a:p>
            <a:pPr algn="just">
              <a:buFont typeface="Arial" pitchFamily="34" charset="0"/>
              <a:buChar char="•"/>
            </a:pPr>
            <a:endParaRPr lang="tr-TR"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5527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60648"/>
            <a:ext cx="8229600" cy="5685264"/>
          </a:xfrm>
        </p:spPr>
        <p:txBody>
          <a:bodyPr/>
          <a:lstStyle/>
          <a:p>
            <a:endParaRPr lang="tr-TR" sz="1800" dirty="0" smtClean="0">
              <a:latin typeface="Times New Roman" panose="02020603050405020304" pitchFamily="18" charset="0"/>
              <a:cs typeface="Times New Roman" panose="02020603050405020304" pitchFamily="18" charset="0"/>
            </a:endParaRPr>
          </a:p>
          <a:p>
            <a:pPr marL="0" indent="0" algn="ctr">
              <a:buNone/>
            </a:pPr>
            <a:r>
              <a:rPr lang="tr-TR" sz="3600" dirty="0" smtClean="0">
                <a:solidFill>
                  <a:srgbClr val="00B0F0"/>
                </a:solidFill>
                <a:latin typeface="Times New Roman" panose="02020603050405020304" pitchFamily="18" charset="0"/>
                <a:cs typeface="Times New Roman" panose="02020603050405020304" pitchFamily="18" charset="0"/>
              </a:rPr>
              <a:t>  </a:t>
            </a:r>
            <a:r>
              <a:rPr lang="tr-TR" sz="3600" b="1" dirty="0" smtClean="0">
                <a:solidFill>
                  <a:srgbClr val="0070C0"/>
                </a:solidFill>
                <a:latin typeface="Times New Roman" panose="02020603050405020304" pitchFamily="18" charset="0"/>
                <a:cs typeface="Times New Roman" panose="02020603050405020304" pitchFamily="18" charset="0"/>
              </a:rPr>
              <a:t>Öneri ve Tedbirler</a:t>
            </a:r>
          </a:p>
          <a:p>
            <a:pPr marL="0" indent="0">
              <a:buNone/>
            </a:pPr>
            <a:endParaRPr lang="tr-TR" sz="2800" b="1" dirty="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Üniversitemizin </a:t>
            </a:r>
            <a:r>
              <a:rPr lang="tr-TR" sz="2400" dirty="0">
                <a:latin typeface="Times New Roman" panose="02020603050405020304" pitchFamily="18" charset="0"/>
                <a:cs typeface="Times New Roman" panose="02020603050405020304" pitchFamily="18" charset="0"/>
              </a:rPr>
              <a:t>genel misyonu ve vizyonu doğrultusunda şeffaf, yenilikçi, paylaşımcı ve katılımcılık ilkeleri </a:t>
            </a:r>
            <a:r>
              <a:rPr lang="tr-TR" sz="2400" dirty="0" smtClean="0">
                <a:latin typeface="Times New Roman" panose="02020603050405020304" pitchFamily="18" charset="0"/>
                <a:cs typeface="Times New Roman" panose="02020603050405020304" pitchFamily="18" charset="0"/>
              </a:rPr>
              <a:t>göz önüne </a:t>
            </a:r>
            <a:r>
              <a:rPr lang="tr-TR" sz="2400" dirty="0">
                <a:latin typeface="Times New Roman" panose="02020603050405020304" pitchFamily="18" charset="0"/>
                <a:cs typeface="Times New Roman" panose="02020603050405020304" pitchFamily="18" charset="0"/>
              </a:rPr>
              <a:t>alınarak yeniliklere ve gelişmelere açık bir idari yönetim anlayışıyla kurumsal kültür ve kimliğin </a:t>
            </a:r>
            <a:r>
              <a:rPr lang="tr-TR" sz="2400" dirty="0" smtClean="0">
                <a:latin typeface="Times New Roman" panose="02020603050405020304" pitchFamily="18" charset="0"/>
                <a:cs typeface="Times New Roman" panose="02020603050405020304" pitchFamily="18" charset="0"/>
              </a:rPr>
              <a:t>geliştirilmesi ve Kalite Yönetim Sistemi kapsamında yapılması </a:t>
            </a:r>
            <a:r>
              <a:rPr lang="tr-TR" sz="2400" dirty="0">
                <a:latin typeface="Times New Roman" panose="02020603050405020304" pitchFamily="18" charset="0"/>
                <a:cs typeface="Times New Roman" panose="02020603050405020304" pitchFamily="18" charset="0"/>
              </a:rPr>
              <a:t>gereken çalışmalar </a:t>
            </a:r>
            <a:r>
              <a:rPr lang="tr-TR" sz="2400" dirty="0" smtClean="0">
                <a:latin typeface="Times New Roman" panose="02020603050405020304" pitchFamily="18" charset="0"/>
                <a:cs typeface="Times New Roman" panose="02020603050405020304" pitchFamily="18" charset="0"/>
              </a:rPr>
              <a:t>2020 </a:t>
            </a:r>
            <a:r>
              <a:rPr lang="tr-TR" sz="2400" dirty="0">
                <a:latin typeface="Times New Roman" panose="02020603050405020304" pitchFamily="18" charset="0"/>
                <a:cs typeface="Times New Roman" panose="02020603050405020304" pitchFamily="18" charset="0"/>
              </a:rPr>
              <a:t>yılında </a:t>
            </a:r>
            <a:r>
              <a:rPr lang="tr-TR" sz="2400" dirty="0" smtClean="0">
                <a:latin typeface="Times New Roman" panose="02020603050405020304" pitchFamily="18" charset="0"/>
                <a:cs typeface="Times New Roman" panose="02020603050405020304" pitchFamily="18" charset="0"/>
              </a:rPr>
              <a:t>da yapılmış </a:t>
            </a:r>
            <a:r>
              <a:rPr lang="tr-TR" sz="2400" dirty="0">
                <a:latin typeface="Times New Roman" panose="02020603050405020304" pitchFamily="18" charset="0"/>
                <a:cs typeface="Times New Roman" panose="02020603050405020304" pitchFamily="18" charset="0"/>
              </a:rPr>
              <a:t>ve bu çalışmalara arttırılarak devam edilecektir.</a:t>
            </a:r>
          </a:p>
          <a:p>
            <a:endParaRPr lang="tr-TR" dirty="0"/>
          </a:p>
        </p:txBody>
      </p:sp>
    </p:spTree>
    <p:extLst>
      <p:ext uri="{BB962C8B-B14F-4D97-AF65-F5344CB8AC3E}">
        <p14:creationId xmlns:p14="http://schemas.microsoft.com/office/powerpoint/2010/main" val="37271189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7504" y="332656"/>
            <a:ext cx="8928992" cy="504056"/>
          </a:xfrm>
        </p:spPr>
        <p:txBody>
          <a:bodyPr>
            <a:normAutofit fontScale="90000"/>
          </a:bodyPr>
          <a:lstStyle/>
          <a:p>
            <a:pPr algn="ctr"/>
            <a:r>
              <a:rPr lang="tr-TR" sz="2400" b="1" dirty="0" smtClean="0">
                <a:solidFill>
                  <a:srgbClr val="0070C0"/>
                </a:solidFill>
                <a:latin typeface="Times New Roman" panose="02020603050405020304" pitchFamily="18" charset="0"/>
                <a:cs typeface="Times New Roman" panose="02020603050405020304" pitchFamily="18" charset="0"/>
              </a:rPr>
              <a:t>Harcama Yetkilisi İç Kontrol Güvence Beyanı</a:t>
            </a:r>
            <a:r>
              <a:rPr lang="tr-TR" sz="2400" b="1" dirty="0">
                <a:solidFill>
                  <a:srgbClr val="0070C0"/>
                </a:solidFill>
              </a:rPr>
              <a:t/>
            </a:r>
            <a:br>
              <a:rPr lang="tr-TR" sz="2400" b="1" dirty="0">
                <a:solidFill>
                  <a:srgbClr val="0070C0"/>
                </a:solidFill>
              </a:rPr>
            </a:br>
            <a:endParaRPr lang="tr-TR" sz="2400" dirty="0">
              <a:solidFill>
                <a:srgbClr val="0070C0"/>
              </a:solidFill>
            </a:endParaRPr>
          </a:p>
        </p:txBody>
      </p:sp>
      <p:sp>
        <p:nvSpPr>
          <p:cNvPr id="3" name="İçerik Yer Tutucusu 2"/>
          <p:cNvSpPr>
            <a:spLocks noGrp="1"/>
          </p:cNvSpPr>
          <p:nvPr>
            <p:ph idx="1"/>
          </p:nvPr>
        </p:nvSpPr>
        <p:spPr>
          <a:xfrm>
            <a:off x="107504" y="1052736"/>
            <a:ext cx="8928992" cy="5616624"/>
          </a:xfrm>
        </p:spPr>
        <p:txBody>
          <a:bodyPr>
            <a:noAutofit/>
          </a:bodyPr>
          <a:lstStyle/>
          <a:p>
            <a:pPr algn="just"/>
            <a:r>
              <a:rPr lang="tr-TR" sz="2000" dirty="0" smtClean="0">
                <a:latin typeface="Times New Roman" panose="02020603050405020304" pitchFamily="18" charset="0"/>
                <a:cs typeface="Times New Roman" panose="02020603050405020304" pitchFamily="18" charset="0"/>
              </a:rPr>
              <a:t>Harcama </a:t>
            </a:r>
            <a:r>
              <a:rPr lang="tr-TR" sz="2000" dirty="0">
                <a:latin typeface="Times New Roman" panose="02020603050405020304" pitchFamily="18" charset="0"/>
                <a:cs typeface="Times New Roman" panose="02020603050405020304" pitchFamily="18" charset="0"/>
              </a:rPr>
              <a:t>yetkilisi olarak yetkim dâhilinde;</a:t>
            </a:r>
          </a:p>
          <a:p>
            <a:pPr algn="just"/>
            <a:r>
              <a:rPr lang="tr-TR" sz="2000" dirty="0">
                <a:latin typeface="Times New Roman" panose="02020603050405020304" pitchFamily="18" charset="0"/>
                <a:cs typeface="Times New Roman" panose="02020603050405020304" pitchFamily="18" charset="0"/>
              </a:rPr>
              <a:t>Bu raporda yer alan bilgilerin güvenilir, tam ve doğru olduğunu beyan ederim.</a:t>
            </a:r>
          </a:p>
          <a:p>
            <a:pPr algn="just"/>
            <a:r>
              <a:rPr lang="tr-TR" sz="2000" dirty="0">
                <a:latin typeface="Times New Roman" panose="02020603050405020304" pitchFamily="18" charset="0"/>
                <a:cs typeface="Times New Roman" panose="02020603050405020304" pitchFamily="18" charset="0"/>
              </a:rPr>
              <a:t>Bu raporda açıklanan faaliyetler için idare bütçesinden harcama birimimize tahsis edilmiş kaynakların etkili, ekonomik ve verimli bir şekilde kullanıldığını, görev ve yetki alanım çerçevesinde iç kontrol sisteminin idari ve mali kararlar ile bunlara ilişkin işlemlerin yasallık ve düzenliliği hususunda yeterli güvenceyi sağladığını ve harcama birimimizde süreç kontrolünün etkin olarak uygulandığını bildiririm. </a:t>
            </a:r>
          </a:p>
          <a:p>
            <a:pPr algn="just"/>
            <a:r>
              <a:rPr lang="tr-TR" sz="2000" dirty="0">
                <a:latin typeface="Times New Roman" panose="02020603050405020304" pitchFamily="18" charset="0"/>
                <a:cs typeface="Times New Roman" panose="02020603050405020304" pitchFamily="18" charset="0"/>
              </a:rPr>
              <a:t>Bu güvence, harcama yetkilisi olarak sahip olduğum bilgi ve değerlendirmeler, iç kontroller, iç denetçi raporları ile Sayıştay raporları gibi bilgim dahilindeki hususlara dayanmaktadır.</a:t>
            </a:r>
          </a:p>
          <a:p>
            <a:pPr algn="just"/>
            <a:r>
              <a:rPr lang="tr-TR" sz="2000" dirty="0">
                <a:latin typeface="Times New Roman" panose="02020603050405020304" pitchFamily="18" charset="0"/>
                <a:cs typeface="Times New Roman" panose="02020603050405020304" pitchFamily="18" charset="0"/>
              </a:rPr>
              <a:t>Burada raporlanmayan, idarenin menfaatlerine zarar veren herhangi bir husus hakkında bilgim olmadığını beyan ederim. </a:t>
            </a:r>
          </a:p>
          <a:p>
            <a:pPr marL="0" indent="0">
              <a:buNone/>
            </a:pPr>
            <a:endParaRPr lang="tr-TR" sz="2000" dirty="0">
              <a:latin typeface="Times New Roman" panose="02020603050405020304" pitchFamily="18" charset="0"/>
              <a:cs typeface="Times New Roman" panose="02020603050405020304" pitchFamily="18" charset="0"/>
            </a:endParaRPr>
          </a:p>
          <a:p>
            <a:pPr marL="2743200" lvl="8" indent="0">
              <a:buNone/>
            </a:pPr>
            <a:r>
              <a:rPr lang="tr-TR" sz="2000" dirty="0" smtClean="0"/>
              <a:t>					 </a:t>
            </a:r>
            <a:r>
              <a:rPr lang="tr-TR" sz="2000" dirty="0" smtClean="0">
                <a:latin typeface="Times New Roman" panose="02020603050405020304" pitchFamily="18" charset="0"/>
                <a:cs typeface="Times New Roman" panose="02020603050405020304" pitchFamily="18" charset="0"/>
              </a:rPr>
              <a:t>Mehmet YAKAN</a:t>
            </a:r>
          </a:p>
          <a:p>
            <a:pPr marL="2743200" lvl="8" indent="0">
              <a:buNone/>
            </a:pPr>
            <a:r>
              <a:rPr lang="tr-TR" sz="2000" dirty="0" smtClean="0">
                <a:latin typeface="Times New Roman" panose="02020603050405020304" pitchFamily="18" charset="0"/>
                <a:cs typeface="Times New Roman" panose="02020603050405020304" pitchFamily="18" charset="0"/>
              </a:rPr>
              <a:t>					   Genel Sekreter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7353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000" b="1" dirty="0" smtClean="0">
                <a:solidFill>
                  <a:srgbClr val="04617B"/>
                </a:solidFill>
                <a:latin typeface="Times New Roman" panose="02020603050405020304" pitchFamily="18" charset="0"/>
                <a:cs typeface="Times New Roman" panose="02020603050405020304" pitchFamily="18" charset="0"/>
              </a:rPr>
              <a:t>Vizyonumuz</a:t>
            </a:r>
            <a:endParaRPr lang="tr-TR" sz="4000" b="1" dirty="0">
              <a:solidFill>
                <a:srgbClr val="04617B"/>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92500" lnSpcReduction="20000"/>
          </a:bodyPr>
          <a:lstStyle/>
          <a:p>
            <a:pPr marL="393192" lvl="1" indent="0" algn="just">
              <a:buNone/>
            </a:pPr>
            <a:r>
              <a:rPr lang="tr-TR" sz="2900" dirty="0" smtClean="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Batman </a:t>
            </a:r>
            <a:r>
              <a:rPr lang="tr-TR" sz="2800" dirty="0">
                <a:latin typeface="Times New Roman" panose="02020603050405020304" pitchFamily="18" charset="0"/>
                <a:cs typeface="Times New Roman" panose="02020603050405020304" pitchFamily="18" charset="0"/>
              </a:rPr>
              <a:t>Üniversitesi’nin misyon ve vizyonunu yerine getirilebilmesinde Genel Sekreterlik ve bağlı birimlerince hızlı ve verimli hizmetin üretildiği, uyum ve iş birliğinin tam olarak sağlandığı temel değerler çerçevesinde güçlü bir yapının oluşturulmasıdır..</a:t>
            </a:r>
          </a:p>
          <a:p>
            <a:pPr lvl="2"/>
            <a:r>
              <a:rPr lang="tr-TR" sz="2800" dirty="0">
                <a:latin typeface="Times New Roman" panose="02020603050405020304" pitchFamily="18" charset="0"/>
                <a:cs typeface="Times New Roman" panose="02020603050405020304" pitchFamily="18" charset="0"/>
              </a:rPr>
              <a:t>Temel Değerler:</a:t>
            </a:r>
          </a:p>
          <a:p>
            <a:pPr lvl="3"/>
            <a:r>
              <a:rPr lang="tr-TR" sz="2800" dirty="0">
                <a:latin typeface="Times New Roman" panose="02020603050405020304" pitchFamily="18" charset="0"/>
                <a:cs typeface="Times New Roman" panose="02020603050405020304" pitchFamily="18" charset="0"/>
              </a:rPr>
              <a:t>Tarafsızlık </a:t>
            </a:r>
          </a:p>
          <a:p>
            <a:pPr lvl="3"/>
            <a:r>
              <a:rPr lang="tr-TR" sz="2800" dirty="0">
                <a:latin typeface="Times New Roman" panose="02020603050405020304" pitchFamily="18" charset="0"/>
                <a:cs typeface="Times New Roman" panose="02020603050405020304" pitchFamily="18" charset="0"/>
              </a:rPr>
              <a:t>Şeffaflık</a:t>
            </a:r>
          </a:p>
          <a:p>
            <a:pPr lvl="3"/>
            <a:r>
              <a:rPr lang="tr-TR" sz="2800" dirty="0">
                <a:latin typeface="Times New Roman" panose="02020603050405020304" pitchFamily="18" charset="0"/>
                <a:cs typeface="Times New Roman" panose="02020603050405020304" pitchFamily="18" charset="0"/>
              </a:rPr>
              <a:t>Güvenilirlik</a:t>
            </a:r>
          </a:p>
          <a:p>
            <a:pPr lvl="3"/>
            <a:r>
              <a:rPr lang="tr-TR" sz="2800" dirty="0">
                <a:latin typeface="Times New Roman" panose="02020603050405020304" pitchFamily="18" charset="0"/>
                <a:cs typeface="Times New Roman" panose="02020603050405020304" pitchFamily="18" charset="0"/>
              </a:rPr>
              <a:t>Yenilikçilik</a:t>
            </a:r>
          </a:p>
          <a:p>
            <a:pPr lvl="3"/>
            <a:r>
              <a:rPr lang="tr-TR" sz="2800" dirty="0">
                <a:latin typeface="Times New Roman" panose="02020603050405020304" pitchFamily="18" charset="0"/>
                <a:cs typeface="Times New Roman" panose="02020603050405020304" pitchFamily="18" charset="0"/>
              </a:rPr>
              <a:t>Üretkenlik</a:t>
            </a:r>
          </a:p>
          <a:p>
            <a:pPr lvl="3"/>
            <a:r>
              <a:rPr lang="tr-TR" sz="2800" dirty="0">
                <a:latin typeface="Times New Roman" panose="02020603050405020304" pitchFamily="18" charset="0"/>
                <a:cs typeface="Times New Roman" panose="02020603050405020304" pitchFamily="18" charset="0"/>
              </a:rPr>
              <a:t>Çağdaşlık</a:t>
            </a:r>
          </a:p>
          <a:p>
            <a:pPr lvl="3"/>
            <a:r>
              <a:rPr lang="tr-TR" sz="2800" dirty="0">
                <a:latin typeface="Times New Roman" panose="02020603050405020304" pitchFamily="18" charset="0"/>
                <a:cs typeface="Times New Roman" panose="02020603050405020304" pitchFamily="18" charset="0"/>
              </a:rPr>
              <a:t>Paylaşımcılık</a:t>
            </a:r>
          </a:p>
          <a:p>
            <a:endParaRPr lang="tr-TR" dirty="0"/>
          </a:p>
        </p:txBody>
      </p:sp>
    </p:spTree>
    <p:extLst>
      <p:ext uri="{BB962C8B-B14F-4D97-AF65-F5344CB8AC3E}">
        <p14:creationId xmlns:p14="http://schemas.microsoft.com/office/powerpoint/2010/main" val="316588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0"/>
            <a:ext cx="8229600" cy="1124744"/>
          </a:xfrm>
        </p:spPr>
        <p:txBody>
          <a:bodyPr>
            <a:noAutofit/>
          </a:bodyPr>
          <a:lstStyle/>
          <a:p>
            <a:pPr algn="ctr"/>
            <a:r>
              <a:rPr lang="tr-TR" sz="4000" b="1" dirty="0" smtClean="0">
                <a:solidFill>
                  <a:schemeClr val="accent5"/>
                </a:solidFill>
                <a:latin typeface="Times New Roman" panose="02020603050405020304" pitchFamily="18" charset="0"/>
                <a:cs typeface="Times New Roman" panose="02020603050405020304" pitchFamily="18" charset="0"/>
              </a:rPr>
              <a:t>Kuruluş Mevzuatı</a:t>
            </a:r>
            <a:endParaRPr lang="tr-TR" sz="4000" b="1" dirty="0">
              <a:solidFill>
                <a:schemeClr val="accent5"/>
              </a:solidFill>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a:xfrm>
            <a:off x="457200" y="764704"/>
            <a:ext cx="8229600" cy="5760640"/>
          </a:xfrm>
        </p:spPr>
        <p:txBody>
          <a:bodyPr>
            <a:normAutofit/>
          </a:bodyPr>
          <a:lstStyle/>
          <a:p>
            <a:pPr algn="just">
              <a:buClrTx/>
              <a:buFont typeface="Arial" pitchFamily="34" charset="0"/>
              <a:buChar char="•"/>
            </a:pPr>
            <a:endParaRPr lang="tr-TR" sz="2400" dirty="0" smtClean="0">
              <a:latin typeface="Times New Roman" panose="02020603050405020304" pitchFamily="18" charset="0"/>
              <a:cs typeface="Times New Roman" panose="02020603050405020304" pitchFamily="18" charset="0"/>
            </a:endParaRPr>
          </a:p>
          <a:p>
            <a:pPr algn="just">
              <a:buClrTx/>
              <a:buFont typeface="Arial" pitchFamily="34" charset="0"/>
              <a:buChar char="•"/>
            </a:pPr>
            <a:r>
              <a:rPr lang="tr-TR" sz="2400" dirty="0" smtClean="0">
                <a:latin typeface="Times New Roman" panose="02020603050405020304" pitchFamily="18" charset="0"/>
                <a:cs typeface="Times New Roman" panose="02020603050405020304" pitchFamily="18" charset="0"/>
              </a:rPr>
              <a:t>Yükseköğretim Kurulunun 2547 sayılı Kanunun 51. maddesine dayanarak 21.11.1983 tarih ve 18228 sayılı Resmi Gazetede yayınlanarak yürürlüğe giren Yükseköğretim Üst Kuruluşları ile Yükseköğretim Kurumlarının İdari Teşkilatı Hakkında Kanun Hükmünde Kararname ile Üniversitelerde Genel Sekreterlik Birimi Kurulmuştur. </a:t>
            </a:r>
          </a:p>
          <a:p>
            <a:pPr algn="just">
              <a:buClrTx/>
              <a:buFont typeface="Arial" pitchFamily="34" charset="0"/>
              <a:buChar char="•"/>
            </a:pPr>
            <a:endParaRPr lang="tr-TR" sz="2400" dirty="0" smtClean="0">
              <a:latin typeface="Times New Roman" panose="02020603050405020304" pitchFamily="18" charset="0"/>
              <a:cs typeface="Times New Roman" panose="02020603050405020304" pitchFamily="18" charset="0"/>
            </a:endParaRPr>
          </a:p>
          <a:p>
            <a:pPr algn="just">
              <a:buClrTx/>
              <a:buFont typeface="Arial" pitchFamily="34" charset="0"/>
              <a:buChar char="•"/>
            </a:pPr>
            <a:r>
              <a:rPr lang="tr-TR" sz="2400" dirty="0" smtClean="0">
                <a:latin typeface="Times New Roman" panose="02020603050405020304" pitchFamily="18" charset="0"/>
                <a:cs typeface="Times New Roman" panose="02020603050405020304" pitchFamily="18" charset="0"/>
              </a:rPr>
              <a:t>Yükseköğretim Üst Kuruluşları ile Yükseköğretim Kurumlarının İdari Teşkilatı Hakkında Kanun Hükmünde Kararnamenin 27. maddesi uyarınca Genel Sekreterlik, bir Genel Sekreter, bir Genel Sekreter Yardımcısı ve bağlı birimlerden oluşmaktadır.</a:t>
            </a:r>
          </a:p>
          <a:p>
            <a:pPr algn="just"/>
            <a:endParaRPr lang="tr-TR" sz="2400" dirty="0" smtClean="0">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0"/>
            <a:ext cx="8229600" cy="548680"/>
          </a:xfrm>
        </p:spPr>
        <p:txBody>
          <a:bodyPr>
            <a:normAutofit fontScale="90000"/>
          </a:bodyPr>
          <a:lstStyle/>
          <a:p>
            <a:r>
              <a:rPr lang="tr-TR" sz="4000" b="1" dirty="0" smtClean="0">
                <a:solidFill>
                  <a:srgbClr val="04617B"/>
                </a:solidFill>
                <a:latin typeface="Times New Roman" panose="02020603050405020304" pitchFamily="18" charset="0"/>
                <a:cs typeface="Times New Roman" panose="02020603050405020304" pitchFamily="18" charset="0"/>
              </a:rPr>
              <a:t>        Yetki</a:t>
            </a:r>
            <a:r>
              <a:rPr lang="tr-TR" sz="4000" b="1" dirty="0">
                <a:solidFill>
                  <a:srgbClr val="04617B"/>
                </a:solidFill>
                <a:latin typeface="Times New Roman" panose="02020603050405020304" pitchFamily="18" charset="0"/>
                <a:cs typeface="Times New Roman" panose="02020603050405020304" pitchFamily="18" charset="0"/>
              </a:rPr>
              <a:t>, Görev ve Sorumluluklar</a:t>
            </a:r>
          </a:p>
        </p:txBody>
      </p:sp>
      <p:sp>
        <p:nvSpPr>
          <p:cNvPr id="3" name="İçerik Yer Tutucusu 2"/>
          <p:cNvSpPr>
            <a:spLocks noGrp="1"/>
          </p:cNvSpPr>
          <p:nvPr>
            <p:ph idx="1"/>
          </p:nvPr>
        </p:nvSpPr>
        <p:spPr>
          <a:xfrm>
            <a:off x="0" y="764704"/>
            <a:ext cx="8964488" cy="6093296"/>
          </a:xfrm>
        </p:spPr>
        <p:txBody>
          <a:bodyPr>
            <a:normAutofit fontScale="92500" lnSpcReduction="20000"/>
          </a:bodyPr>
          <a:lstStyle/>
          <a:p>
            <a:pPr algn="just">
              <a:buFont typeface="Arial" pitchFamily="34" charset="0"/>
              <a:buChar char="•"/>
            </a:pPr>
            <a:r>
              <a:rPr lang="tr-TR" sz="2200" dirty="0">
                <a:latin typeface="Times New Roman" panose="02020603050405020304" pitchFamily="18" charset="0"/>
                <a:cs typeface="Times New Roman" panose="02020603050405020304" pitchFamily="18" charset="0"/>
              </a:rPr>
              <a:t>Genel Sekreterlik, bir Genel Sekreter ile en çok iki Genel Sekreter yardımcısından ve bağlı birimlerden oluşur.</a:t>
            </a:r>
          </a:p>
          <a:p>
            <a:pPr algn="just">
              <a:buFont typeface="Arial" pitchFamily="34" charset="0"/>
              <a:buChar char="•"/>
            </a:pPr>
            <a:r>
              <a:rPr lang="tr-TR" sz="2200" dirty="0" smtClean="0">
                <a:latin typeface="Times New Roman" panose="02020603050405020304" pitchFamily="18" charset="0"/>
                <a:cs typeface="Times New Roman" panose="02020603050405020304" pitchFamily="18" charset="0"/>
              </a:rPr>
              <a:t>Genel </a:t>
            </a:r>
            <a:r>
              <a:rPr lang="tr-TR" sz="2200" dirty="0">
                <a:latin typeface="Times New Roman" panose="02020603050405020304" pitchFamily="18" charset="0"/>
                <a:cs typeface="Times New Roman" panose="02020603050405020304" pitchFamily="18" charset="0"/>
              </a:rPr>
              <a:t>Sekreter, üniversite idari teşkilatının başıdır ve bu teşkilatın çalışmasından Rektöre karşı sorumludur. </a:t>
            </a:r>
          </a:p>
          <a:p>
            <a:pPr algn="just">
              <a:buFont typeface="Arial" pitchFamily="34" charset="0"/>
              <a:buChar char="•"/>
            </a:pPr>
            <a:r>
              <a:rPr lang="tr-TR" sz="2200" dirty="0" smtClean="0">
                <a:latin typeface="Times New Roman" panose="02020603050405020304" pitchFamily="18" charset="0"/>
                <a:cs typeface="Times New Roman" panose="02020603050405020304" pitchFamily="18" charset="0"/>
              </a:rPr>
              <a:t>Genel </a:t>
            </a:r>
            <a:r>
              <a:rPr lang="tr-TR" sz="2200" dirty="0">
                <a:latin typeface="Times New Roman" panose="02020603050405020304" pitchFamily="18" charset="0"/>
                <a:cs typeface="Times New Roman" panose="02020603050405020304" pitchFamily="18" charset="0"/>
              </a:rPr>
              <a:t>Sekreter, üniversite idari teşkilatının başı olarak yapacağı görevler dışında, kendisi ve kendisine bağlı birimler aracılığı ile aşağıdaki </a:t>
            </a:r>
            <a:r>
              <a:rPr lang="tr-TR" sz="2200" dirty="0" smtClean="0">
                <a:latin typeface="Times New Roman" panose="02020603050405020304" pitchFamily="18" charset="0"/>
                <a:cs typeface="Times New Roman" panose="02020603050405020304" pitchFamily="18" charset="0"/>
              </a:rPr>
              <a:t>görev ve sorumlulukları </a:t>
            </a:r>
            <a:r>
              <a:rPr lang="tr-TR" sz="2200" dirty="0">
                <a:latin typeface="Times New Roman" panose="02020603050405020304" pitchFamily="18" charset="0"/>
                <a:cs typeface="Times New Roman" panose="02020603050405020304" pitchFamily="18" charset="0"/>
              </a:rPr>
              <a:t>yerine getirir,</a:t>
            </a:r>
          </a:p>
          <a:p>
            <a:pPr algn="just">
              <a:buFont typeface="Arial" pitchFamily="34" charset="0"/>
              <a:buChar char="•"/>
            </a:pPr>
            <a:r>
              <a:rPr lang="tr-TR" sz="2200" dirty="0">
                <a:latin typeface="Times New Roman" panose="02020603050405020304" pitchFamily="18" charset="0"/>
                <a:cs typeface="Times New Roman" panose="02020603050405020304" pitchFamily="18" charset="0"/>
              </a:rPr>
              <a:t>Üniversite idari teşkilatında bulunan birimlerin verimli, düzenli ve uyumlu şekilde çalışmasını sağlamak,</a:t>
            </a:r>
          </a:p>
          <a:p>
            <a:pPr algn="just">
              <a:buFont typeface="Arial" pitchFamily="34" charset="0"/>
              <a:buChar char="•"/>
            </a:pPr>
            <a:r>
              <a:rPr lang="tr-TR" sz="2200" dirty="0" smtClean="0">
                <a:latin typeface="Times New Roman" panose="02020603050405020304" pitchFamily="18" charset="0"/>
                <a:cs typeface="Times New Roman" panose="02020603050405020304" pitchFamily="18" charset="0"/>
              </a:rPr>
              <a:t>Üniversite </a:t>
            </a:r>
            <a:r>
              <a:rPr lang="tr-TR" sz="2200" dirty="0">
                <a:latin typeface="Times New Roman" panose="02020603050405020304" pitchFamily="18" charset="0"/>
                <a:cs typeface="Times New Roman" panose="02020603050405020304" pitchFamily="18" charset="0"/>
              </a:rPr>
              <a:t>idari teşkilatında görevlendirilecek personel hakkında rektöre öneride bulunmak,</a:t>
            </a:r>
          </a:p>
          <a:p>
            <a:pPr algn="just">
              <a:buFont typeface="Arial" pitchFamily="34" charset="0"/>
              <a:buChar char="•"/>
            </a:pPr>
            <a:r>
              <a:rPr lang="tr-TR" sz="2200" dirty="0" smtClean="0">
                <a:latin typeface="Times New Roman" panose="02020603050405020304" pitchFamily="18" charset="0"/>
                <a:cs typeface="Times New Roman" panose="02020603050405020304" pitchFamily="18" charset="0"/>
              </a:rPr>
              <a:t>Rektörlüğün </a:t>
            </a:r>
            <a:r>
              <a:rPr lang="tr-TR" sz="2200" dirty="0">
                <a:latin typeface="Times New Roman" panose="02020603050405020304" pitchFamily="18" charset="0"/>
                <a:cs typeface="Times New Roman" panose="02020603050405020304" pitchFamily="18" charset="0"/>
              </a:rPr>
              <a:t>yazışmalarını yürütmek,</a:t>
            </a:r>
          </a:p>
          <a:p>
            <a:pPr algn="just">
              <a:buFont typeface="Arial" pitchFamily="34" charset="0"/>
              <a:buChar char="•"/>
            </a:pPr>
            <a:r>
              <a:rPr lang="tr-TR" sz="2200" dirty="0" smtClean="0">
                <a:latin typeface="Times New Roman" panose="02020603050405020304" pitchFamily="18" charset="0"/>
                <a:cs typeface="Times New Roman" panose="02020603050405020304" pitchFamily="18" charset="0"/>
              </a:rPr>
              <a:t>Rektörlüğün </a:t>
            </a:r>
            <a:r>
              <a:rPr lang="tr-TR" sz="2200" dirty="0">
                <a:latin typeface="Times New Roman" panose="02020603050405020304" pitchFamily="18" charset="0"/>
                <a:cs typeface="Times New Roman" panose="02020603050405020304" pitchFamily="18" charset="0"/>
              </a:rPr>
              <a:t>protokol, ziyaret ve tören işlerini düzenlemek, </a:t>
            </a:r>
          </a:p>
          <a:p>
            <a:pPr algn="just">
              <a:buFont typeface="Arial" pitchFamily="34" charset="0"/>
              <a:buChar char="•"/>
            </a:pPr>
            <a:r>
              <a:rPr lang="tr-TR" sz="2200" dirty="0" smtClean="0">
                <a:latin typeface="Times New Roman" panose="02020603050405020304" pitchFamily="18" charset="0"/>
                <a:cs typeface="Times New Roman" panose="02020603050405020304" pitchFamily="18" charset="0"/>
              </a:rPr>
              <a:t>Üniversite </a:t>
            </a:r>
            <a:r>
              <a:rPr lang="tr-TR" sz="2200" dirty="0">
                <a:latin typeface="Times New Roman" panose="02020603050405020304" pitchFamily="18" charset="0"/>
                <a:cs typeface="Times New Roman" panose="02020603050405020304" pitchFamily="18" charset="0"/>
              </a:rPr>
              <a:t>Senatosu ve Yönetim Kurulu ile ilgili tüm iş ve işlemleri yapmak, </a:t>
            </a:r>
          </a:p>
          <a:p>
            <a:pPr algn="just">
              <a:buClrTx/>
              <a:buFont typeface="Arial" pitchFamily="34" charset="0"/>
              <a:buChar char="•"/>
            </a:pPr>
            <a:r>
              <a:rPr lang="tr-TR" sz="2200" dirty="0" smtClean="0">
                <a:latin typeface="Times New Roman" panose="02020603050405020304" pitchFamily="18" charset="0"/>
                <a:cs typeface="Times New Roman" panose="02020603050405020304" pitchFamily="18" charset="0"/>
              </a:rPr>
              <a:t>Üniversite </a:t>
            </a:r>
            <a:r>
              <a:rPr lang="tr-TR" sz="2200" dirty="0">
                <a:latin typeface="Times New Roman" panose="02020603050405020304" pitchFamily="18" charset="0"/>
                <a:cs typeface="Times New Roman" panose="02020603050405020304" pitchFamily="18" charset="0"/>
              </a:rPr>
              <a:t>Senatosunca alınan çeşitli kararları kamuoyuna duyurmak, </a:t>
            </a:r>
          </a:p>
          <a:p>
            <a:pPr algn="just">
              <a:buClrTx/>
              <a:buFont typeface="Arial" pitchFamily="34" charset="0"/>
              <a:buChar char="•"/>
            </a:pPr>
            <a:r>
              <a:rPr lang="tr-TR" sz="2200" dirty="0" smtClean="0">
                <a:latin typeface="Times New Roman" panose="02020603050405020304" pitchFamily="18" charset="0"/>
                <a:cs typeface="Times New Roman" panose="02020603050405020304" pitchFamily="18" charset="0"/>
              </a:rPr>
              <a:t>Bakanlıklar</a:t>
            </a:r>
            <a:r>
              <a:rPr lang="tr-TR" sz="2200" dirty="0">
                <a:latin typeface="Times New Roman" panose="02020603050405020304" pitchFamily="18" charset="0"/>
                <a:cs typeface="Times New Roman" panose="02020603050405020304" pitchFamily="18" charset="0"/>
              </a:rPr>
              <a:t>, Yükseköğretim Kurulu Başkanlığı, Valilik gibi çeşitli kurum ve kuruluşların Üniversitemiz ile ilgili istemiş oldukları bilgileri rapor halinde hazırlamak ve ilgili kurumlara iletmek, </a:t>
            </a:r>
          </a:p>
          <a:p>
            <a:pPr algn="just">
              <a:buClrTx/>
              <a:buFont typeface="Arial" pitchFamily="34" charset="0"/>
              <a:buChar char="•"/>
            </a:pPr>
            <a:r>
              <a:rPr lang="tr-TR" sz="2200" dirty="0" smtClean="0">
                <a:latin typeface="Times New Roman" panose="02020603050405020304" pitchFamily="18" charset="0"/>
                <a:cs typeface="Times New Roman" panose="02020603050405020304" pitchFamily="18" charset="0"/>
              </a:rPr>
              <a:t>Seminer</a:t>
            </a:r>
            <a:r>
              <a:rPr lang="tr-TR" sz="2200" dirty="0">
                <a:latin typeface="Times New Roman" panose="02020603050405020304" pitchFamily="18" charset="0"/>
                <a:cs typeface="Times New Roman" panose="02020603050405020304" pitchFamily="18" charset="0"/>
              </a:rPr>
              <a:t>, Sempozyum, Kongre, Konferans, Yarışma, Ödül vb. çeşitli duyurular yapmak, </a:t>
            </a:r>
          </a:p>
          <a:p>
            <a:pPr algn="just">
              <a:buClrTx/>
              <a:buFont typeface="Arial" pitchFamily="34" charset="0"/>
              <a:buChar char="•"/>
            </a:pPr>
            <a:r>
              <a:rPr lang="tr-TR" sz="2200" dirty="0" smtClean="0">
                <a:latin typeface="Times New Roman" panose="02020603050405020304" pitchFamily="18" charset="0"/>
                <a:cs typeface="Times New Roman" panose="02020603050405020304" pitchFamily="18" charset="0"/>
              </a:rPr>
              <a:t>Rektörlük </a:t>
            </a:r>
            <a:r>
              <a:rPr lang="tr-TR" sz="2200" dirty="0">
                <a:latin typeface="Times New Roman" panose="02020603050405020304" pitchFamily="18" charset="0"/>
                <a:cs typeface="Times New Roman" panose="02020603050405020304" pitchFamily="18" charset="0"/>
              </a:rPr>
              <a:t>Makamı tarafından verilecek benzeri görevleri yapmak</a:t>
            </a:r>
            <a:r>
              <a:rPr lang="tr-TR" sz="2200" dirty="0" smtClean="0">
                <a:latin typeface="Times New Roman" panose="02020603050405020304" pitchFamily="18" charset="0"/>
                <a:cs typeface="Times New Roman" panose="02020603050405020304" pitchFamily="18" charset="0"/>
              </a:rPr>
              <a:t>.</a:t>
            </a:r>
          </a:p>
          <a:p>
            <a:pPr marL="0" indent="0" algn="just">
              <a:buClrTx/>
              <a:buNone/>
            </a:pPr>
            <a:endParaRPr lang="tr-TR" dirty="0" smtClean="0">
              <a:latin typeface="Times New Roman" panose="02020603050405020304" pitchFamily="18" charset="0"/>
              <a:cs typeface="Times New Roman" panose="02020603050405020304" pitchFamily="18" charset="0"/>
            </a:endParaRPr>
          </a:p>
          <a:p>
            <a:pPr algn="just">
              <a:buClrTx/>
              <a:buFont typeface="Arial" pitchFamily="34" charset="0"/>
              <a:buChar char="•"/>
            </a:pPr>
            <a:endParaRPr lang="tr-TR" dirty="0" smtClean="0">
              <a:latin typeface="Times New Roman" panose="02020603050405020304" pitchFamily="18" charset="0"/>
              <a:cs typeface="Times New Roman" panose="02020603050405020304" pitchFamily="18" charset="0"/>
            </a:endParaRPr>
          </a:p>
          <a:p>
            <a:pPr algn="just">
              <a:buClrTx/>
              <a:buFont typeface="Arial" pitchFamily="34" charset="0"/>
              <a:buChar char="•"/>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2482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7"/>
            <a:ext cx="7886700" cy="543593"/>
          </a:xfrm>
        </p:spPr>
        <p:txBody>
          <a:bodyPr>
            <a:normAutofit/>
          </a:bodyPr>
          <a:lstStyle/>
          <a:p>
            <a:pPr algn="ctr"/>
            <a:r>
              <a:rPr lang="tr-TR" sz="2800" b="1" dirty="0" smtClean="0">
                <a:solidFill>
                  <a:schemeClr val="accent5"/>
                </a:solidFill>
                <a:latin typeface="Times New Roman" panose="02020603050405020304" pitchFamily="18" charset="0"/>
                <a:cs typeface="Times New Roman" panose="02020603050405020304" pitchFamily="18" charset="0"/>
              </a:rPr>
              <a:t>Toplantı – Konferans Salonları</a:t>
            </a:r>
            <a:endParaRPr lang="tr-TR" sz="2800" b="1" dirty="0">
              <a:solidFill>
                <a:schemeClr val="accent5"/>
              </a:solidFill>
              <a:latin typeface="Times New Roman" panose="02020603050405020304" pitchFamily="18" charset="0"/>
              <a:cs typeface="Times New Roman" panose="02020603050405020304" pitchFamily="18" charset="0"/>
            </a:endParaRPr>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2795733068"/>
              </p:ext>
            </p:extLst>
          </p:nvPr>
        </p:nvGraphicFramePr>
        <p:xfrm>
          <a:off x="107504" y="1052734"/>
          <a:ext cx="8784974" cy="1656187"/>
        </p:xfrm>
        <a:graphic>
          <a:graphicData uri="http://schemas.openxmlformats.org/drawingml/2006/table">
            <a:tbl>
              <a:tblPr firstRow="1" firstCol="1" bandRow="1">
                <a:tableStyleId>{5C22544A-7EE6-4342-B048-85BDC9FD1C3A}</a:tableStyleId>
              </a:tblPr>
              <a:tblGrid>
                <a:gridCol w="2088232">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884562">
                  <a:extLst>
                    <a:ext uri="{9D8B030D-6E8A-4147-A177-3AD203B41FA5}">
                      <a16:colId xmlns:a16="http://schemas.microsoft.com/office/drawing/2014/main" val="20002"/>
                    </a:ext>
                  </a:extLst>
                </a:gridCol>
                <a:gridCol w="1048012">
                  <a:extLst>
                    <a:ext uri="{9D8B030D-6E8A-4147-A177-3AD203B41FA5}">
                      <a16:colId xmlns:a16="http://schemas.microsoft.com/office/drawing/2014/main" val="20003"/>
                    </a:ext>
                  </a:extLst>
                </a:gridCol>
                <a:gridCol w="1048012">
                  <a:extLst>
                    <a:ext uri="{9D8B030D-6E8A-4147-A177-3AD203B41FA5}">
                      <a16:colId xmlns:a16="http://schemas.microsoft.com/office/drawing/2014/main" val="20004"/>
                    </a:ext>
                  </a:extLst>
                </a:gridCol>
                <a:gridCol w="1174002">
                  <a:extLst>
                    <a:ext uri="{9D8B030D-6E8A-4147-A177-3AD203B41FA5}">
                      <a16:colId xmlns:a16="http://schemas.microsoft.com/office/drawing/2014/main" val="20005"/>
                    </a:ext>
                  </a:extLst>
                </a:gridCol>
                <a:gridCol w="1174002">
                  <a:extLst>
                    <a:ext uri="{9D8B030D-6E8A-4147-A177-3AD203B41FA5}">
                      <a16:colId xmlns:a16="http://schemas.microsoft.com/office/drawing/2014/main" val="20006"/>
                    </a:ext>
                  </a:extLst>
                </a:gridCol>
              </a:tblGrid>
              <a:tr h="270225">
                <a:tc rowSpan="2">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a:effectLst/>
                          <a:latin typeface="Times New Roman" panose="02020603050405020304" pitchFamily="18" charset="0"/>
                          <a:cs typeface="Times New Roman" panose="02020603050405020304" pitchFamily="18" charset="0"/>
                        </a:rPr>
                        <a:t> </a:t>
                      </a:r>
                      <a:endParaRPr lang="tr-TR"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nchor="ctr"/>
                </a:tc>
                <a:tc>
                  <a:txBody>
                    <a:bodyPr/>
                    <a:lstStyle/>
                    <a:p>
                      <a:pPr>
                        <a:lnSpc>
                          <a:spcPct val="107000"/>
                        </a:lnSpc>
                        <a:spcAft>
                          <a:spcPts val="0"/>
                        </a:spcAft>
                      </a:pPr>
                      <a:r>
                        <a:rPr lang="tr-TR" sz="1400">
                          <a:effectLst/>
                          <a:latin typeface="Times New Roman" panose="02020603050405020304" pitchFamily="18" charset="0"/>
                          <a:cs typeface="Times New Roman" panose="02020603050405020304" pitchFamily="18" charset="0"/>
                        </a:rPr>
                        <a:t> </a:t>
                      </a:r>
                      <a:endParaRPr lang="tr-TR"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nchor="b"/>
                </a:tc>
                <a:tc gridSpan="2">
                  <a:txBody>
                    <a:bodyPr/>
                    <a:lstStyle/>
                    <a:p>
                      <a:pPr marL="98425"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Kapasite (Kişi)</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hMerge="1">
                  <a:txBody>
                    <a:bodyPr/>
                    <a:lstStyle/>
                    <a:p>
                      <a:endParaRPr lang="tr-TR"/>
                    </a:p>
                  </a:txBody>
                  <a:tcPr/>
                </a:tc>
                <a:tc>
                  <a:txBody>
                    <a:bodyPr/>
                    <a:lstStyle/>
                    <a:p>
                      <a:pPr>
                        <a:lnSpc>
                          <a:spcPct val="107000"/>
                        </a:lnSpc>
                        <a:spcAft>
                          <a:spcPts val="0"/>
                        </a:spcAft>
                      </a:pPr>
                      <a:r>
                        <a:rPr lang="tr-TR" sz="1400">
                          <a:effectLst/>
                        </a:rPr>
                        <a:t> </a:t>
                      </a:r>
                      <a:endParaRPr lang="tr-TR"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nchor="b"/>
                </a:tc>
                <a:tc>
                  <a:txBody>
                    <a:bodyPr/>
                    <a:lstStyle/>
                    <a:p>
                      <a:pPr>
                        <a:lnSpc>
                          <a:spcPct val="107000"/>
                        </a:lnSpc>
                        <a:spcAft>
                          <a:spcPts val="0"/>
                        </a:spcAft>
                      </a:pPr>
                      <a:r>
                        <a:rPr lang="tr-TR" sz="1400">
                          <a:effectLst/>
                        </a:rPr>
                        <a:t> </a:t>
                      </a:r>
                      <a:endParaRPr lang="tr-TR"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nchor="ctr"/>
                </a:tc>
                <a:extLst>
                  <a:ext uri="{0D108BD9-81ED-4DB2-BD59-A6C34878D82A}">
                    <a16:rowId xmlns:a16="http://schemas.microsoft.com/office/drawing/2014/main" val="10000"/>
                  </a:ext>
                </a:extLst>
              </a:tr>
              <a:tr h="270225">
                <a:tc vMerge="1">
                  <a:txBody>
                    <a:bodyPr/>
                    <a:lstStyle/>
                    <a:p>
                      <a:endParaRPr lang="tr-TR"/>
                    </a:p>
                  </a:txBody>
                  <a:tcPr/>
                </a:tc>
                <a:tc>
                  <a:txBody>
                    <a:bodyPr/>
                    <a:lstStyle/>
                    <a:p>
                      <a:pPr marL="15240"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0–50</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marL="15240"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51–75</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marL="75565">
                        <a:lnSpc>
                          <a:spcPct val="107000"/>
                        </a:lnSpc>
                        <a:spcAft>
                          <a:spcPts val="0"/>
                        </a:spcAft>
                      </a:pPr>
                      <a:r>
                        <a:rPr lang="tr-TR" sz="1400" dirty="0">
                          <a:effectLst/>
                          <a:latin typeface="Times New Roman" panose="02020603050405020304" pitchFamily="18" charset="0"/>
                          <a:cs typeface="Times New Roman" panose="02020603050405020304" pitchFamily="18" charset="0"/>
                        </a:rPr>
                        <a:t>76–100</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marL="37465">
                        <a:lnSpc>
                          <a:spcPct val="107000"/>
                        </a:lnSpc>
                        <a:spcAft>
                          <a:spcPts val="0"/>
                        </a:spcAft>
                      </a:pPr>
                      <a:r>
                        <a:rPr lang="tr-TR" sz="1400" dirty="0">
                          <a:effectLst/>
                          <a:latin typeface="Times New Roman" panose="02020603050405020304" pitchFamily="18" charset="0"/>
                          <a:cs typeface="Times New Roman" panose="02020603050405020304" pitchFamily="18" charset="0"/>
                        </a:rPr>
                        <a:t>101–150</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marL="37465">
                        <a:lnSpc>
                          <a:spcPct val="107000"/>
                        </a:lnSpc>
                        <a:spcAft>
                          <a:spcPts val="0"/>
                        </a:spcAft>
                      </a:pPr>
                      <a:r>
                        <a:rPr lang="tr-TR" sz="1400" dirty="0">
                          <a:effectLst/>
                          <a:latin typeface="Times New Roman" panose="02020603050405020304" pitchFamily="18" charset="0"/>
                          <a:cs typeface="Times New Roman" panose="02020603050405020304" pitchFamily="18" charset="0"/>
                        </a:rPr>
                        <a:t>151–250</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251–Üzeri</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extLst>
                  <a:ext uri="{0D108BD9-81ED-4DB2-BD59-A6C34878D82A}">
                    <a16:rowId xmlns:a16="http://schemas.microsoft.com/office/drawing/2014/main" val="10001"/>
                  </a:ext>
                </a:extLst>
              </a:tr>
              <a:tr h="296367">
                <a:tc>
                  <a:txBody>
                    <a:bodyPr/>
                    <a:lstStyle/>
                    <a:p>
                      <a:pPr algn="just">
                        <a:lnSpc>
                          <a:spcPct val="107000"/>
                        </a:lnSpc>
                        <a:spcAft>
                          <a:spcPts val="0"/>
                        </a:spcAft>
                      </a:pPr>
                      <a:r>
                        <a:rPr lang="tr-TR" sz="1400" dirty="0" smtClean="0">
                          <a:effectLst/>
                          <a:latin typeface="Times New Roman" panose="02020603050405020304" pitchFamily="18" charset="0"/>
                          <a:cs typeface="Times New Roman" panose="02020603050405020304" pitchFamily="18" charset="0"/>
                        </a:rPr>
                        <a:t>Toplantı</a:t>
                      </a:r>
                      <a:r>
                        <a:rPr lang="tr-TR" sz="1400" baseline="0" dirty="0" smtClean="0">
                          <a:effectLst/>
                          <a:latin typeface="Times New Roman" panose="02020603050405020304" pitchFamily="18" charset="0"/>
                          <a:cs typeface="Times New Roman" panose="02020603050405020304" pitchFamily="18" charset="0"/>
                        </a:rPr>
                        <a:t> </a:t>
                      </a:r>
                      <a:r>
                        <a:rPr lang="tr-TR" sz="1400" dirty="0" smtClean="0">
                          <a:effectLst/>
                          <a:latin typeface="Times New Roman" panose="02020603050405020304" pitchFamily="18" charset="0"/>
                          <a:cs typeface="Times New Roman" panose="02020603050405020304" pitchFamily="18" charset="0"/>
                        </a:rPr>
                        <a:t>Salonu </a:t>
                      </a:r>
                      <a:r>
                        <a:rPr lang="tr-TR" sz="1400" dirty="0">
                          <a:effectLst/>
                          <a:latin typeface="Times New Roman" panose="02020603050405020304" pitchFamily="18" charset="0"/>
                          <a:cs typeface="Times New Roman" panose="02020603050405020304" pitchFamily="18" charset="0"/>
                        </a:rPr>
                        <a:t>Sayısı</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r>
                        <a:rPr lang="tr-TR" sz="1400" dirty="0" smtClean="0">
                          <a:effectLst/>
                          <a:latin typeface="Times New Roman" panose="02020603050405020304" pitchFamily="18" charset="0"/>
                          <a:cs typeface="Times New Roman" panose="02020603050405020304" pitchFamily="18" charset="0"/>
                        </a:rPr>
                        <a:t>3</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rPr>
                        <a:t> </a:t>
                      </a:r>
                      <a:endParaRPr lang="tr-T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rPr>
                        <a:t> </a:t>
                      </a:r>
                      <a:endParaRPr lang="tr-T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rPr>
                        <a:t> </a:t>
                      </a:r>
                      <a:endParaRPr lang="tr-T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tc>
                <a:extLst>
                  <a:ext uri="{0D108BD9-81ED-4DB2-BD59-A6C34878D82A}">
                    <a16:rowId xmlns:a16="http://schemas.microsoft.com/office/drawing/2014/main" val="10002"/>
                  </a:ext>
                </a:extLst>
              </a:tr>
              <a:tr h="523003">
                <a:tc>
                  <a:txBody>
                    <a:bodyPr/>
                    <a:lstStyle/>
                    <a:p>
                      <a:pPr>
                        <a:lnSpc>
                          <a:spcPct val="107000"/>
                        </a:lnSpc>
                        <a:spcAft>
                          <a:spcPts val="0"/>
                        </a:spcAft>
                      </a:pPr>
                      <a:r>
                        <a:rPr lang="tr-TR" sz="1400" dirty="0" smtClean="0">
                          <a:effectLst/>
                          <a:latin typeface="Times New Roman" panose="02020603050405020304" pitchFamily="18" charset="0"/>
                          <a:cs typeface="Times New Roman" panose="02020603050405020304" pitchFamily="18" charset="0"/>
                        </a:rPr>
                        <a:t>Konferans Salonu Sayısı</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rPr>
                        <a:t> </a:t>
                      </a:r>
                      <a:endParaRPr lang="tr-T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rPr>
                        <a:t> </a:t>
                      </a:r>
                      <a:endParaRPr lang="tr-T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rPr>
                        <a:t> </a:t>
                      </a:r>
                      <a:endParaRPr lang="tr-T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tc>
                <a:extLst>
                  <a:ext uri="{0D108BD9-81ED-4DB2-BD59-A6C34878D82A}">
                    <a16:rowId xmlns:a16="http://schemas.microsoft.com/office/drawing/2014/main" val="10003"/>
                  </a:ext>
                </a:extLst>
              </a:tr>
              <a:tr h="296367">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Toplam</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r>
                        <a:rPr lang="tr-TR" sz="1400" dirty="0" smtClean="0">
                          <a:effectLst/>
                          <a:latin typeface="Times New Roman" panose="02020603050405020304" pitchFamily="18" charset="0"/>
                          <a:cs typeface="Times New Roman" panose="02020603050405020304" pitchFamily="18" charset="0"/>
                        </a:rPr>
                        <a:t>3</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rPr>
                        <a:t> </a:t>
                      </a:r>
                      <a:endParaRPr lang="tr-T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rPr>
                        <a:t> </a:t>
                      </a:r>
                      <a:endParaRPr lang="tr-T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effectLst/>
                        </a:rPr>
                        <a:t> </a:t>
                      </a:r>
                      <a:endParaRPr lang="tr-TR"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59690" marT="40005" marB="0"/>
                </a:tc>
                <a:extLst>
                  <a:ext uri="{0D108BD9-81ED-4DB2-BD59-A6C34878D82A}">
                    <a16:rowId xmlns:a16="http://schemas.microsoft.com/office/drawing/2014/main" val="10004"/>
                  </a:ext>
                </a:extLst>
              </a:tr>
            </a:tbl>
          </a:graphicData>
        </a:graphic>
      </p:graphicFrame>
      <p:graphicFrame>
        <p:nvGraphicFramePr>
          <p:cNvPr id="7" name="Tablo 6"/>
          <p:cNvGraphicFramePr>
            <a:graphicFrameLocks noGrp="1"/>
          </p:cNvGraphicFramePr>
          <p:nvPr>
            <p:extLst>
              <p:ext uri="{D42A27DB-BD31-4B8C-83A1-F6EECF244321}">
                <p14:modId xmlns:p14="http://schemas.microsoft.com/office/powerpoint/2010/main" val="3224054054"/>
              </p:ext>
            </p:extLst>
          </p:nvPr>
        </p:nvGraphicFramePr>
        <p:xfrm>
          <a:off x="107506" y="3119722"/>
          <a:ext cx="8784972" cy="1749440"/>
        </p:xfrm>
        <a:graphic>
          <a:graphicData uri="http://schemas.openxmlformats.org/drawingml/2006/table">
            <a:tbl>
              <a:tblPr firstRow="1" firstCol="1" bandRow="1">
                <a:tableStyleId>{5C22544A-7EE6-4342-B048-85BDC9FD1C3A}</a:tableStyleId>
              </a:tblPr>
              <a:tblGrid>
                <a:gridCol w="2080040">
                  <a:extLst>
                    <a:ext uri="{9D8B030D-6E8A-4147-A177-3AD203B41FA5}">
                      <a16:colId xmlns:a16="http://schemas.microsoft.com/office/drawing/2014/main" val="20000"/>
                    </a:ext>
                  </a:extLst>
                </a:gridCol>
                <a:gridCol w="1278236">
                  <a:extLst>
                    <a:ext uri="{9D8B030D-6E8A-4147-A177-3AD203B41FA5}">
                      <a16:colId xmlns:a16="http://schemas.microsoft.com/office/drawing/2014/main" val="20001"/>
                    </a:ext>
                  </a:extLst>
                </a:gridCol>
                <a:gridCol w="2026780">
                  <a:extLst>
                    <a:ext uri="{9D8B030D-6E8A-4147-A177-3AD203B41FA5}">
                      <a16:colId xmlns:a16="http://schemas.microsoft.com/office/drawing/2014/main" val="20002"/>
                    </a:ext>
                  </a:extLst>
                </a:gridCol>
                <a:gridCol w="3399916">
                  <a:extLst>
                    <a:ext uri="{9D8B030D-6E8A-4147-A177-3AD203B41FA5}">
                      <a16:colId xmlns:a16="http://schemas.microsoft.com/office/drawing/2014/main" val="20003"/>
                    </a:ext>
                  </a:extLst>
                </a:gridCol>
              </a:tblGrid>
              <a:tr h="437360">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tc>
                  <a:txBody>
                    <a:bodyPr/>
                    <a:lstStyle/>
                    <a:p>
                      <a:pPr marL="4445"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Sayı</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tc>
                  <a:txBody>
                    <a:bodyPr/>
                    <a:lstStyle/>
                    <a:p>
                      <a:pPr marL="7620">
                        <a:lnSpc>
                          <a:spcPct val="107000"/>
                        </a:lnSpc>
                        <a:spcAft>
                          <a:spcPts val="0"/>
                        </a:spcAft>
                      </a:pPr>
                      <a:r>
                        <a:rPr lang="tr-TR" sz="1400" dirty="0">
                          <a:effectLst/>
                          <a:latin typeface="Times New Roman" panose="02020603050405020304" pitchFamily="18" charset="0"/>
                          <a:cs typeface="Times New Roman" panose="02020603050405020304" pitchFamily="18" charset="0"/>
                        </a:rPr>
                        <a:t>Toplam Alan (m</a:t>
                      </a:r>
                      <a:r>
                        <a:rPr lang="tr-TR" sz="1400" baseline="30000" dirty="0">
                          <a:effectLst/>
                          <a:latin typeface="Times New Roman" panose="02020603050405020304" pitchFamily="18" charset="0"/>
                          <a:cs typeface="Times New Roman" panose="02020603050405020304" pitchFamily="18" charset="0"/>
                        </a:rPr>
                        <a:t>2</a:t>
                      </a:r>
                      <a:r>
                        <a:rPr lang="tr-TR" sz="1400" dirty="0">
                          <a:effectLst/>
                          <a:latin typeface="Times New Roman" panose="02020603050405020304" pitchFamily="18" charset="0"/>
                          <a:cs typeface="Times New Roman" panose="02020603050405020304" pitchFamily="18" charset="0"/>
                        </a:rPr>
                        <a:t>)</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tc>
                  <a:txBody>
                    <a:bodyPr/>
                    <a:lstStyle/>
                    <a:p>
                      <a:pPr marL="4445"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Kullanan Kişi Sayısı</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extLst>
                  <a:ext uri="{0D108BD9-81ED-4DB2-BD59-A6C34878D82A}">
                    <a16:rowId xmlns:a16="http://schemas.microsoft.com/office/drawing/2014/main" val="10000"/>
                  </a:ext>
                </a:extLst>
              </a:tr>
              <a:tr h="437360">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Çalışma Odası</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r>
                        <a:rPr lang="tr-TR" sz="1400" dirty="0" smtClean="0">
                          <a:effectLst/>
                          <a:latin typeface="Times New Roman" panose="02020603050405020304" pitchFamily="18" charset="0"/>
                          <a:cs typeface="Times New Roman" panose="02020603050405020304" pitchFamily="18" charset="0"/>
                        </a:rPr>
                        <a:t>12</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tc>
                  <a:txBody>
                    <a:bodyPr/>
                    <a:lstStyle/>
                    <a:p>
                      <a:pPr algn="ctr">
                        <a:lnSpc>
                          <a:spcPct val="107000"/>
                        </a:lnSpc>
                        <a:spcAft>
                          <a:spcPts val="0"/>
                        </a:spcAft>
                      </a:pPr>
                      <a:r>
                        <a:rPr lang="tr-TR" sz="1400" dirty="0" smtClean="0">
                          <a:effectLst/>
                          <a:latin typeface="Times New Roman" panose="02020603050405020304" pitchFamily="18" charset="0"/>
                          <a:cs typeface="Times New Roman" panose="02020603050405020304" pitchFamily="18" charset="0"/>
                        </a:rPr>
                        <a:t>260 </a:t>
                      </a: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r>
                        <a:rPr lang="tr-TR" sz="1400" dirty="0" smtClean="0">
                          <a:effectLst/>
                          <a:latin typeface="Times New Roman" panose="02020603050405020304" pitchFamily="18" charset="0"/>
                          <a:cs typeface="Times New Roman" panose="02020603050405020304" pitchFamily="18" charset="0"/>
                        </a:rPr>
                        <a:t>15</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nchor="ctr"/>
                </a:tc>
                <a:extLst>
                  <a:ext uri="{0D108BD9-81ED-4DB2-BD59-A6C34878D82A}">
                    <a16:rowId xmlns:a16="http://schemas.microsoft.com/office/drawing/2014/main" val="10001"/>
                  </a:ext>
                </a:extLst>
              </a:tr>
              <a:tr h="437360">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Diğer</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tc>
                  <a:txBody>
                    <a:bodyPr/>
                    <a:lstStyle/>
                    <a:p>
                      <a:pPr>
                        <a:lnSpc>
                          <a:spcPct val="107000"/>
                        </a:lnSpc>
                        <a:spcAft>
                          <a:spcPts val="0"/>
                        </a:spcAft>
                      </a:pPr>
                      <a:r>
                        <a:rPr lang="tr-TR" sz="1400">
                          <a:effectLst/>
                          <a:latin typeface="Times New Roman" panose="02020603050405020304" pitchFamily="18" charset="0"/>
                          <a:cs typeface="Times New Roman" panose="02020603050405020304" pitchFamily="18" charset="0"/>
                        </a:rPr>
                        <a:t> </a:t>
                      </a:r>
                      <a:endParaRPr lang="tr-TR"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nchor="ctr"/>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nchor="ctr"/>
                </a:tc>
                <a:extLst>
                  <a:ext uri="{0D108BD9-81ED-4DB2-BD59-A6C34878D82A}">
                    <a16:rowId xmlns:a16="http://schemas.microsoft.com/office/drawing/2014/main" val="10002"/>
                  </a:ext>
                </a:extLst>
              </a:tr>
              <a:tr h="437360">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Toplam</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r>
                        <a:rPr lang="tr-TR" sz="1400" dirty="0" smtClean="0">
                          <a:effectLst/>
                          <a:latin typeface="Times New Roman" panose="02020603050405020304" pitchFamily="18" charset="0"/>
                          <a:cs typeface="Times New Roman" panose="02020603050405020304" pitchFamily="18" charset="0"/>
                        </a:rPr>
                        <a:t>12</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nchor="ctr"/>
                </a:tc>
                <a:tc>
                  <a:txBody>
                    <a:bodyPr/>
                    <a:lstStyle/>
                    <a:p>
                      <a:pPr algn="ctr">
                        <a:lnSpc>
                          <a:spcPct val="107000"/>
                        </a:lnSpc>
                        <a:spcAft>
                          <a:spcPts val="0"/>
                        </a:spcAft>
                      </a:pPr>
                      <a:r>
                        <a:rPr lang="tr-TR" sz="1400" dirty="0" smtClean="0">
                          <a:effectLst/>
                          <a:latin typeface="Times New Roman" panose="02020603050405020304" pitchFamily="18" charset="0"/>
                          <a:cs typeface="Times New Roman" panose="02020603050405020304" pitchFamily="18" charset="0"/>
                        </a:rPr>
                        <a:t>260</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nchor="ctr"/>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r>
                        <a:rPr lang="tr-TR" sz="1400" dirty="0" smtClean="0">
                          <a:effectLst/>
                          <a:latin typeface="Times New Roman" panose="02020603050405020304" pitchFamily="18" charset="0"/>
                          <a:cs typeface="Times New Roman" panose="02020603050405020304" pitchFamily="18" charset="0"/>
                        </a:rPr>
                        <a:t>15</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73025" marT="40005" marB="0"/>
                </a:tc>
                <a:extLst>
                  <a:ext uri="{0D108BD9-81ED-4DB2-BD59-A6C34878D82A}">
                    <a16:rowId xmlns:a16="http://schemas.microsoft.com/office/drawing/2014/main" val="10003"/>
                  </a:ext>
                </a:extLst>
              </a:tr>
            </a:tbl>
          </a:graphicData>
        </a:graphic>
      </p:graphicFrame>
      <p:graphicFrame>
        <p:nvGraphicFramePr>
          <p:cNvPr id="4" name="Tablo 3"/>
          <p:cNvGraphicFramePr>
            <a:graphicFrameLocks noGrp="1"/>
          </p:cNvGraphicFramePr>
          <p:nvPr>
            <p:extLst>
              <p:ext uri="{D42A27DB-BD31-4B8C-83A1-F6EECF244321}">
                <p14:modId xmlns:p14="http://schemas.microsoft.com/office/powerpoint/2010/main" val="2570519045"/>
              </p:ext>
            </p:extLst>
          </p:nvPr>
        </p:nvGraphicFramePr>
        <p:xfrm>
          <a:off x="107500" y="5161437"/>
          <a:ext cx="8784977" cy="1439481"/>
        </p:xfrm>
        <a:graphic>
          <a:graphicData uri="http://schemas.openxmlformats.org/drawingml/2006/table">
            <a:tbl>
              <a:tblPr firstRow="1" firstCol="1" bandRow="1">
                <a:tableStyleId>{5C22544A-7EE6-4342-B048-85BDC9FD1C3A}</a:tableStyleId>
              </a:tblPr>
              <a:tblGrid>
                <a:gridCol w="2088236">
                  <a:extLst>
                    <a:ext uri="{9D8B030D-6E8A-4147-A177-3AD203B41FA5}">
                      <a16:colId xmlns:a16="http://schemas.microsoft.com/office/drawing/2014/main" val="222061547"/>
                    </a:ext>
                  </a:extLst>
                </a:gridCol>
                <a:gridCol w="1296144">
                  <a:extLst>
                    <a:ext uri="{9D8B030D-6E8A-4147-A177-3AD203B41FA5}">
                      <a16:colId xmlns:a16="http://schemas.microsoft.com/office/drawing/2014/main" val="4287046463"/>
                    </a:ext>
                  </a:extLst>
                </a:gridCol>
                <a:gridCol w="5400597">
                  <a:extLst>
                    <a:ext uri="{9D8B030D-6E8A-4147-A177-3AD203B41FA5}">
                      <a16:colId xmlns:a16="http://schemas.microsoft.com/office/drawing/2014/main" val="3438515355"/>
                    </a:ext>
                  </a:extLst>
                </a:gridCol>
              </a:tblGrid>
              <a:tr h="366329">
                <a:tc rowSpan="2">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nSpc>
                          <a:spcPct val="107000"/>
                        </a:lnSpc>
                        <a:spcAft>
                          <a:spcPts val="0"/>
                        </a:spcAft>
                      </a:pPr>
                      <a:r>
                        <a:rPr lang="tr-TR" sz="1400" dirty="0">
                          <a:solidFill>
                            <a:schemeClr val="tx1"/>
                          </a:solidFill>
                          <a:effectLst/>
                          <a:latin typeface="Times New Roman" panose="02020603050405020304" pitchFamily="18" charset="0"/>
                          <a:cs typeface="Times New Roman" panose="02020603050405020304" pitchFamily="18" charset="0"/>
                        </a:rPr>
                        <a:t> </a:t>
                      </a:r>
                      <a:r>
                        <a:rPr lang="tr-TR" sz="1400" dirty="0" smtClean="0">
                          <a:solidFill>
                            <a:schemeClr val="tx1"/>
                          </a:solidFill>
                          <a:effectLst/>
                          <a:latin typeface="Times New Roman" panose="02020603050405020304" pitchFamily="18" charset="0"/>
                          <a:cs typeface="Times New Roman" panose="02020603050405020304" pitchFamily="18" charset="0"/>
                        </a:rPr>
                        <a:t>Ambar –Arşiv</a:t>
                      </a:r>
                      <a:endParaRPr lang="tr-TR"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nchor="ctr">
                    <a:solidFill>
                      <a:schemeClr val="bg1"/>
                    </a:solidFill>
                  </a:tcPr>
                </a:tc>
                <a:tc>
                  <a:txBody>
                    <a:bodyPr/>
                    <a:lstStyle/>
                    <a:p>
                      <a:pPr>
                        <a:lnSpc>
                          <a:spcPct val="107000"/>
                        </a:lnSpc>
                        <a:spcAft>
                          <a:spcPts val="0"/>
                        </a:spcAft>
                      </a:pPr>
                      <a:endParaRPr lang="tr-TR"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nchor="b">
                    <a:solidFill>
                      <a:schemeClr val="bg1"/>
                    </a:solidFill>
                  </a:tcPr>
                </a:tc>
                <a:extLst>
                  <a:ext uri="{0D108BD9-81ED-4DB2-BD59-A6C34878D82A}">
                    <a16:rowId xmlns:a16="http://schemas.microsoft.com/office/drawing/2014/main" val="3072993204"/>
                  </a:ext>
                </a:extLst>
              </a:tr>
              <a:tr h="227410">
                <a:tc vMerge="1">
                  <a:txBody>
                    <a:bodyPr/>
                    <a:lstStyle/>
                    <a:p>
                      <a:endParaRPr lang="tr-TR"/>
                    </a:p>
                  </a:txBody>
                  <a:tcPr/>
                </a:tc>
                <a:tc>
                  <a:txBody>
                    <a:bodyPr/>
                    <a:lstStyle/>
                    <a:p>
                      <a:pPr marL="15240" algn="ctr">
                        <a:lnSpc>
                          <a:spcPct val="107000"/>
                        </a:lnSpc>
                        <a:spcAft>
                          <a:spcPts val="0"/>
                        </a:spcAft>
                      </a:pPr>
                      <a:r>
                        <a:rPr lang="tr-TR" sz="1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Sayı</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solidFill>
                      <a:schemeClr val="accent1"/>
                    </a:solidFill>
                  </a:tcPr>
                </a:tc>
                <a:tc>
                  <a:txBody>
                    <a:bodyPr/>
                    <a:lstStyle/>
                    <a:p>
                      <a:pPr marL="7620">
                        <a:lnSpc>
                          <a:spcPct val="107000"/>
                        </a:lnSpc>
                        <a:spcAft>
                          <a:spcPts val="0"/>
                        </a:spcAft>
                      </a:pPr>
                      <a:r>
                        <a:rPr lang="tr-TR" sz="1400" dirty="0" smtClean="0">
                          <a:effectLst/>
                          <a:latin typeface="Times New Roman" panose="02020603050405020304" pitchFamily="18" charset="0"/>
                          <a:cs typeface="Times New Roman" panose="02020603050405020304" pitchFamily="18" charset="0"/>
                        </a:rPr>
                        <a:t>Toplam Alan (m</a:t>
                      </a:r>
                      <a:r>
                        <a:rPr lang="tr-TR" sz="1400" baseline="30000" dirty="0" smtClean="0">
                          <a:effectLst/>
                          <a:latin typeface="Times New Roman" panose="02020603050405020304" pitchFamily="18" charset="0"/>
                          <a:cs typeface="Times New Roman" panose="02020603050405020304" pitchFamily="18" charset="0"/>
                        </a:rPr>
                        <a:t>2</a:t>
                      </a:r>
                      <a:r>
                        <a:rPr lang="tr-TR" sz="1400" dirty="0" smtClean="0">
                          <a:effectLst/>
                          <a:latin typeface="Times New Roman" panose="02020603050405020304" pitchFamily="18" charset="0"/>
                          <a:cs typeface="Times New Roman" panose="02020603050405020304" pitchFamily="18" charset="0"/>
                        </a:rPr>
                        <a:t>)</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solidFill>
                      <a:schemeClr val="accent1"/>
                    </a:solidFill>
                  </a:tcPr>
                </a:tc>
                <a:extLst>
                  <a:ext uri="{0D108BD9-81ED-4DB2-BD59-A6C34878D82A}">
                    <a16:rowId xmlns:a16="http://schemas.microsoft.com/office/drawing/2014/main" val="1930039160"/>
                  </a:ext>
                </a:extLst>
              </a:tr>
              <a:tr h="237913">
                <a:tc>
                  <a:txBody>
                    <a:bodyPr/>
                    <a:lstStyle/>
                    <a:p>
                      <a:pPr algn="just">
                        <a:lnSpc>
                          <a:spcPct val="107000"/>
                        </a:lnSpc>
                        <a:spcAft>
                          <a:spcPts val="0"/>
                        </a:spcAft>
                      </a:pPr>
                      <a:r>
                        <a:rPr lang="tr-TR" sz="1400" dirty="0" smtClean="0">
                          <a:effectLst/>
                          <a:latin typeface="Times New Roman" panose="02020603050405020304" pitchFamily="18" charset="0"/>
                          <a:cs typeface="Times New Roman" panose="02020603050405020304" pitchFamily="18" charset="0"/>
                        </a:rPr>
                        <a:t>Ambar </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r>
                        <a:rPr lang="tr-TR" sz="1400" dirty="0" smtClean="0">
                          <a:effectLst/>
                          <a:latin typeface="Times New Roman" panose="02020603050405020304" pitchFamily="18" charset="0"/>
                          <a:cs typeface="Times New Roman" panose="02020603050405020304" pitchFamily="18" charset="0"/>
                        </a:rPr>
                        <a:t>0</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gn="l">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r>
                        <a:rPr lang="tr-TR" sz="1400" dirty="0" smtClean="0">
                          <a:effectLst/>
                          <a:latin typeface="Times New Roman" panose="02020603050405020304" pitchFamily="18" charset="0"/>
                          <a:cs typeface="Times New Roman" panose="02020603050405020304" pitchFamily="18" charset="0"/>
                        </a:rPr>
                        <a:t>         0</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extLst>
                  <a:ext uri="{0D108BD9-81ED-4DB2-BD59-A6C34878D82A}">
                    <a16:rowId xmlns:a16="http://schemas.microsoft.com/office/drawing/2014/main" val="3203448704"/>
                  </a:ext>
                </a:extLst>
              </a:tr>
              <a:tr h="237913">
                <a:tc>
                  <a:txBody>
                    <a:bodyPr/>
                    <a:lstStyle/>
                    <a:p>
                      <a:pPr>
                        <a:lnSpc>
                          <a:spcPct val="107000"/>
                        </a:lnSpc>
                        <a:spcAft>
                          <a:spcPts val="0"/>
                        </a:spcAft>
                      </a:pPr>
                      <a:r>
                        <a:rPr lang="tr-TR" sz="1400" dirty="0" smtClean="0">
                          <a:effectLst/>
                          <a:latin typeface="Times New Roman" panose="02020603050405020304" pitchFamily="18" charset="0"/>
                          <a:cs typeface="Times New Roman" panose="02020603050405020304" pitchFamily="18" charset="0"/>
                        </a:rPr>
                        <a:t>Arşiv</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r>
                        <a:rPr lang="tr-TR" sz="1400" dirty="0" smtClean="0">
                          <a:effectLst/>
                          <a:latin typeface="Times New Roman" panose="02020603050405020304" pitchFamily="18" charset="0"/>
                          <a:cs typeface="Times New Roman" panose="02020603050405020304" pitchFamily="18" charset="0"/>
                        </a:rPr>
                        <a:t>1</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gn="l">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r>
                        <a:rPr lang="tr-TR" sz="1400" dirty="0" smtClean="0">
                          <a:effectLst/>
                          <a:latin typeface="Times New Roman" panose="02020603050405020304" pitchFamily="18" charset="0"/>
                          <a:cs typeface="Times New Roman" panose="02020603050405020304" pitchFamily="18" charset="0"/>
                        </a:rPr>
                        <a:t>        25</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extLst>
                  <a:ext uri="{0D108BD9-81ED-4DB2-BD59-A6C34878D82A}">
                    <a16:rowId xmlns:a16="http://schemas.microsoft.com/office/drawing/2014/main" val="1787579864"/>
                  </a:ext>
                </a:extLst>
              </a:tr>
              <a:tr h="237913">
                <a:tc>
                  <a:txBody>
                    <a:bodyPr/>
                    <a:lstStyle/>
                    <a:p>
                      <a:pPr>
                        <a:lnSpc>
                          <a:spcPct val="107000"/>
                        </a:lnSpc>
                        <a:spcAft>
                          <a:spcPts val="0"/>
                        </a:spcAft>
                      </a:pPr>
                      <a:r>
                        <a:rPr lang="tr-TR" sz="1400" dirty="0">
                          <a:effectLst/>
                          <a:latin typeface="Times New Roman" panose="02020603050405020304" pitchFamily="18" charset="0"/>
                          <a:cs typeface="Times New Roman" panose="02020603050405020304" pitchFamily="18" charset="0"/>
                        </a:rPr>
                        <a:t>Toplam</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r>
                        <a:rPr lang="tr-TR" sz="1400" dirty="0" smtClean="0">
                          <a:effectLst/>
                          <a:latin typeface="Times New Roman" panose="02020603050405020304" pitchFamily="18" charset="0"/>
                          <a:cs typeface="Times New Roman" panose="02020603050405020304" pitchFamily="18" charset="0"/>
                        </a:rPr>
                        <a:t>1</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tc>
                  <a:txBody>
                    <a:bodyPr/>
                    <a:lstStyle/>
                    <a:p>
                      <a:pPr algn="l">
                        <a:lnSpc>
                          <a:spcPct val="107000"/>
                        </a:lnSpc>
                        <a:spcAft>
                          <a:spcPts val="0"/>
                        </a:spcAft>
                      </a:pPr>
                      <a:r>
                        <a:rPr lang="tr-TR" sz="1400" dirty="0">
                          <a:effectLst/>
                          <a:latin typeface="Times New Roman" panose="02020603050405020304" pitchFamily="18" charset="0"/>
                          <a:cs typeface="Times New Roman" panose="02020603050405020304" pitchFamily="18" charset="0"/>
                        </a:rPr>
                        <a:t> </a:t>
                      </a:r>
                      <a:r>
                        <a:rPr lang="tr-TR" sz="1400" dirty="0" smtClean="0">
                          <a:effectLst/>
                          <a:latin typeface="Times New Roman" panose="02020603050405020304" pitchFamily="18" charset="0"/>
                          <a:cs typeface="Times New Roman" panose="02020603050405020304" pitchFamily="18" charset="0"/>
                        </a:rPr>
                        <a:t>        25</a:t>
                      </a:r>
                      <a:endParaRPr lang="tr-TR"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59690" marT="40005" marB="0"/>
                </a:tc>
                <a:extLst>
                  <a:ext uri="{0D108BD9-81ED-4DB2-BD59-A6C34878D82A}">
                    <a16:rowId xmlns:a16="http://schemas.microsoft.com/office/drawing/2014/main" val="890139899"/>
                  </a:ext>
                </a:extLst>
              </a:tr>
            </a:tbl>
          </a:graphicData>
        </a:graphic>
      </p:graphicFrame>
    </p:spTree>
    <p:extLst>
      <p:ext uri="{BB962C8B-B14F-4D97-AF65-F5344CB8AC3E}">
        <p14:creationId xmlns:p14="http://schemas.microsoft.com/office/powerpoint/2010/main" val="484814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476672"/>
            <a:ext cx="8568952" cy="572617"/>
          </a:xfrm>
        </p:spPr>
        <p:txBody>
          <a:bodyPr>
            <a:noAutofit/>
          </a:bodyPr>
          <a:lstStyle/>
          <a:p>
            <a:pPr algn="ctr"/>
            <a:r>
              <a:rPr lang="tr-TR" sz="3200" b="1" dirty="0" smtClean="0">
                <a:solidFill>
                  <a:schemeClr val="accent5"/>
                </a:solidFill>
                <a:latin typeface="Times New Roman" panose="02020603050405020304" pitchFamily="18" charset="0"/>
                <a:cs typeface="Times New Roman" panose="02020603050405020304" pitchFamily="18" charset="0"/>
              </a:rPr>
              <a:t>Örgüt Yapısı (Teşkilat Şeması)</a:t>
            </a:r>
            <a:endParaRPr lang="tr-TR" sz="3200" b="1" dirty="0">
              <a:solidFill>
                <a:schemeClr val="accent5"/>
              </a:solidFill>
              <a:latin typeface="Times New Roman" panose="02020603050405020304" pitchFamily="18" charset="0"/>
              <a:cs typeface="Times New Roman" panose="02020603050405020304" pitchFamily="18" charset="0"/>
            </a:endParaRPr>
          </a:p>
        </p:txBody>
      </p:sp>
      <p:sp>
        <p:nvSpPr>
          <p:cNvPr id="3" name="2 Yuvarlatılmış Dikdörtgen"/>
          <p:cNvSpPr/>
          <p:nvPr/>
        </p:nvSpPr>
        <p:spPr>
          <a:xfrm>
            <a:off x="2627784" y="1700808"/>
            <a:ext cx="4032448"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smtClean="0">
                <a:solidFill>
                  <a:schemeClr val="tx1"/>
                </a:solidFill>
                <a:latin typeface="Times New Roman" panose="02020603050405020304" pitchFamily="18" charset="0"/>
                <a:cs typeface="Times New Roman" panose="02020603050405020304" pitchFamily="18" charset="0"/>
              </a:rPr>
              <a:t>GENEL SEKRETER</a:t>
            </a:r>
          </a:p>
          <a:p>
            <a:pPr algn="ctr"/>
            <a:r>
              <a:rPr lang="tr-TR" sz="2000" b="1" dirty="0" smtClean="0">
                <a:solidFill>
                  <a:schemeClr val="tx1"/>
                </a:solidFill>
                <a:latin typeface="Times New Roman" panose="02020603050405020304" pitchFamily="18" charset="0"/>
                <a:cs typeface="Times New Roman" panose="02020603050405020304" pitchFamily="18" charset="0"/>
              </a:rPr>
              <a:t>Mehmet YAKAN</a:t>
            </a:r>
            <a:endParaRPr lang="tr-TR" sz="2000" b="1" dirty="0">
              <a:solidFill>
                <a:schemeClr val="tx1"/>
              </a:solidFill>
              <a:latin typeface="Times New Roman" panose="02020603050405020304" pitchFamily="18" charset="0"/>
              <a:cs typeface="Times New Roman" panose="02020603050405020304" pitchFamily="18" charset="0"/>
            </a:endParaRPr>
          </a:p>
        </p:txBody>
      </p:sp>
      <p:sp>
        <p:nvSpPr>
          <p:cNvPr id="6" name="5 Yuvarlatılmış Dikdörtgen"/>
          <p:cNvSpPr/>
          <p:nvPr/>
        </p:nvSpPr>
        <p:spPr>
          <a:xfrm>
            <a:off x="2771800" y="3335228"/>
            <a:ext cx="3744417" cy="88586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b="1" dirty="0" smtClean="0">
                <a:solidFill>
                  <a:schemeClr val="tx1"/>
                </a:solidFill>
                <a:latin typeface="Times New Roman" panose="02020603050405020304" pitchFamily="18" charset="0"/>
                <a:cs typeface="Times New Roman" panose="02020603050405020304" pitchFamily="18" charset="0"/>
              </a:rPr>
              <a:t>Genel Sekreter Yardımcısı V.</a:t>
            </a:r>
          </a:p>
          <a:p>
            <a:pPr algn="ctr"/>
            <a:r>
              <a:rPr lang="tr-TR" b="1" dirty="0" smtClean="0">
                <a:solidFill>
                  <a:schemeClr val="tx1"/>
                </a:solidFill>
                <a:latin typeface="Times New Roman" panose="02020603050405020304" pitchFamily="18" charset="0"/>
                <a:cs typeface="Times New Roman" panose="02020603050405020304" pitchFamily="18" charset="0"/>
              </a:rPr>
              <a:t>Mehmet ÖZTÜRK</a:t>
            </a:r>
          </a:p>
        </p:txBody>
      </p:sp>
      <p:sp>
        <p:nvSpPr>
          <p:cNvPr id="25" name="Rectangle 35"/>
          <p:cNvSpPr>
            <a:spLocks noChangeArrowheads="1"/>
          </p:cNvSpPr>
          <p:nvPr/>
        </p:nvSpPr>
        <p:spPr bwMode="auto">
          <a:xfrm>
            <a:off x="179512" y="5373216"/>
            <a:ext cx="963488" cy="936104"/>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defRPr/>
            </a:pPr>
            <a:r>
              <a:rPr lang="tr-TR" sz="1000" b="1" dirty="0" smtClean="0">
                <a:solidFill>
                  <a:schemeClr val="tx1"/>
                </a:solidFill>
                <a:latin typeface="Times New Roman" panose="02020603050405020304" pitchFamily="18" charset="0"/>
                <a:cs typeface="Times New Roman" panose="02020603050405020304" pitchFamily="18" charset="0"/>
              </a:rPr>
              <a:t>    </a:t>
            </a:r>
          </a:p>
          <a:p>
            <a:pPr>
              <a:defRPr/>
            </a:pPr>
            <a:r>
              <a:rPr lang="tr-TR" sz="1200" b="1" dirty="0" smtClean="0">
                <a:solidFill>
                  <a:schemeClr val="tx1"/>
                </a:solidFill>
                <a:latin typeface="Times New Roman" panose="02020603050405020304" pitchFamily="18" charset="0"/>
                <a:cs typeface="Times New Roman" panose="02020603050405020304" pitchFamily="18" charset="0"/>
              </a:rPr>
              <a:t>Pers. D. Bşk.</a:t>
            </a:r>
          </a:p>
          <a:p>
            <a:pPr>
              <a:defRPr/>
            </a:pPr>
            <a:endParaRPr lang="tr-TR" sz="1200" b="1" dirty="0" smtClean="0">
              <a:solidFill>
                <a:schemeClr val="tx1"/>
              </a:solidFill>
              <a:latin typeface="Times New Roman" panose="02020603050405020304" pitchFamily="18" charset="0"/>
              <a:cs typeface="Times New Roman" panose="02020603050405020304" pitchFamily="18" charset="0"/>
            </a:endParaRPr>
          </a:p>
          <a:p>
            <a:pPr algn="ctr">
              <a:defRPr/>
            </a:pPr>
            <a:r>
              <a:rPr lang="tr-TR" sz="1200" b="1" dirty="0" smtClean="0">
                <a:solidFill>
                  <a:schemeClr val="tx1"/>
                </a:solidFill>
                <a:latin typeface="Times New Roman" panose="02020603050405020304" pitchFamily="18" charset="0"/>
                <a:cs typeface="Times New Roman" panose="02020603050405020304" pitchFamily="18" charset="0"/>
              </a:rPr>
              <a:t>Metehan</a:t>
            </a:r>
          </a:p>
          <a:p>
            <a:pPr algn="ctr">
              <a:defRPr/>
            </a:pPr>
            <a:r>
              <a:rPr lang="tr-TR" sz="1200" b="1" dirty="0" smtClean="0">
                <a:solidFill>
                  <a:schemeClr val="tx1"/>
                </a:solidFill>
                <a:latin typeface="Times New Roman" panose="02020603050405020304" pitchFamily="18" charset="0"/>
                <a:cs typeface="Times New Roman" panose="02020603050405020304" pitchFamily="18" charset="0"/>
              </a:rPr>
              <a:t> OCAK</a:t>
            </a:r>
          </a:p>
          <a:p>
            <a:pPr algn="ctr">
              <a:defRPr/>
            </a:pPr>
            <a:endParaRPr lang="tr-TR" sz="1000" b="1" dirty="0">
              <a:solidFill>
                <a:schemeClr val="tx1"/>
              </a:solidFill>
              <a:latin typeface="Times New Roman" panose="02020603050405020304" pitchFamily="18" charset="0"/>
              <a:cs typeface="Times New Roman" panose="02020603050405020304" pitchFamily="18" charset="0"/>
            </a:endParaRPr>
          </a:p>
        </p:txBody>
      </p:sp>
      <p:sp>
        <p:nvSpPr>
          <p:cNvPr id="26" name="Rectangle 35"/>
          <p:cNvSpPr>
            <a:spLocks noChangeArrowheads="1"/>
          </p:cNvSpPr>
          <p:nvPr/>
        </p:nvSpPr>
        <p:spPr bwMode="auto">
          <a:xfrm>
            <a:off x="1174744" y="5373216"/>
            <a:ext cx="1030941" cy="936104"/>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defRPr/>
            </a:pPr>
            <a:r>
              <a:rPr lang="tr-TR" sz="1200" b="1" dirty="0" err="1" smtClean="0">
                <a:solidFill>
                  <a:schemeClr val="tx1"/>
                </a:solidFill>
                <a:latin typeface="Times New Roman" panose="02020603050405020304" pitchFamily="18" charset="0"/>
                <a:cs typeface="Times New Roman" panose="02020603050405020304" pitchFamily="18" charset="0"/>
              </a:rPr>
              <a:t>Bil.İşl.D.Bş.V</a:t>
            </a:r>
            <a:r>
              <a:rPr lang="tr-TR" sz="1200" b="1" dirty="0" smtClean="0">
                <a:solidFill>
                  <a:schemeClr val="tx1"/>
                </a:solidFill>
                <a:latin typeface="Times New Roman" panose="02020603050405020304" pitchFamily="18" charset="0"/>
                <a:cs typeface="Times New Roman" panose="02020603050405020304" pitchFamily="18" charset="0"/>
              </a:rPr>
              <a:t>.</a:t>
            </a:r>
          </a:p>
          <a:p>
            <a:pPr>
              <a:defRPr/>
            </a:pPr>
            <a:endParaRPr lang="tr-TR" sz="1200" b="1" dirty="0" smtClean="0">
              <a:solidFill>
                <a:schemeClr val="tx1"/>
              </a:solidFill>
              <a:latin typeface="Times New Roman" panose="02020603050405020304" pitchFamily="18" charset="0"/>
              <a:cs typeface="Times New Roman" panose="02020603050405020304" pitchFamily="18" charset="0"/>
            </a:endParaRPr>
          </a:p>
          <a:p>
            <a:pPr algn="ctr">
              <a:defRPr/>
            </a:pPr>
            <a:r>
              <a:rPr lang="tr-TR" sz="1200" b="1" dirty="0" smtClean="0">
                <a:solidFill>
                  <a:schemeClr val="tx1"/>
                </a:solidFill>
                <a:latin typeface="Times New Roman" panose="02020603050405020304" pitchFamily="18" charset="0"/>
                <a:cs typeface="Times New Roman" panose="02020603050405020304" pitchFamily="18" charset="0"/>
              </a:rPr>
              <a:t>Mehmet Sinan</a:t>
            </a:r>
          </a:p>
          <a:p>
            <a:pPr algn="ctr">
              <a:defRPr/>
            </a:pPr>
            <a:r>
              <a:rPr lang="tr-TR" sz="1200" b="1" dirty="0" smtClean="0">
                <a:solidFill>
                  <a:schemeClr val="tx1"/>
                </a:solidFill>
                <a:latin typeface="Times New Roman" panose="02020603050405020304" pitchFamily="18" charset="0"/>
                <a:cs typeface="Times New Roman" panose="02020603050405020304" pitchFamily="18" charset="0"/>
              </a:rPr>
              <a:t> NOHUT</a:t>
            </a:r>
            <a:endParaRPr lang="tr-TR" sz="1200" b="1" dirty="0">
              <a:solidFill>
                <a:schemeClr val="tx1"/>
              </a:solidFill>
              <a:latin typeface="Times New Roman" panose="02020603050405020304" pitchFamily="18" charset="0"/>
              <a:cs typeface="Times New Roman" panose="02020603050405020304" pitchFamily="18" charset="0"/>
            </a:endParaRPr>
          </a:p>
        </p:txBody>
      </p:sp>
      <p:sp>
        <p:nvSpPr>
          <p:cNvPr id="27" name="Rectangle 35"/>
          <p:cNvSpPr>
            <a:spLocks noChangeArrowheads="1"/>
          </p:cNvSpPr>
          <p:nvPr/>
        </p:nvSpPr>
        <p:spPr bwMode="auto">
          <a:xfrm>
            <a:off x="2230171" y="5373216"/>
            <a:ext cx="1037465" cy="936104"/>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defRPr/>
            </a:pPr>
            <a:r>
              <a:rPr lang="tr-TR" sz="1050" b="1" dirty="0" err="1" smtClean="0">
                <a:solidFill>
                  <a:schemeClr val="tx1"/>
                </a:solidFill>
                <a:latin typeface="Times New Roman" panose="02020603050405020304" pitchFamily="18" charset="0"/>
                <a:cs typeface="Times New Roman" panose="02020603050405020304" pitchFamily="18" charset="0"/>
              </a:rPr>
              <a:t>Kütüp.D.D.Bşk</a:t>
            </a:r>
            <a:r>
              <a:rPr lang="tr-TR" sz="1050" b="1" dirty="0" smtClean="0">
                <a:solidFill>
                  <a:schemeClr val="tx1"/>
                </a:solidFill>
                <a:latin typeface="Times New Roman" panose="02020603050405020304" pitchFamily="18" charset="0"/>
                <a:cs typeface="Times New Roman" panose="02020603050405020304" pitchFamily="18" charset="0"/>
              </a:rPr>
              <a:t>.</a:t>
            </a:r>
            <a:endParaRPr lang="tr-TR" sz="1200" b="1" dirty="0" smtClean="0">
              <a:solidFill>
                <a:schemeClr val="tx1"/>
              </a:solidFill>
              <a:latin typeface="Times New Roman" panose="02020603050405020304" pitchFamily="18" charset="0"/>
              <a:cs typeface="Times New Roman" panose="02020603050405020304" pitchFamily="18" charset="0"/>
            </a:endParaRPr>
          </a:p>
          <a:p>
            <a:pPr>
              <a:defRPr/>
            </a:pPr>
            <a:endParaRPr lang="tr-TR" sz="1200" b="1" dirty="0" smtClean="0">
              <a:solidFill>
                <a:schemeClr val="tx1"/>
              </a:solidFill>
              <a:latin typeface="Times New Roman" panose="02020603050405020304" pitchFamily="18" charset="0"/>
              <a:cs typeface="Times New Roman" panose="02020603050405020304" pitchFamily="18" charset="0"/>
            </a:endParaRPr>
          </a:p>
          <a:p>
            <a:pPr algn="ctr">
              <a:defRPr/>
            </a:pPr>
            <a:r>
              <a:rPr lang="tr-TR" sz="1200" b="1" dirty="0" smtClean="0">
                <a:solidFill>
                  <a:schemeClr val="tx1"/>
                </a:solidFill>
                <a:latin typeface="Times New Roman" panose="02020603050405020304" pitchFamily="18" charset="0"/>
                <a:cs typeface="Times New Roman" panose="02020603050405020304" pitchFamily="18" charset="0"/>
              </a:rPr>
              <a:t>İbrahim Halil </a:t>
            </a:r>
          </a:p>
          <a:p>
            <a:pPr algn="ctr">
              <a:defRPr/>
            </a:pPr>
            <a:r>
              <a:rPr lang="tr-TR" sz="1200" b="1" dirty="0" smtClean="0">
                <a:solidFill>
                  <a:schemeClr val="tx1"/>
                </a:solidFill>
                <a:latin typeface="Times New Roman" panose="02020603050405020304" pitchFamily="18" charset="0"/>
                <a:cs typeface="Times New Roman" panose="02020603050405020304" pitchFamily="18" charset="0"/>
              </a:rPr>
              <a:t>KAYA</a:t>
            </a:r>
            <a:endParaRPr lang="tr-TR" sz="1200" b="1" dirty="0">
              <a:solidFill>
                <a:schemeClr val="tx1"/>
              </a:solidFill>
              <a:latin typeface="Times New Roman" panose="02020603050405020304" pitchFamily="18" charset="0"/>
              <a:cs typeface="Times New Roman" panose="02020603050405020304" pitchFamily="18" charset="0"/>
            </a:endParaRPr>
          </a:p>
        </p:txBody>
      </p:sp>
      <p:sp>
        <p:nvSpPr>
          <p:cNvPr id="28" name="Rectangle 35"/>
          <p:cNvSpPr>
            <a:spLocks noChangeArrowheads="1"/>
          </p:cNvSpPr>
          <p:nvPr/>
        </p:nvSpPr>
        <p:spPr bwMode="auto">
          <a:xfrm>
            <a:off x="3295680" y="5373216"/>
            <a:ext cx="1068151" cy="936104"/>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defRPr/>
            </a:pPr>
            <a:r>
              <a:rPr lang="tr-TR" sz="1200" b="1" dirty="0" err="1" smtClean="0">
                <a:solidFill>
                  <a:schemeClr val="tx1"/>
                </a:solidFill>
                <a:latin typeface="Times New Roman" panose="02020603050405020304" pitchFamily="18" charset="0"/>
                <a:cs typeface="Times New Roman" panose="02020603050405020304" pitchFamily="18" charset="0"/>
              </a:rPr>
              <a:t>Öğr.İşl.D.Bşk</a:t>
            </a:r>
            <a:r>
              <a:rPr lang="tr-TR" sz="1200" b="1" smtClean="0">
                <a:solidFill>
                  <a:schemeClr val="tx1"/>
                </a:solidFill>
                <a:latin typeface="Times New Roman" panose="02020603050405020304" pitchFamily="18" charset="0"/>
                <a:cs typeface="Times New Roman" panose="02020603050405020304" pitchFamily="18" charset="0"/>
              </a:rPr>
              <a:t>.</a:t>
            </a:r>
          </a:p>
          <a:p>
            <a:pPr>
              <a:defRPr/>
            </a:pPr>
            <a:endParaRPr lang="tr-TR" sz="1200" b="1" dirty="0" smtClean="0">
              <a:solidFill>
                <a:schemeClr val="tx1"/>
              </a:solidFill>
              <a:latin typeface="Times New Roman" panose="02020603050405020304" pitchFamily="18" charset="0"/>
              <a:cs typeface="Times New Roman" panose="02020603050405020304" pitchFamily="18" charset="0"/>
            </a:endParaRPr>
          </a:p>
          <a:p>
            <a:pPr algn="ctr">
              <a:defRPr/>
            </a:pPr>
            <a:r>
              <a:rPr lang="tr-TR" sz="1200" b="1" dirty="0" smtClean="0">
                <a:solidFill>
                  <a:schemeClr val="tx1"/>
                </a:solidFill>
                <a:latin typeface="Times New Roman" panose="02020603050405020304" pitchFamily="18" charset="0"/>
                <a:cs typeface="Times New Roman" panose="02020603050405020304" pitchFamily="18" charset="0"/>
              </a:rPr>
              <a:t>Abdullah</a:t>
            </a:r>
            <a:endParaRPr lang="tr-TR" sz="1200" b="1" dirty="0" smtClean="0">
              <a:solidFill>
                <a:schemeClr val="tx1"/>
              </a:solidFill>
              <a:latin typeface="Times New Roman" panose="02020603050405020304" pitchFamily="18" charset="0"/>
              <a:cs typeface="Times New Roman" panose="02020603050405020304" pitchFamily="18" charset="0"/>
            </a:endParaRPr>
          </a:p>
          <a:p>
            <a:pPr algn="ctr">
              <a:defRPr/>
            </a:pPr>
            <a:r>
              <a:rPr lang="tr-TR" sz="1200" b="1" dirty="0" smtClean="0">
                <a:solidFill>
                  <a:schemeClr val="tx1"/>
                </a:solidFill>
                <a:latin typeface="Times New Roman" panose="02020603050405020304" pitchFamily="18" charset="0"/>
                <a:cs typeface="Times New Roman" panose="02020603050405020304" pitchFamily="18" charset="0"/>
              </a:rPr>
              <a:t>TANRISEVEN</a:t>
            </a:r>
            <a:endParaRPr lang="tr-TR" sz="1200" b="1" dirty="0">
              <a:solidFill>
                <a:schemeClr val="tx1"/>
              </a:solidFill>
              <a:latin typeface="Times New Roman" panose="02020603050405020304" pitchFamily="18" charset="0"/>
              <a:cs typeface="Times New Roman" panose="02020603050405020304" pitchFamily="18" charset="0"/>
            </a:endParaRPr>
          </a:p>
        </p:txBody>
      </p:sp>
      <p:sp>
        <p:nvSpPr>
          <p:cNvPr id="29" name="Rectangle 35"/>
          <p:cNvSpPr>
            <a:spLocks noChangeArrowheads="1"/>
          </p:cNvSpPr>
          <p:nvPr/>
        </p:nvSpPr>
        <p:spPr bwMode="auto">
          <a:xfrm>
            <a:off x="4375798" y="5373216"/>
            <a:ext cx="996142" cy="936103"/>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defRPr/>
            </a:pPr>
            <a:r>
              <a:rPr lang="tr-TR" sz="1200" b="1" dirty="0" err="1" smtClean="0">
                <a:solidFill>
                  <a:schemeClr val="tx1"/>
                </a:solidFill>
                <a:latin typeface="Times New Roman" panose="02020603050405020304" pitchFamily="18" charset="0"/>
                <a:cs typeface="Times New Roman" panose="02020603050405020304" pitchFamily="18" charset="0"/>
              </a:rPr>
              <a:t>S.K.S.D.Bş.V</a:t>
            </a:r>
            <a:r>
              <a:rPr lang="tr-TR" sz="1200" b="1" dirty="0" smtClean="0">
                <a:solidFill>
                  <a:schemeClr val="tx1"/>
                </a:solidFill>
                <a:latin typeface="Times New Roman" panose="02020603050405020304" pitchFamily="18" charset="0"/>
                <a:cs typeface="Times New Roman" panose="02020603050405020304" pitchFamily="18" charset="0"/>
              </a:rPr>
              <a:t>. </a:t>
            </a:r>
          </a:p>
          <a:p>
            <a:pPr algn="ctr">
              <a:defRPr/>
            </a:pPr>
            <a:endParaRPr lang="tr-TR" sz="1200" b="1" dirty="0" smtClean="0">
              <a:solidFill>
                <a:schemeClr val="tx1"/>
              </a:solidFill>
              <a:latin typeface="Times New Roman" panose="02020603050405020304" pitchFamily="18" charset="0"/>
              <a:cs typeface="Times New Roman" panose="02020603050405020304" pitchFamily="18" charset="0"/>
            </a:endParaRPr>
          </a:p>
          <a:p>
            <a:pPr algn="ctr">
              <a:defRPr/>
            </a:pPr>
            <a:r>
              <a:rPr lang="tr-TR" sz="1200" b="1" dirty="0" smtClean="0">
                <a:solidFill>
                  <a:schemeClr val="tx1"/>
                </a:solidFill>
                <a:latin typeface="Times New Roman" panose="02020603050405020304" pitchFamily="18" charset="0"/>
                <a:cs typeface="Times New Roman" panose="02020603050405020304" pitchFamily="18" charset="0"/>
              </a:rPr>
              <a:t>Selman </a:t>
            </a:r>
          </a:p>
          <a:p>
            <a:pPr algn="ctr">
              <a:defRPr/>
            </a:pPr>
            <a:r>
              <a:rPr lang="tr-TR" sz="1200" b="1" dirty="0" smtClean="0">
                <a:solidFill>
                  <a:schemeClr val="tx1"/>
                </a:solidFill>
                <a:latin typeface="Times New Roman" panose="02020603050405020304" pitchFamily="18" charset="0"/>
                <a:cs typeface="Times New Roman" panose="02020603050405020304" pitchFamily="18" charset="0"/>
              </a:rPr>
              <a:t>TÜR</a:t>
            </a:r>
            <a:endParaRPr lang="tr-TR" sz="1200" b="1" dirty="0">
              <a:solidFill>
                <a:schemeClr val="tx1"/>
              </a:solidFill>
              <a:latin typeface="Times New Roman" panose="02020603050405020304" pitchFamily="18" charset="0"/>
              <a:cs typeface="Times New Roman" panose="02020603050405020304" pitchFamily="18" charset="0"/>
            </a:endParaRPr>
          </a:p>
        </p:txBody>
      </p:sp>
      <p:sp>
        <p:nvSpPr>
          <p:cNvPr id="30" name="Rectangle 35"/>
          <p:cNvSpPr>
            <a:spLocks noChangeArrowheads="1"/>
          </p:cNvSpPr>
          <p:nvPr/>
        </p:nvSpPr>
        <p:spPr bwMode="auto">
          <a:xfrm>
            <a:off x="5383907" y="5373216"/>
            <a:ext cx="1132310" cy="93610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defRPr/>
            </a:pPr>
            <a:r>
              <a:rPr lang="tr-TR" sz="1200" b="1" dirty="0" smtClean="0">
                <a:solidFill>
                  <a:schemeClr val="tx1"/>
                </a:solidFill>
                <a:latin typeface="Times New Roman" panose="02020603050405020304" pitchFamily="18" charset="0"/>
                <a:cs typeface="Times New Roman" panose="02020603050405020304" pitchFamily="18" charset="0"/>
              </a:rPr>
              <a:t>Yapı </a:t>
            </a:r>
            <a:r>
              <a:rPr lang="tr-TR" sz="1200" b="1" dirty="0" err="1" smtClean="0">
                <a:solidFill>
                  <a:schemeClr val="tx1"/>
                </a:solidFill>
                <a:latin typeface="Times New Roman" panose="02020603050405020304" pitchFamily="18" charset="0"/>
                <a:cs typeface="Times New Roman" panose="02020603050405020304" pitchFamily="18" charset="0"/>
              </a:rPr>
              <a:t>İşl.D.Bş.V</a:t>
            </a:r>
            <a:r>
              <a:rPr lang="tr-TR" sz="1200" b="1" dirty="0" smtClean="0">
                <a:solidFill>
                  <a:schemeClr val="tx1"/>
                </a:solidFill>
                <a:latin typeface="Times New Roman" panose="02020603050405020304" pitchFamily="18" charset="0"/>
                <a:cs typeface="Times New Roman" panose="02020603050405020304" pitchFamily="18" charset="0"/>
              </a:rPr>
              <a:t>.</a:t>
            </a:r>
          </a:p>
          <a:p>
            <a:pPr>
              <a:defRPr/>
            </a:pPr>
            <a:endParaRPr lang="tr-TR" sz="1200" b="1" dirty="0">
              <a:solidFill>
                <a:schemeClr val="tx1"/>
              </a:solidFill>
              <a:latin typeface="Times New Roman" panose="02020603050405020304" pitchFamily="18" charset="0"/>
              <a:cs typeface="Times New Roman" panose="02020603050405020304" pitchFamily="18" charset="0"/>
            </a:endParaRPr>
          </a:p>
          <a:p>
            <a:pPr algn="ctr">
              <a:defRPr/>
            </a:pPr>
            <a:r>
              <a:rPr lang="tr-TR" sz="1200" b="1" dirty="0" smtClean="0">
                <a:solidFill>
                  <a:schemeClr val="tx1"/>
                </a:solidFill>
                <a:latin typeface="Times New Roman" panose="02020603050405020304" pitchFamily="18" charset="0"/>
                <a:cs typeface="Times New Roman" panose="02020603050405020304" pitchFamily="18" charset="0"/>
              </a:rPr>
              <a:t>Turgut </a:t>
            </a:r>
          </a:p>
          <a:p>
            <a:pPr algn="ctr">
              <a:defRPr/>
            </a:pPr>
            <a:r>
              <a:rPr lang="tr-TR" sz="1200" b="1" dirty="0" smtClean="0">
                <a:solidFill>
                  <a:schemeClr val="tx1"/>
                </a:solidFill>
                <a:latin typeface="Times New Roman" panose="02020603050405020304" pitchFamily="18" charset="0"/>
                <a:cs typeface="Times New Roman" panose="02020603050405020304" pitchFamily="18" charset="0"/>
              </a:rPr>
              <a:t>KAYA</a:t>
            </a:r>
            <a:endParaRPr lang="tr-TR" sz="1200" b="1" dirty="0">
              <a:solidFill>
                <a:schemeClr val="tx1"/>
              </a:solidFill>
              <a:latin typeface="Times New Roman" panose="02020603050405020304" pitchFamily="18" charset="0"/>
              <a:cs typeface="Times New Roman" panose="02020603050405020304" pitchFamily="18" charset="0"/>
            </a:endParaRPr>
          </a:p>
        </p:txBody>
      </p:sp>
      <p:sp>
        <p:nvSpPr>
          <p:cNvPr id="31" name="Rectangle 35"/>
          <p:cNvSpPr>
            <a:spLocks noChangeArrowheads="1"/>
          </p:cNvSpPr>
          <p:nvPr/>
        </p:nvSpPr>
        <p:spPr bwMode="auto">
          <a:xfrm>
            <a:off x="6559408" y="5373216"/>
            <a:ext cx="988731" cy="936101"/>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a:defRPr/>
            </a:pPr>
            <a:r>
              <a:rPr lang="tr-TR" sz="1200" b="1" dirty="0" err="1" smtClean="0">
                <a:solidFill>
                  <a:schemeClr val="tx1"/>
                </a:solidFill>
                <a:latin typeface="Times New Roman" panose="02020603050405020304" pitchFamily="18" charset="0"/>
                <a:cs typeface="Times New Roman" panose="02020603050405020304" pitchFamily="18" charset="0"/>
              </a:rPr>
              <a:t>Str.G.D.Bşk</a:t>
            </a:r>
            <a:r>
              <a:rPr lang="tr-TR" sz="1200" b="1" dirty="0" smtClean="0">
                <a:solidFill>
                  <a:schemeClr val="tx1"/>
                </a:solidFill>
                <a:latin typeface="Times New Roman" panose="02020603050405020304" pitchFamily="18" charset="0"/>
                <a:cs typeface="Times New Roman" panose="02020603050405020304" pitchFamily="18" charset="0"/>
              </a:rPr>
              <a:t>.</a:t>
            </a:r>
          </a:p>
          <a:p>
            <a:pPr algn="ctr">
              <a:defRPr/>
            </a:pPr>
            <a:endParaRPr lang="tr-TR" sz="1200" b="1" dirty="0" smtClean="0">
              <a:solidFill>
                <a:schemeClr val="tx1"/>
              </a:solidFill>
              <a:latin typeface="Times New Roman" panose="02020603050405020304" pitchFamily="18" charset="0"/>
              <a:cs typeface="Times New Roman" panose="02020603050405020304" pitchFamily="18" charset="0"/>
            </a:endParaRPr>
          </a:p>
          <a:p>
            <a:pPr algn="ctr">
              <a:defRPr/>
            </a:pPr>
            <a:r>
              <a:rPr lang="tr-TR" sz="1200" b="1" dirty="0" smtClean="0">
                <a:solidFill>
                  <a:schemeClr val="tx1"/>
                </a:solidFill>
                <a:latin typeface="Times New Roman" panose="02020603050405020304" pitchFamily="18" charset="0"/>
                <a:cs typeface="Times New Roman" panose="02020603050405020304" pitchFamily="18" charset="0"/>
              </a:rPr>
              <a:t>Ümit </a:t>
            </a:r>
          </a:p>
          <a:p>
            <a:pPr algn="ctr">
              <a:defRPr/>
            </a:pPr>
            <a:r>
              <a:rPr lang="tr-TR" sz="1200" b="1" dirty="0" smtClean="0">
                <a:solidFill>
                  <a:schemeClr val="tx1"/>
                </a:solidFill>
                <a:latin typeface="Times New Roman" panose="02020603050405020304" pitchFamily="18" charset="0"/>
                <a:cs typeface="Times New Roman" panose="02020603050405020304" pitchFamily="18" charset="0"/>
              </a:rPr>
              <a:t>ÇELİK</a:t>
            </a:r>
            <a:endParaRPr lang="tr-TR" sz="1200" b="1" dirty="0">
              <a:solidFill>
                <a:schemeClr val="tx1"/>
              </a:solidFill>
              <a:latin typeface="Times New Roman" panose="02020603050405020304" pitchFamily="18" charset="0"/>
              <a:cs typeface="Times New Roman" panose="02020603050405020304" pitchFamily="18" charset="0"/>
            </a:endParaRPr>
          </a:p>
        </p:txBody>
      </p:sp>
      <p:sp>
        <p:nvSpPr>
          <p:cNvPr id="32" name="Rectangle 35"/>
          <p:cNvSpPr>
            <a:spLocks noChangeArrowheads="1"/>
          </p:cNvSpPr>
          <p:nvPr/>
        </p:nvSpPr>
        <p:spPr bwMode="auto">
          <a:xfrm>
            <a:off x="7548801" y="5373216"/>
            <a:ext cx="1055647" cy="936101"/>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defRPr/>
            </a:pPr>
            <a:r>
              <a:rPr lang="tr-TR" sz="1200" b="1" dirty="0" err="1" smtClean="0">
                <a:solidFill>
                  <a:schemeClr val="tx1"/>
                </a:solidFill>
                <a:latin typeface="Times New Roman" panose="02020603050405020304" pitchFamily="18" charset="0"/>
                <a:cs typeface="Times New Roman" panose="02020603050405020304" pitchFamily="18" charset="0"/>
              </a:rPr>
              <a:t>İd.M.İş.D.Bşk</a:t>
            </a:r>
            <a:r>
              <a:rPr lang="tr-TR" sz="1200" b="1" dirty="0" smtClean="0">
                <a:solidFill>
                  <a:schemeClr val="tx1"/>
                </a:solidFill>
                <a:latin typeface="Times New Roman" panose="02020603050405020304" pitchFamily="18" charset="0"/>
                <a:cs typeface="Times New Roman" panose="02020603050405020304" pitchFamily="18" charset="0"/>
              </a:rPr>
              <a:t>.</a:t>
            </a:r>
          </a:p>
          <a:p>
            <a:pPr algn="ctr">
              <a:defRPr/>
            </a:pPr>
            <a:endParaRPr lang="tr-TR" sz="1200" b="1" dirty="0" smtClean="0">
              <a:solidFill>
                <a:schemeClr val="tx1"/>
              </a:solidFill>
              <a:latin typeface="Times New Roman" panose="02020603050405020304" pitchFamily="18" charset="0"/>
              <a:cs typeface="Times New Roman" panose="02020603050405020304" pitchFamily="18" charset="0"/>
            </a:endParaRPr>
          </a:p>
          <a:p>
            <a:pPr algn="ctr">
              <a:defRPr/>
            </a:pPr>
            <a:r>
              <a:rPr lang="tr-TR" sz="1200" b="1" dirty="0" smtClean="0">
                <a:solidFill>
                  <a:schemeClr val="tx1"/>
                </a:solidFill>
                <a:latin typeface="Times New Roman" panose="02020603050405020304" pitchFamily="18" charset="0"/>
                <a:cs typeface="Times New Roman" panose="02020603050405020304" pitchFamily="18" charset="0"/>
              </a:rPr>
              <a:t>Yakup </a:t>
            </a:r>
          </a:p>
          <a:p>
            <a:pPr algn="ctr">
              <a:defRPr/>
            </a:pPr>
            <a:r>
              <a:rPr lang="tr-TR" sz="1200" b="1" dirty="0" smtClean="0">
                <a:solidFill>
                  <a:schemeClr val="tx1"/>
                </a:solidFill>
                <a:latin typeface="Times New Roman" panose="02020603050405020304" pitchFamily="18" charset="0"/>
                <a:cs typeface="Times New Roman" panose="02020603050405020304" pitchFamily="18" charset="0"/>
              </a:rPr>
              <a:t>YILMAZ</a:t>
            </a:r>
            <a:endParaRPr lang="tr-TR" sz="1200" b="1" dirty="0">
              <a:solidFill>
                <a:schemeClr val="tx1"/>
              </a:solidFill>
              <a:latin typeface="Times New Roman" panose="02020603050405020304" pitchFamily="18" charset="0"/>
              <a:cs typeface="Times New Roman" panose="02020603050405020304" pitchFamily="18" charset="0"/>
            </a:endParaRPr>
          </a:p>
        </p:txBody>
      </p:sp>
      <p:sp>
        <p:nvSpPr>
          <p:cNvPr id="33" name="Line 44"/>
          <p:cNvSpPr>
            <a:spLocks noChangeShapeType="1"/>
          </p:cNvSpPr>
          <p:nvPr/>
        </p:nvSpPr>
        <p:spPr bwMode="auto">
          <a:xfrm>
            <a:off x="827584" y="4725144"/>
            <a:ext cx="3024336" cy="0"/>
          </a:xfrm>
          <a:prstGeom prst="line">
            <a:avLst/>
          </a:prstGeom>
          <a:noFill/>
          <a:ln w="57150">
            <a:solidFill>
              <a:schemeClr val="tx1"/>
            </a:solidFill>
            <a:round/>
            <a:headEnd/>
            <a:tailEnd/>
          </a:ln>
        </p:spPr>
        <p:txBody>
          <a:bodyPr/>
          <a:lstStyle/>
          <a:p>
            <a:endParaRPr lang="tr-TR"/>
          </a:p>
        </p:txBody>
      </p:sp>
      <p:cxnSp>
        <p:nvCxnSpPr>
          <p:cNvPr id="34" name="33 Düz Bağlayıcı"/>
          <p:cNvCxnSpPr/>
          <p:nvPr/>
        </p:nvCxnSpPr>
        <p:spPr>
          <a:xfrm>
            <a:off x="4716016" y="4725144"/>
            <a:ext cx="0" cy="648072"/>
          </a:xfrm>
          <a:prstGeom prst="line">
            <a:avLst/>
          </a:prstGeom>
          <a:ln/>
        </p:spPr>
        <p:style>
          <a:lnRef idx="3">
            <a:schemeClr val="dk1"/>
          </a:lnRef>
          <a:fillRef idx="0">
            <a:schemeClr val="dk1"/>
          </a:fillRef>
          <a:effectRef idx="2">
            <a:schemeClr val="dk1"/>
          </a:effectRef>
          <a:fontRef idx="minor">
            <a:schemeClr val="tx1"/>
          </a:fontRef>
        </p:style>
      </p:cxnSp>
      <p:cxnSp>
        <p:nvCxnSpPr>
          <p:cNvPr id="55" name="54 Düz Bağlayıcı"/>
          <p:cNvCxnSpPr/>
          <p:nvPr/>
        </p:nvCxnSpPr>
        <p:spPr>
          <a:xfrm>
            <a:off x="4716015" y="2655228"/>
            <a:ext cx="1" cy="698316"/>
          </a:xfrm>
          <a:prstGeom prst="line">
            <a:avLst/>
          </a:prstGeom>
          <a:ln/>
        </p:spPr>
        <p:style>
          <a:lnRef idx="3">
            <a:schemeClr val="dk1"/>
          </a:lnRef>
          <a:fillRef idx="0">
            <a:schemeClr val="dk1"/>
          </a:fillRef>
          <a:effectRef idx="2">
            <a:schemeClr val="dk1"/>
          </a:effectRef>
          <a:fontRef idx="minor">
            <a:schemeClr val="tx1"/>
          </a:fontRef>
        </p:style>
      </p:cxnSp>
      <p:cxnSp>
        <p:nvCxnSpPr>
          <p:cNvPr id="57" name="56 Düz Bağlayıcı"/>
          <p:cNvCxnSpPr>
            <a:stCxn id="33" idx="1"/>
          </p:cNvCxnSpPr>
          <p:nvPr/>
        </p:nvCxnSpPr>
        <p:spPr>
          <a:xfrm flipV="1">
            <a:off x="3851920" y="4725144"/>
            <a:ext cx="864096" cy="1"/>
          </a:xfrm>
          <a:prstGeom prst="line">
            <a:avLst/>
          </a:prstGeom>
          <a:ln/>
        </p:spPr>
        <p:style>
          <a:lnRef idx="3">
            <a:schemeClr val="dk1"/>
          </a:lnRef>
          <a:fillRef idx="0">
            <a:schemeClr val="dk1"/>
          </a:fillRef>
          <a:effectRef idx="2">
            <a:schemeClr val="dk1"/>
          </a:effectRef>
          <a:fontRef idx="minor">
            <a:schemeClr val="tx1"/>
          </a:fontRef>
        </p:style>
      </p:cxnSp>
      <p:cxnSp>
        <p:nvCxnSpPr>
          <p:cNvPr id="22" name="21 Düz Bağlayıcı"/>
          <p:cNvCxnSpPr>
            <a:stCxn id="33" idx="0"/>
          </p:cNvCxnSpPr>
          <p:nvPr/>
        </p:nvCxnSpPr>
        <p:spPr>
          <a:xfrm>
            <a:off x="827584" y="4725144"/>
            <a:ext cx="0" cy="648072"/>
          </a:xfrm>
          <a:prstGeom prst="line">
            <a:avLst/>
          </a:prstGeom>
        </p:spPr>
        <p:style>
          <a:lnRef idx="3">
            <a:schemeClr val="dk1"/>
          </a:lnRef>
          <a:fillRef idx="0">
            <a:schemeClr val="dk1"/>
          </a:fillRef>
          <a:effectRef idx="2">
            <a:schemeClr val="dk1"/>
          </a:effectRef>
          <a:fontRef idx="minor">
            <a:schemeClr val="tx1"/>
          </a:fontRef>
        </p:style>
      </p:cxnSp>
      <p:cxnSp>
        <p:nvCxnSpPr>
          <p:cNvPr id="35" name="34 Düz Bağlayıcı"/>
          <p:cNvCxnSpPr/>
          <p:nvPr/>
        </p:nvCxnSpPr>
        <p:spPr>
          <a:xfrm>
            <a:off x="1691680" y="4725144"/>
            <a:ext cx="0" cy="648072"/>
          </a:xfrm>
          <a:prstGeom prst="line">
            <a:avLst/>
          </a:prstGeom>
        </p:spPr>
        <p:style>
          <a:lnRef idx="3">
            <a:schemeClr val="dk1"/>
          </a:lnRef>
          <a:fillRef idx="0">
            <a:schemeClr val="dk1"/>
          </a:fillRef>
          <a:effectRef idx="2">
            <a:schemeClr val="dk1"/>
          </a:effectRef>
          <a:fontRef idx="minor">
            <a:schemeClr val="tx1"/>
          </a:fontRef>
        </p:style>
      </p:cxnSp>
      <p:cxnSp>
        <p:nvCxnSpPr>
          <p:cNvPr id="36" name="35 Düz Bağlayıcı"/>
          <p:cNvCxnSpPr/>
          <p:nvPr/>
        </p:nvCxnSpPr>
        <p:spPr>
          <a:xfrm>
            <a:off x="2843808" y="4725144"/>
            <a:ext cx="0" cy="648072"/>
          </a:xfrm>
          <a:prstGeom prst="line">
            <a:avLst/>
          </a:prstGeom>
        </p:spPr>
        <p:style>
          <a:lnRef idx="3">
            <a:schemeClr val="dk1"/>
          </a:lnRef>
          <a:fillRef idx="0">
            <a:schemeClr val="dk1"/>
          </a:fillRef>
          <a:effectRef idx="2">
            <a:schemeClr val="dk1"/>
          </a:effectRef>
          <a:fontRef idx="minor">
            <a:schemeClr val="tx1"/>
          </a:fontRef>
        </p:style>
      </p:cxnSp>
      <p:cxnSp>
        <p:nvCxnSpPr>
          <p:cNvPr id="37" name="36 Düz Bağlayıcı"/>
          <p:cNvCxnSpPr/>
          <p:nvPr/>
        </p:nvCxnSpPr>
        <p:spPr>
          <a:xfrm>
            <a:off x="3851920" y="4725144"/>
            <a:ext cx="0" cy="648072"/>
          </a:xfrm>
          <a:prstGeom prst="line">
            <a:avLst/>
          </a:prstGeom>
        </p:spPr>
        <p:style>
          <a:lnRef idx="3">
            <a:schemeClr val="dk1"/>
          </a:lnRef>
          <a:fillRef idx="0">
            <a:schemeClr val="dk1"/>
          </a:fillRef>
          <a:effectRef idx="2">
            <a:schemeClr val="dk1"/>
          </a:effectRef>
          <a:fontRef idx="minor">
            <a:schemeClr val="tx1"/>
          </a:fontRef>
        </p:style>
      </p:cxnSp>
      <p:cxnSp>
        <p:nvCxnSpPr>
          <p:cNvPr id="38" name="37 Düz Bağlayıcı"/>
          <p:cNvCxnSpPr/>
          <p:nvPr/>
        </p:nvCxnSpPr>
        <p:spPr>
          <a:xfrm>
            <a:off x="5796136" y="4725144"/>
            <a:ext cx="0" cy="648072"/>
          </a:xfrm>
          <a:prstGeom prst="line">
            <a:avLst/>
          </a:prstGeom>
        </p:spPr>
        <p:style>
          <a:lnRef idx="3">
            <a:schemeClr val="dk1"/>
          </a:lnRef>
          <a:fillRef idx="0">
            <a:schemeClr val="dk1"/>
          </a:fillRef>
          <a:effectRef idx="2">
            <a:schemeClr val="dk1"/>
          </a:effectRef>
          <a:fontRef idx="minor">
            <a:schemeClr val="tx1"/>
          </a:fontRef>
        </p:style>
      </p:cxnSp>
      <p:cxnSp>
        <p:nvCxnSpPr>
          <p:cNvPr id="39" name="38 Düz Bağlayıcı"/>
          <p:cNvCxnSpPr/>
          <p:nvPr/>
        </p:nvCxnSpPr>
        <p:spPr>
          <a:xfrm>
            <a:off x="6804248" y="4763552"/>
            <a:ext cx="0" cy="648072"/>
          </a:xfrm>
          <a:prstGeom prst="line">
            <a:avLst/>
          </a:prstGeom>
        </p:spPr>
        <p:style>
          <a:lnRef idx="3">
            <a:schemeClr val="dk1"/>
          </a:lnRef>
          <a:fillRef idx="0">
            <a:schemeClr val="dk1"/>
          </a:fillRef>
          <a:effectRef idx="2">
            <a:schemeClr val="dk1"/>
          </a:effectRef>
          <a:fontRef idx="minor">
            <a:schemeClr val="tx1"/>
          </a:fontRef>
        </p:style>
      </p:cxnSp>
      <p:cxnSp>
        <p:nvCxnSpPr>
          <p:cNvPr id="40" name="39 Düz Bağlayıcı"/>
          <p:cNvCxnSpPr/>
          <p:nvPr/>
        </p:nvCxnSpPr>
        <p:spPr>
          <a:xfrm>
            <a:off x="7991718" y="4725144"/>
            <a:ext cx="0" cy="648072"/>
          </a:xfrm>
          <a:prstGeom prst="line">
            <a:avLst/>
          </a:prstGeom>
        </p:spPr>
        <p:style>
          <a:lnRef idx="3">
            <a:schemeClr val="dk1"/>
          </a:lnRef>
          <a:fillRef idx="0">
            <a:schemeClr val="dk1"/>
          </a:fillRef>
          <a:effectRef idx="2">
            <a:schemeClr val="dk1"/>
          </a:effectRef>
          <a:fontRef idx="minor">
            <a:schemeClr val="tx1"/>
          </a:fontRef>
        </p:style>
      </p:cxnSp>
      <p:cxnSp>
        <p:nvCxnSpPr>
          <p:cNvPr id="42" name="56 Düz Bağlayıcı"/>
          <p:cNvCxnSpPr/>
          <p:nvPr/>
        </p:nvCxnSpPr>
        <p:spPr>
          <a:xfrm>
            <a:off x="4716016" y="4021039"/>
            <a:ext cx="0" cy="700657"/>
          </a:xfrm>
          <a:prstGeom prst="line">
            <a:avLst/>
          </a:prstGeom>
          <a:ln/>
        </p:spPr>
        <p:style>
          <a:lnRef idx="3">
            <a:schemeClr val="dk1"/>
          </a:lnRef>
          <a:fillRef idx="0">
            <a:schemeClr val="dk1"/>
          </a:fillRef>
          <a:effectRef idx="2">
            <a:schemeClr val="dk1"/>
          </a:effectRef>
          <a:fontRef idx="minor">
            <a:schemeClr val="tx1"/>
          </a:fontRef>
        </p:style>
      </p:cxnSp>
      <p:sp>
        <p:nvSpPr>
          <p:cNvPr id="44" name="Line 44"/>
          <p:cNvSpPr>
            <a:spLocks noChangeShapeType="1"/>
          </p:cNvSpPr>
          <p:nvPr/>
        </p:nvSpPr>
        <p:spPr bwMode="auto">
          <a:xfrm>
            <a:off x="3851920" y="4721696"/>
            <a:ext cx="4140460" cy="0"/>
          </a:xfrm>
          <a:prstGeom prst="line">
            <a:avLst/>
          </a:prstGeom>
          <a:noFill/>
          <a:ln w="57150">
            <a:solidFill>
              <a:schemeClr val="tx1"/>
            </a:solidFill>
            <a:round/>
            <a:headEnd/>
            <a:tailEnd/>
          </a:ln>
        </p:spPr>
        <p:txBody>
          <a:bodyPr/>
          <a:lstStyle/>
          <a:p>
            <a:endParaRPr lang="tr-TR"/>
          </a:p>
        </p:txBody>
      </p:sp>
    </p:spTree>
    <p:extLst>
      <p:ext uri="{BB962C8B-B14F-4D97-AF65-F5344CB8AC3E}">
        <p14:creationId xmlns:p14="http://schemas.microsoft.com/office/powerpoint/2010/main" val="21605392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42877" y="-316719"/>
            <a:ext cx="4802261" cy="1325563"/>
          </a:xfrm>
        </p:spPr>
        <p:txBody>
          <a:bodyPr/>
          <a:lstStyle/>
          <a:p>
            <a:r>
              <a:rPr lang="tr-TR" b="1" dirty="0" smtClean="0">
                <a:solidFill>
                  <a:schemeClr val="accent5"/>
                </a:solidFill>
                <a:latin typeface="Times New Roman" panose="02020603050405020304" pitchFamily="18" charset="0"/>
                <a:cs typeface="Times New Roman" panose="02020603050405020304" pitchFamily="18" charset="0"/>
              </a:rPr>
              <a:t>Birim Teşkilat Şeması</a:t>
            </a:r>
            <a:endParaRPr lang="tr-TR" b="1" dirty="0">
              <a:solidFill>
                <a:schemeClr val="accent5"/>
              </a:solidFill>
              <a:latin typeface="Times New Roman" panose="02020603050405020304" pitchFamily="18" charset="0"/>
              <a:cs typeface="Times New Roman" panose="02020603050405020304" pitchFamily="18" charset="0"/>
            </a:endParaRPr>
          </a:p>
        </p:txBody>
      </p:sp>
      <p:graphicFrame>
        <p:nvGraphicFramePr>
          <p:cNvPr id="4" name="Diyagram 3"/>
          <p:cNvGraphicFramePr/>
          <p:nvPr>
            <p:extLst>
              <p:ext uri="{D42A27DB-BD31-4B8C-83A1-F6EECF244321}">
                <p14:modId xmlns:p14="http://schemas.microsoft.com/office/powerpoint/2010/main" val="3660869435"/>
              </p:ext>
            </p:extLst>
          </p:nvPr>
        </p:nvGraphicFramePr>
        <p:xfrm>
          <a:off x="1524000" y="1397000"/>
          <a:ext cx="5064224" cy="2608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3" name="Diyagram 12"/>
          <p:cNvGraphicFramePr/>
          <p:nvPr>
            <p:extLst>
              <p:ext uri="{D42A27DB-BD31-4B8C-83A1-F6EECF244321}">
                <p14:modId xmlns:p14="http://schemas.microsoft.com/office/powerpoint/2010/main" val="1324461893"/>
              </p:ext>
            </p:extLst>
          </p:nvPr>
        </p:nvGraphicFramePr>
        <p:xfrm>
          <a:off x="1619672" y="836712"/>
          <a:ext cx="6336704" cy="710140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18" name="Düz Bağlayıcı 17"/>
          <p:cNvCxnSpPr/>
          <p:nvPr/>
        </p:nvCxnSpPr>
        <p:spPr>
          <a:xfrm>
            <a:off x="4499992" y="1484784"/>
            <a:ext cx="0" cy="3600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78218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4916</TotalTime>
  <Words>2965</Words>
  <Application>Microsoft Office PowerPoint</Application>
  <PresentationFormat>Ekran Gösterisi (4:3)</PresentationFormat>
  <Paragraphs>946</Paragraphs>
  <Slides>34</Slides>
  <Notes>6</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34</vt:i4>
      </vt:variant>
    </vt:vector>
  </HeadingPairs>
  <TitlesOfParts>
    <vt:vector size="42" baseType="lpstr">
      <vt:lpstr>Yu Gothic</vt:lpstr>
      <vt:lpstr>Arial</vt:lpstr>
      <vt:lpstr>Calibri</vt:lpstr>
      <vt:lpstr>Calibri Light</vt:lpstr>
      <vt:lpstr>Comic Sans MS</vt:lpstr>
      <vt:lpstr>Franklin Gothic Demi Cond</vt:lpstr>
      <vt:lpstr>Times New Roman</vt:lpstr>
      <vt:lpstr>Office Teması</vt:lpstr>
      <vt:lpstr>BiRİM FAALİYET RAPORU GENEL SEKRETERLİK </vt:lpstr>
      <vt:lpstr>         Birim Yöneticisinin Sunuşu</vt:lpstr>
      <vt:lpstr>  Misyonumuz</vt:lpstr>
      <vt:lpstr>Vizyonumuz</vt:lpstr>
      <vt:lpstr>Kuruluş Mevzuatı</vt:lpstr>
      <vt:lpstr>        Yetki, Görev ve Sorumluluklar</vt:lpstr>
      <vt:lpstr>Toplantı – Konferans Salonları</vt:lpstr>
      <vt:lpstr>Örgüt Yapısı (Teşkilat Şeması)</vt:lpstr>
      <vt:lpstr>Birim Teşkilat Şeması</vt:lpstr>
      <vt:lpstr>Bilgi ve Teknoloji Kaynakları</vt:lpstr>
      <vt:lpstr>İnsan Kaynakları  Kadro Durumu ve Çalıştığı Birime Göre Personel Sayıları</vt:lpstr>
      <vt:lpstr>Birimde Fiilen Çalışan Personel Sayısı</vt:lpstr>
      <vt:lpstr> İnsan Kaynakları</vt:lpstr>
      <vt:lpstr> İnsan Kaynakları</vt:lpstr>
      <vt:lpstr> İnsan Kaynakları</vt:lpstr>
      <vt:lpstr>Ulaştırma Hizmetleri</vt:lpstr>
      <vt:lpstr>Ulaştırma Hizmetlerinde Çalışan İnsan Kaynakları</vt:lpstr>
      <vt:lpstr>Ulaştırma Hizmetlerine Bağlı Resmi Araçlar</vt:lpstr>
      <vt:lpstr>Koruma ve Güvenlik Hizmetleri</vt:lpstr>
      <vt:lpstr>Koruma ve Güvenlik Hizmetlerinde Çalışan İnsan Kaynakları</vt:lpstr>
      <vt:lpstr>Yönetim ve İç Kontrol Sistemi</vt:lpstr>
      <vt:lpstr>Amaç ve Hedefler</vt:lpstr>
      <vt:lpstr>Temel Politika ve Öncelikler</vt:lpstr>
      <vt:lpstr>BÜTÇE</vt:lpstr>
      <vt:lpstr>BÜTÇE</vt:lpstr>
      <vt:lpstr>Görev ve Sorumluluklar</vt:lpstr>
      <vt:lpstr>Genel Evrak ve Yazı İşleri Birimi</vt:lpstr>
      <vt:lpstr>Senato-Yönetim Kurulu Kararları</vt:lpstr>
      <vt:lpstr>Cimer/Bilgi Edinme</vt:lpstr>
      <vt:lpstr>Üstün Yönlerimiz</vt:lpstr>
      <vt:lpstr>Zayıf Yönlerimiz</vt:lpstr>
      <vt:lpstr>Değerlendirme</vt:lpstr>
      <vt:lpstr>PowerPoint Sunusu</vt:lpstr>
      <vt:lpstr>Harcama Yetkilisi İç Kontrol Güvence Beyanı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Mustafa İNAL</dc:creator>
  <cp:lastModifiedBy>Remzi RÜZGAR</cp:lastModifiedBy>
  <cp:revision>441</cp:revision>
  <cp:lastPrinted>2020-01-03T11:12:53Z</cp:lastPrinted>
  <dcterms:created xsi:type="dcterms:W3CDTF">2013-01-05T14:54:47Z</dcterms:created>
  <dcterms:modified xsi:type="dcterms:W3CDTF">2021-01-13T09:13:53Z</dcterms:modified>
</cp:coreProperties>
</file>